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3.xml" ContentType="application/vnd.openxmlformats-officedocument.presentationml.tags+xml"/>
  <Override PartName="/ppt/notesSlides/notesSlide5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4.xml" ContentType="application/vnd.openxmlformats-officedocument.presentationml.tags+xml"/>
  <Override PartName="/ppt/notesSlides/notesSlide67.xml" ContentType="application/vnd.openxmlformats-officedocument.presentationml.notesSlide+xml"/>
  <Override PartName="/ppt/tags/tag5.xml" ContentType="application/vnd.openxmlformats-officedocument.presentationml.tags+xml"/>
  <Override PartName="/ppt/notesSlides/notesSlide68.xml" ContentType="application/vnd.openxmlformats-officedocument.presentationml.notesSlide+xml"/>
  <Override PartName="/ppt/tags/tag6.xml" ContentType="application/vnd.openxmlformats-officedocument.presentationml.tags+xml"/>
  <Override PartName="/ppt/notesSlides/notesSlide69.xml" ContentType="application/vnd.openxmlformats-officedocument.presentationml.notesSlide+xml"/>
  <Override PartName="/ppt/tags/tag7.xml" ContentType="application/vnd.openxmlformats-officedocument.presentationml.tags+xml"/>
  <Override PartName="/ppt/notesSlides/notesSlide70.xml" ContentType="application/vnd.openxmlformats-officedocument.presentationml.notesSlide+xml"/>
  <Override PartName="/ppt/tags/tag8.xml" ContentType="application/vnd.openxmlformats-officedocument.presentationml.tags+xml"/>
  <Override PartName="/ppt/notesSlides/notesSlide71.xml" ContentType="application/vnd.openxmlformats-officedocument.presentationml.notesSlide+xml"/>
  <Override PartName="/ppt/tags/tag9.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54" r:id="rId2"/>
    <p:sldMasterId id="2147483660" r:id="rId3"/>
  </p:sldMasterIdLst>
  <p:notesMasterIdLst>
    <p:notesMasterId r:id="rId128"/>
  </p:notesMasterIdLst>
  <p:sldIdLst>
    <p:sldId id="1249" r:id="rId4"/>
    <p:sldId id="1247" r:id="rId5"/>
    <p:sldId id="1251" r:id="rId6"/>
    <p:sldId id="1248" r:id="rId7"/>
    <p:sldId id="256" r:id="rId8"/>
    <p:sldId id="1054" r:id="rId9"/>
    <p:sldId id="1275" r:id="rId10"/>
    <p:sldId id="1125" r:id="rId11"/>
    <p:sldId id="1052" r:id="rId12"/>
    <p:sldId id="1152" r:id="rId13"/>
    <p:sldId id="1153" r:id="rId14"/>
    <p:sldId id="1154" r:id="rId15"/>
    <p:sldId id="1155" r:id="rId16"/>
    <p:sldId id="1156" r:id="rId17"/>
    <p:sldId id="1126" r:id="rId18"/>
    <p:sldId id="1157" r:id="rId19"/>
    <p:sldId id="1127" r:id="rId20"/>
    <p:sldId id="1158" r:id="rId21"/>
    <p:sldId id="1128" r:id="rId22"/>
    <p:sldId id="257" r:id="rId23"/>
    <p:sldId id="268" r:id="rId24"/>
    <p:sldId id="970" r:id="rId25"/>
    <p:sldId id="1045" r:id="rId26"/>
    <p:sldId id="272" r:id="rId27"/>
    <p:sldId id="1034" r:id="rId28"/>
    <p:sldId id="1035" r:id="rId29"/>
    <p:sldId id="270" r:id="rId30"/>
    <p:sldId id="271" r:id="rId31"/>
    <p:sldId id="1031" r:id="rId32"/>
    <p:sldId id="1000" r:id="rId33"/>
    <p:sldId id="1071" r:id="rId34"/>
    <p:sldId id="1295" r:id="rId35"/>
    <p:sldId id="1280" r:id="rId36"/>
    <p:sldId id="1294" r:id="rId37"/>
    <p:sldId id="1283" r:id="rId38"/>
    <p:sldId id="1285" r:id="rId39"/>
    <p:sldId id="1286" r:id="rId40"/>
    <p:sldId id="1287" r:id="rId41"/>
    <p:sldId id="1288" r:id="rId42"/>
    <p:sldId id="1289" r:id="rId43"/>
    <p:sldId id="1290" r:id="rId44"/>
    <p:sldId id="1292" r:id="rId45"/>
    <p:sldId id="1293" r:id="rId46"/>
    <p:sldId id="1039" r:id="rId47"/>
    <p:sldId id="1046" r:id="rId48"/>
    <p:sldId id="269" r:id="rId49"/>
    <p:sldId id="1032" r:id="rId50"/>
    <p:sldId id="1047" r:id="rId51"/>
    <p:sldId id="1049" r:id="rId52"/>
    <p:sldId id="1048" r:id="rId53"/>
    <p:sldId id="1038" r:id="rId54"/>
    <p:sldId id="1033" r:id="rId55"/>
    <p:sldId id="1041" r:id="rId56"/>
    <p:sldId id="1042" r:id="rId57"/>
    <p:sldId id="1053" r:id="rId58"/>
    <p:sldId id="1051" r:id="rId59"/>
    <p:sldId id="1043" r:id="rId60"/>
    <p:sldId id="292" r:id="rId61"/>
    <p:sldId id="321" r:id="rId62"/>
    <p:sldId id="311" r:id="rId63"/>
    <p:sldId id="1080" r:id="rId64"/>
    <p:sldId id="1108" r:id="rId65"/>
    <p:sldId id="902" r:id="rId66"/>
    <p:sldId id="1142" r:id="rId67"/>
    <p:sldId id="1121" r:id="rId68"/>
    <p:sldId id="1136" r:id="rId69"/>
    <p:sldId id="1095" r:id="rId70"/>
    <p:sldId id="1101" r:id="rId71"/>
    <p:sldId id="1120" r:id="rId72"/>
    <p:sldId id="1144" r:id="rId73"/>
    <p:sldId id="1145" r:id="rId74"/>
    <p:sldId id="1122" r:id="rId75"/>
    <p:sldId id="1137" r:id="rId76"/>
    <p:sldId id="1138" r:id="rId77"/>
    <p:sldId id="1088" r:id="rId78"/>
    <p:sldId id="1119" r:id="rId79"/>
    <p:sldId id="375" r:id="rId80"/>
    <p:sldId id="1129" r:id="rId81"/>
    <p:sldId id="1010" r:id="rId82"/>
    <p:sldId id="1013" r:id="rId83"/>
    <p:sldId id="1149" r:id="rId84"/>
    <p:sldId id="1179" r:id="rId85"/>
    <p:sldId id="1233" r:id="rId86"/>
    <p:sldId id="1234" r:id="rId87"/>
    <p:sldId id="1232" r:id="rId88"/>
    <p:sldId id="1235" r:id="rId89"/>
    <p:sldId id="1225" r:id="rId90"/>
    <p:sldId id="1227" r:id="rId91"/>
    <p:sldId id="1224" r:id="rId92"/>
    <p:sldId id="1223" r:id="rId93"/>
    <p:sldId id="1226" r:id="rId94"/>
    <p:sldId id="1228" r:id="rId95"/>
    <p:sldId id="1229" r:id="rId96"/>
    <p:sldId id="1230" r:id="rId97"/>
    <p:sldId id="1160" r:id="rId98"/>
    <p:sldId id="259" r:id="rId99"/>
    <p:sldId id="1020" r:id="rId100"/>
    <p:sldId id="1024" r:id="rId101"/>
    <p:sldId id="1025" r:id="rId102"/>
    <p:sldId id="263" r:id="rId103"/>
    <p:sldId id="417" r:id="rId104"/>
    <p:sldId id="1161" r:id="rId105"/>
    <p:sldId id="1162" r:id="rId106"/>
    <p:sldId id="1165" r:id="rId107"/>
    <p:sldId id="1151" r:id="rId108"/>
    <p:sldId id="1163" r:id="rId109"/>
    <p:sldId id="1164" r:id="rId110"/>
    <p:sldId id="1159" r:id="rId111"/>
    <p:sldId id="1166" r:id="rId112"/>
    <p:sldId id="1167" r:id="rId113"/>
    <p:sldId id="1168" r:id="rId114"/>
    <p:sldId id="1169" r:id="rId115"/>
    <p:sldId id="1170" r:id="rId116"/>
    <p:sldId id="264" r:id="rId117"/>
    <p:sldId id="265" r:id="rId118"/>
    <p:sldId id="1171" r:id="rId119"/>
    <p:sldId id="1174" r:id="rId120"/>
    <p:sldId id="1175" r:id="rId121"/>
    <p:sldId id="1176" r:id="rId122"/>
    <p:sldId id="1014" r:id="rId123"/>
    <p:sldId id="1177" r:id="rId124"/>
    <p:sldId id="1178" r:id="rId125"/>
    <p:sldId id="1279" r:id="rId126"/>
    <p:sldId id="1246"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phen" initials="w" lastIdx="1" clrIdx="0"/>
  <p:cmAuthor id="2" name="Li J.H." initials="Li"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4FF"/>
    <a:srgbClr val="5B307E"/>
    <a:srgbClr val="D9A9FF"/>
    <a:srgbClr val="B34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5150" autoAdjust="0"/>
  </p:normalViewPr>
  <p:slideViewPr>
    <p:cSldViewPr snapToGrid="0" snapToObjects="1">
      <p:cViewPr varScale="1">
        <p:scale>
          <a:sx n="81" d="100"/>
          <a:sy n="81" d="100"/>
        </p:scale>
        <p:origin x="165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commentAuthors" Target="commentAuthor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mohammad\Downloads\network_trac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D:\Work\Projects\FlowSim\&#21464;&#21270;&#22823;&#27969;&#24773;&#20917;%20&#22823;&#24133;&#38388;&#38548;.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Work\Projects\FlowSim\&#21464;&#21270;&#22823;&#27969;&#24773;&#20917;%20&#22823;&#24133;&#38388;&#38548;.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Work\Projects\FlowSim\&#21464;&#21270;&#22823;&#27969;&#24773;&#20917;%20&#22823;&#24133;&#38388;&#38548;.xlsx" TargetMode="Externa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09"/>
          <c:y val="9.2178139300603285E-2"/>
          <c:w val="0.75701442058195001"/>
          <c:h val="0.77210129783836501"/>
        </c:manualLayout>
      </c:layout>
      <c:scatterChart>
        <c:scatterStyle val="lineMarker"/>
        <c:varyColors val="0"/>
        <c:ser>
          <c:idx val="0"/>
          <c:order val="0"/>
          <c:tx>
            <c:strRef>
              <c:f>Sheet1!$B$1</c:f>
              <c:strCache>
                <c:ptCount val="1"/>
                <c:pt idx="0">
                  <c:v>throughput (mbps)</c:v>
                </c:pt>
              </c:strCache>
            </c:strRef>
          </c:tx>
          <c:spPr>
            <a:ln w="19050" cap="rnd">
              <a:solidFill>
                <a:srgbClr val="0070C0"/>
              </a:solidFill>
              <a:round/>
            </a:ln>
            <a:effectLst/>
          </c:spPr>
          <c:marker>
            <c:symbol val="none"/>
          </c:marker>
          <c:xVal>
            <c:numRef>
              <c:f>Sheet1!$M$1:$M$266</c:f>
              <c:numCache>
                <c:formatCode>General</c:formatCode>
                <c:ptCount val="266"/>
                <c:pt idx="1">
                  <c:v>0</c:v>
                </c:pt>
                <c:pt idx="2">
                  <c:v>1.1599998474099988</c:v>
                </c:pt>
                <c:pt idx="3">
                  <c:v>1.8999998569499994</c:v>
                </c:pt>
                <c:pt idx="4">
                  <c:v>3.3399999141699985</c:v>
                </c:pt>
                <c:pt idx="5">
                  <c:v>5.0799999237100026</c:v>
                </c:pt>
                <c:pt idx="6">
                  <c:v>6.2699999809299998</c:v>
                </c:pt>
                <c:pt idx="7">
                  <c:v>6.82999992371</c:v>
                </c:pt>
                <c:pt idx="8">
                  <c:v>7.4299998283399971</c:v>
                </c:pt>
                <c:pt idx="9">
                  <c:v>8.1899998188000058</c:v>
                </c:pt>
                <c:pt idx="10">
                  <c:v>8.9599997997300047</c:v>
                </c:pt>
                <c:pt idx="11">
                  <c:v>9.5999999046300015</c:v>
                </c:pt>
                <c:pt idx="12">
                  <c:v>10.149999856900005</c:v>
                </c:pt>
                <c:pt idx="13">
                  <c:v>10.869999885600006</c:v>
                </c:pt>
                <c:pt idx="14">
                  <c:v>11.509999990500004</c:v>
                </c:pt>
                <c:pt idx="15">
                  <c:v>12.169999837900008</c:v>
                </c:pt>
                <c:pt idx="16">
                  <c:v>12.659999847400005</c:v>
                </c:pt>
                <c:pt idx="17">
                  <c:v>13.25</c:v>
                </c:pt>
                <c:pt idx="18">
                  <c:v>13.809999942800005</c:v>
                </c:pt>
                <c:pt idx="19">
                  <c:v>14.429999828300005</c:v>
                </c:pt>
                <c:pt idx="20">
                  <c:v>14.909999847400005</c:v>
                </c:pt>
                <c:pt idx="21">
                  <c:v>15.599999904600002</c:v>
                </c:pt>
                <c:pt idx="22">
                  <c:v>16.029999971399985</c:v>
                </c:pt>
                <c:pt idx="23">
                  <c:v>16.549999952299999</c:v>
                </c:pt>
                <c:pt idx="24">
                  <c:v>17.16999983789999</c:v>
                </c:pt>
                <c:pt idx="25">
                  <c:v>17.8599998951</c:v>
                </c:pt>
                <c:pt idx="26">
                  <c:v>18.569999933199981</c:v>
                </c:pt>
                <c:pt idx="27">
                  <c:v>19.299999952299999</c:v>
                </c:pt>
                <c:pt idx="28">
                  <c:v>19.739999771099999</c:v>
                </c:pt>
                <c:pt idx="29">
                  <c:v>20.449999809299989</c:v>
                </c:pt>
                <c:pt idx="30">
                  <c:v>21.119999885599999</c:v>
                </c:pt>
                <c:pt idx="31">
                  <c:v>21.819999933199988</c:v>
                </c:pt>
                <c:pt idx="32">
                  <c:v>22.639999866499998</c:v>
                </c:pt>
                <c:pt idx="33">
                  <c:v>24.059999942800001</c:v>
                </c:pt>
                <c:pt idx="34">
                  <c:v>25.259999990499999</c:v>
                </c:pt>
                <c:pt idx="35">
                  <c:v>26.349999904600001</c:v>
                </c:pt>
                <c:pt idx="36">
                  <c:v>27.059999942800001</c:v>
                </c:pt>
                <c:pt idx="37">
                  <c:v>27.7099997997</c:v>
                </c:pt>
                <c:pt idx="38">
                  <c:v>28.429999828299991</c:v>
                </c:pt>
                <c:pt idx="39">
                  <c:v>29.329999923700001</c:v>
                </c:pt>
                <c:pt idx="40">
                  <c:v>30.099999904600001</c:v>
                </c:pt>
                <c:pt idx="41">
                  <c:v>30.679999828300001</c:v>
                </c:pt>
                <c:pt idx="42">
                  <c:v>31.409999847400002</c:v>
                </c:pt>
                <c:pt idx="43">
                  <c:v>32.059999942800012</c:v>
                </c:pt>
                <c:pt idx="44">
                  <c:v>32.689999818800011</c:v>
                </c:pt>
                <c:pt idx="45">
                  <c:v>33.289999961900001</c:v>
                </c:pt>
                <c:pt idx="46">
                  <c:v>33.929999828300012</c:v>
                </c:pt>
                <c:pt idx="47">
                  <c:v>34.5899999142</c:v>
                </c:pt>
                <c:pt idx="48">
                  <c:v>35.149999856900003</c:v>
                </c:pt>
                <c:pt idx="49">
                  <c:v>35.7099997997</c:v>
                </c:pt>
                <c:pt idx="50">
                  <c:v>36.319999933199995</c:v>
                </c:pt>
                <c:pt idx="51">
                  <c:v>36.969999790200006</c:v>
                </c:pt>
                <c:pt idx="52">
                  <c:v>37.549999952299999</c:v>
                </c:pt>
                <c:pt idx="53">
                  <c:v>38.129999876000021</c:v>
                </c:pt>
                <c:pt idx="54">
                  <c:v>38.719999790200006</c:v>
                </c:pt>
                <c:pt idx="55">
                  <c:v>39.289999961900001</c:v>
                </c:pt>
                <c:pt idx="56">
                  <c:v>39.949999809299996</c:v>
                </c:pt>
                <c:pt idx="57">
                  <c:v>40.549999952299999</c:v>
                </c:pt>
                <c:pt idx="58">
                  <c:v>41.029999971400002</c:v>
                </c:pt>
                <c:pt idx="59">
                  <c:v>41.279999971400002</c:v>
                </c:pt>
                <c:pt idx="60">
                  <c:v>42.069999933200002</c:v>
                </c:pt>
                <c:pt idx="61">
                  <c:v>42.669999837900022</c:v>
                </c:pt>
                <c:pt idx="62">
                  <c:v>43.279999971400002</c:v>
                </c:pt>
                <c:pt idx="63">
                  <c:v>43.539999961900001</c:v>
                </c:pt>
                <c:pt idx="64">
                  <c:v>43.759999990500013</c:v>
                </c:pt>
                <c:pt idx="65">
                  <c:v>44.069999933200002</c:v>
                </c:pt>
                <c:pt idx="66">
                  <c:v>45.719999790200006</c:v>
                </c:pt>
                <c:pt idx="67">
                  <c:v>46.5</c:v>
                </c:pt>
                <c:pt idx="68">
                  <c:v>47.029999971400002</c:v>
                </c:pt>
                <c:pt idx="69">
                  <c:v>47.869999885599995</c:v>
                </c:pt>
                <c:pt idx="70">
                  <c:v>48.719999790200006</c:v>
                </c:pt>
                <c:pt idx="71">
                  <c:v>49.969999790200006</c:v>
                </c:pt>
                <c:pt idx="72">
                  <c:v>50.629999876000021</c:v>
                </c:pt>
                <c:pt idx="73">
                  <c:v>51.419999837900001</c:v>
                </c:pt>
                <c:pt idx="74">
                  <c:v>52.359999895099996</c:v>
                </c:pt>
                <c:pt idx="75">
                  <c:v>53.189999818800011</c:v>
                </c:pt>
                <c:pt idx="76">
                  <c:v>54.199999809300003</c:v>
                </c:pt>
                <c:pt idx="77">
                  <c:v>54.969999790200006</c:v>
                </c:pt>
                <c:pt idx="78">
                  <c:v>55.829999923700001</c:v>
                </c:pt>
                <c:pt idx="79">
                  <c:v>56.559999942800012</c:v>
                </c:pt>
                <c:pt idx="80">
                  <c:v>57.289999961900001</c:v>
                </c:pt>
                <c:pt idx="81">
                  <c:v>57.909999847400002</c:v>
                </c:pt>
                <c:pt idx="82">
                  <c:v>58.619999885599995</c:v>
                </c:pt>
                <c:pt idx="83">
                  <c:v>59.269999980900025</c:v>
                </c:pt>
                <c:pt idx="84">
                  <c:v>60.049999952299999</c:v>
                </c:pt>
                <c:pt idx="85">
                  <c:v>60.679999828300012</c:v>
                </c:pt>
                <c:pt idx="86">
                  <c:v>61.579999923700001</c:v>
                </c:pt>
                <c:pt idx="87">
                  <c:v>62.039999961900001</c:v>
                </c:pt>
                <c:pt idx="88">
                  <c:v>62.609999895100003</c:v>
                </c:pt>
                <c:pt idx="89">
                  <c:v>63.289999961900001</c:v>
                </c:pt>
                <c:pt idx="90">
                  <c:v>64.029999971400002</c:v>
                </c:pt>
                <c:pt idx="91">
                  <c:v>64.699999809299982</c:v>
                </c:pt>
                <c:pt idx="92">
                  <c:v>65.289999961899994</c:v>
                </c:pt>
                <c:pt idx="93">
                  <c:v>65.719999790200049</c:v>
                </c:pt>
                <c:pt idx="94">
                  <c:v>66.809999942800005</c:v>
                </c:pt>
                <c:pt idx="95">
                  <c:v>67.719999790200049</c:v>
                </c:pt>
                <c:pt idx="96">
                  <c:v>68.479999780699998</c:v>
                </c:pt>
                <c:pt idx="97">
                  <c:v>69.199999809299982</c:v>
                </c:pt>
                <c:pt idx="98">
                  <c:v>70.049999952299999</c:v>
                </c:pt>
                <c:pt idx="99">
                  <c:v>70.869999885599981</c:v>
                </c:pt>
                <c:pt idx="100">
                  <c:v>72.199999809299982</c:v>
                </c:pt>
                <c:pt idx="101">
                  <c:v>73.869999885599981</c:v>
                </c:pt>
                <c:pt idx="102">
                  <c:v>75</c:v>
                </c:pt>
                <c:pt idx="103">
                  <c:v>75.899999856899839</c:v>
                </c:pt>
                <c:pt idx="104">
                  <c:v>76.709999799700043</c:v>
                </c:pt>
                <c:pt idx="105">
                  <c:v>77.729999780699998</c:v>
                </c:pt>
                <c:pt idx="106">
                  <c:v>78.689999818798739</c:v>
                </c:pt>
                <c:pt idx="107">
                  <c:v>79.809999942800005</c:v>
                </c:pt>
                <c:pt idx="108">
                  <c:v>80.789999961899994</c:v>
                </c:pt>
                <c:pt idx="109">
                  <c:v>81.689999818798739</c:v>
                </c:pt>
                <c:pt idx="110">
                  <c:v>82.579999923700001</c:v>
                </c:pt>
                <c:pt idx="111">
                  <c:v>83.429999828299998</c:v>
                </c:pt>
                <c:pt idx="112">
                  <c:v>84.399999856899839</c:v>
                </c:pt>
                <c:pt idx="113">
                  <c:v>85.339999914200007</c:v>
                </c:pt>
                <c:pt idx="114">
                  <c:v>86.5</c:v>
                </c:pt>
                <c:pt idx="115">
                  <c:v>87.619999885599981</c:v>
                </c:pt>
                <c:pt idx="116">
                  <c:v>88.909999847400002</c:v>
                </c:pt>
                <c:pt idx="117">
                  <c:v>89.759999990500006</c:v>
                </c:pt>
                <c:pt idx="118">
                  <c:v>90.829999923700001</c:v>
                </c:pt>
                <c:pt idx="119">
                  <c:v>92.269999980899996</c:v>
                </c:pt>
                <c:pt idx="120">
                  <c:v>93.169999837899056</c:v>
                </c:pt>
                <c:pt idx="121">
                  <c:v>94.279999971400002</c:v>
                </c:pt>
                <c:pt idx="122">
                  <c:v>95.379999875999388</c:v>
                </c:pt>
                <c:pt idx="123">
                  <c:v>96.609999895100003</c:v>
                </c:pt>
                <c:pt idx="124">
                  <c:v>97.149999856899839</c:v>
                </c:pt>
                <c:pt idx="125">
                  <c:v>98.799999952299999</c:v>
                </c:pt>
                <c:pt idx="126">
                  <c:v>100.03999996200002</c:v>
                </c:pt>
                <c:pt idx="127">
                  <c:v>101.109999895</c:v>
                </c:pt>
                <c:pt idx="128">
                  <c:v>101.47999978100005</c:v>
                </c:pt>
                <c:pt idx="129">
                  <c:v>101.75999999000004</c:v>
                </c:pt>
                <c:pt idx="130">
                  <c:v>102.42999982800002</c:v>
                </c:pt>
                <c:pt idx="131">
                  <c:v>105.32999992400002</c:v>
                </c:pt>
                <c:pt idx="132">
                  <c:v>107.17999982800001</c:v>
                </c:pt>
                <c:pt idx="133">
                  <c:v>108.109999895</c:v>
                </c:pt>
                <c:pt idx="134">
                  <c:v>109.589999914</c:v>
                </c:pt>
                <c:pt idx="135">
                  <c:v>110.75</c:v>
                </c:pt>
                <c:pt idx="136">
                  <c:v>112.80999994299998</c:v>
                </c:pt>
                <c:pt idx="137">
                  <c:v>113.98999977100004</c:v>
                </c:pt>
                <c:pt idx="138">
                  <c:v>115.15999984699994</c:v>
                </c:pt>
                <c:pt idx="139">
                  <c:v>116.869999886</c:v>
                </c:pt>
                <c:pt idx="140">
                  <c:v>118.50999999000004</c:v>
                </c:pt>
                <c:pt idx="141">
                  <c:v>119.73999977100004</c:v>
                </c:pt>
                <c:pt idx="142">
                  <c:v>121.169999838</c:v>
                </c:pt>
                <c:pt idx="143">
                  <c:v>123.03999996200002</c:v>
                </c:pt>
                <c:pt idx="144">
                  <c:v>124.92999982800002</c:v>
                </c:pt>
                <c:pt idx="145">
                  <c:v>127.48999977100004</c:v>
                </c:pt>
                <c:pt idx="146">
                  <c:v>128.31999993300002</c:v>
                </c:pt>
                <c:pt idx="147">
                  <c:v>131.14999985700001</c:v>
                </c:pt>
                <c:pt idx="148">
                  <c:v>135.75999998999998</c:v>
                </c:pt>
                <c:pt idx="149">
                  <c:v>139.50999998999998</c:v>
                </c:pt>
                <c:pt idx="150">
                  <c:v>140.82999992400002</c:v>
                </c:pt>
                <c:pt idx="151">
                  <c:v>144.539999962</c:v>
                </c:pt>
                <c:pt idx="152">
                  <c:v>146.36999988600004</c:v>
                </c:pt>
                <c:pt idx="153">
                  <c:v>149.75999998999998</c:v>
                </c:pt>
                <c:pt idx="154">
                  <c:v>151.88999986600001</c:v>
                </c:pt>
                <c:pt idx="155">
                  <c:v>153.31999993300002</c:v>
                </c:pt>
                <c:pt idx="156">
                  <c:v>154.73999977099999</c:v>
                </c:pt>
                <c:pt idx="157">
                  <c:v>155.70999979999991</c:v>
                </c:pt>
                <c:pt idx="158">
                  <c:v>156.339999914</c:v>
                </c:pt>
                <c:pt idx="159">
                  <c:v>157.50999998999998</c:v>
                </c:pt>
                <c:pt idx="160">
                  <c:v>158.98999977100002</c:v>
                </c:pt>
                <c:pt idx="161">
                  <c:v>160.11999988600002</c:v>
                </c:pt>
                <c:pt idx="162">
                  <c:v>161.169999838</c:v>
                </c:pt>
                <c:pt idx="163">
                  <c:v>162.31999993300002</c:v>
                </c:pt>
                <c:pt idx="164">
                  <c:v>163.36999988600004</c:v>
                </c:pt>
                <c:pt idx="165">
                  <c:v>164.669999838</c:v>
                </c:pt>
                <c:pt idx="166">
                  <c:v>165.60999989499999</c:v>
                </c:pt>
                <c:pt idx="167">
                  <c:v>166.54999995200001</c:v>
                </c:pt>
                <c:pt idx="168">
                  <c:v>167.63999986599998</c:v>
                </c:pt>
                <c:pt idx="169">
                  <c:v>168.71999978999995</c:v>
                </c:pt>
                <c:pt idx="170">
                  <c:v>170.589999914</c:v>
                </c:pt>
                <c:pt idx="171">
                  <c:v>172.10999989499999</c:v>
                </c:pt>
                <c:pt idx="172">
                  <c:v>173.289999962</c:v>
                </c:pt>
                <c:pt idx="173">
                  <c:v>174.22999978099998</c:v>
                </c:pt>
                <c:pt idx="174">
                  <c:v>175.51999998099998</c:v>
                </c:pt>
                <c:pt idx="175">
                  <c:v>177.01999998099998</c:v>
                </c:pt>
                <c:pt idx="176">
                  <c:v>178.55999994300001</c:v>
                </c:pt>
                <c:pt idx="177">
                  <c:v>179.94999980900002</c:v>
                </c:pt>
                <c:pt idx="178">
                  <c:v>180.86999988600004</c:v>
                </c:pt>
                <c:pt idx="179">
                  <c:v>181.77999997099997</c:v>
                </c:pt>
                <c:pt idx="180">
                  <c:v>182.68999981900001</c:v>
                </c:pt>
                <c:pt idx="181">
                  <c:v>183.5</c:v>
                </c:pt>
                <c:pt idx="182">
                  <c:v>184.23999977099999</c:v>
                </c:pt>
                <c:pt idx="183">
                  <c:v>185.039999962</c:v>
                </c:pt>
                <c:pt idx="184">
                  <c:v>185.81999993300002</c:v>
                </c:pt>
                <c:pt idx="185">
                  <c:v>186.50999998999998</c:v>
                </c:pt>
                <c:pt idx="186">
                  <c:v>187.45999979999999</c:v>
                </c:pt>
                <c:pt idx="187">
                  <c:v>188.35999989500004</c:v>
                </c:pt>
                <c:pt idx="188">
                  <c:v>189.04999995200001</c:v>
                </c:pt>
                <c:pt idx="189">
                  <c:v>189.379999876</c:v>
                </c:pt>
                <c:pt idx="190">
                  <c:v>190.5</c:v>
                </c:pt>
                <c:pt idx="191">
                  <c:v>191.18999981900001</c:v>
                </c:pt>
                <c:pt idx="192">
                  <c:v>191.849999905</c:v>
                </c:pt>
                <c:pt idx="193">
                  <c:v>192.14999985700001</c:v>
                </c:pt>
                <c:pt idx="194">
                  <c:v>192.38999986600001</c:v>
                </c:pt>
                <c:pt idx="195">
                  <c:v>192.76999998099998</c:v>
                </c:pt>
                <c:pt idx="196">
                  <c:v>194.69999980900002</c:v>
                </c:pt>
                <c:pt idx="197">
                  <c:v>195.69999980900002</c:v>
                </c:pt>
                <c:pt idx="198">
                  <c:v>196.419999838</c:v>
                </c:pt>
                <c:pt idx="199">
                  <c:v>197.45999979999999</c:v>
                </c:pt>
                <c:pt idx="200">
                  <c:v>198.21999978999995</c:v>
                </c:pt>
                <c:pt idx="201">
                  <c:v>199.32999992400002</c:v>
                </c:pt>
                <c:pt idx="202">
                  <c:v>200.089999914</c:v>
                </c:pt>
                <c:pt idx="203">
                  <c:v>201.67999982799998</c:v>
                </c:pt>
                <c:pt idx="204">
                  <c:v>203.71999978999995</c:v>
                </c:pt>
                <c:pt idx="205">
                  <c:v>204.919999838</c:v>
                </c:pt>
                <c:pt idx="206">
                  <c:v>205.919999838</c:v>
                </c:pt>
                <c:pt idx="207">
                  <c:v>206.669999838</c:v>
                </c:pt>
                <c:pt idx="208">
                  <c:v>207.65999984700008</c:v>
                </c:pt>
                <c:pt idx="209">
                  <c:v>208.75</c:v>
                </c:pt>
                <c:pt idx="210">
                  <c:v>210.05999994300001</c:v>
                </c:pt>
                <c:pt idx="211">
                  <c:v>210.90999984700008</c:v>
                </c:pt>
                <c:pt idx="212">
                  <c:v>212.039999962</c:v>
                </c:pt>
                <c:pt idx="213">
                  <c:v>213.31999993300002</c:v>
                </c:pt>
                <c:pt idx="214">
                  <c:v>214.95999979999999</c:v>
                </c:pt>
                <c:pt idx="215">
                  <c:v>216.5</c:v>
                </c:pt>
                <c:pt idx="216">
                  <c:v>218.96999978999997</c:v>
                </c:pt>
                <c:pt idx="217">
                  <c:v>220.22999978099998</c:v>
                </c:pt>
                <c:pt idx="218">
                  <c:v>222.57999992399999</c:v>
                </c:pt>
                <c:pt idx="219">
                  <c:v>227.77999997099997</c:v>
                </c:pt>
                <c:pt idx="220">
                  <c:v>232.669999838</c:v>
                </c:pt>
                <c:pt idx="221">
                  <c:v>237.69999980900002</c:v>
                </c:pt>
                <c:pt idx="222">
                  <c:v>241.29999995200001</c:v>
                </c:pt>
                <c:pt idx="223">
                  <c:v>244.8999998570001</c:v>
                </c:pt>
                <c:pt idx="224">
                  <c:v>249.04999995200001</c:v>
                </c:pt>
                <c:pt idx="225">
                  <c:v>253.77999997099997</c:v>
                </c:pt>
                <c:pt idx="226">
                  <c:v>256.73999977099879</c:v>
                </c:pt>
                <c:pt idx="227">
                  <c:v>257.86999988600002</c:v>
                </c:pt>
                <c:pt idx="228">
                  <c:v>258.85999989500016</c:v>
                </c:pt>
                <c:pt idx="229">
                  <c:v>259.72999978099881</c:v>
                </c:pt>
                <c:pt idx="230">
                  <c:v>260.82999992399999</c:v>
                </c:pt>
                <c:pt idx="231">
                  <c:v>261.85999989500016</c:v>
                </c:pt>
                <c:pt idx="232">
                  <c:v>262.59999990499881</c:v>
                </c:pt>
                <c:pt idx="233">
                  <c:v>263.53999996199678</c:v>
                </c:pt>
                <c:pt idx="234">
                  <c:v>264.53999996199678</c:v>
                </c:pt>
                <c:pt idx="235">
                  <c:v>266.38999986599993</c:v>
                </c:pt>
                <c:pt idx="236">
                  <c:v>268.54999995199984</c:v>
                </c:pt>
                <c:pt idx="237">
                  <c:v>273.29999995199364</c:v>
                </c:pt>
                <c:pt idx="238">
                  <c:v>275.54999995199984</c:v>
                </c:pt>
                <c:pt idx="239">
                  <c:v>276.97999978099881</c:v>
                </c:pt>
                <c:pt idx="240">
                  <c:v>278.10999989500016</c:v>
                </c:pt>
                <c:pt idx="241">
                  <c:v>279.32999992399999</c:v>
                </c:pt>
                <c:pt idx="242">
                  <c:v>280.59999990499881</c:v>
                </c:pt>
                <c:pt idx="243">
                  <c:v>281.93999981899964</c:v>
                </c:pt>
                <c:pt idx="244">
                  <c:v>283.11999988600002</c:v>
                </c:pt>
                <c:pt idx="245">
                  <c:v>284.79999995199364</c:v>
                </c:pt>
                <c:pt idx="246">
                  <c:v>286.18999981899981</c:v>
                </c:pt>
                <c:pt idx="247">
                  <c:v>287.38999986599993</c:v>
                </c:pt>
                <c:pt idx="248">
                  <c:v>288.43999981899964</c:v>
                </c:pt>
                <c:pt idx="249">
                  <c:v>289.36999988600002</c:v>
                </c:pt>
                <c:pt idx="250">
                  <c:v>290.19999980900002</c:v>
                </c:pt>
                <c:pt idx="251">
                  <c:v>291.2199997899998</c:v>
                </c:pt>
                <c:pt idx="252">
                  <c:v>291.97999978099881</c:v>
                </c:pt>
                <c:pt idx="253">
                  <c:v>292.7199997899998</c:v>
                </c:pt>
                <c:pt idx="254">
                  <c:v>293.07999992399999</c:v>
                </c:pt>
                <c:pt idx="255">
                  <c:v>294.42999982799984</c:v>
                </c:pt>
                <c:pt idx="256">
                  <c:v>295.31999993300002</c:v>
                </c:pt>
                <c:pt idx="257">
                  <c:v>296.06999993300002</c:v>
                </c:pt>
                <c:pt idx="258">
                  <c:v>296.4699997899998</c:v>
                </c:pt>
                <c:pt idx="259">
                  <c:v>296.78999996199678</c:v>
                </c:pt>
                <c:pt idx="260">
                  <c:v>297.29999995199364</c:v>
                </c:pt>
                <c:pt idx="261">
                  <c:v>299.48999977099879</c:v>
                </c:pt>
                <c:pt idx="262">
                  <c:v>300.42999982799984</c:v>
                </c:pt>
                <c:pt idx="263">
                  <c:v>301</c:v>
                </c:pt>
                <c:pt idx="264">
                  <c:v>302.00999998999993</c:v>
                </c:pt>
                <c:pt idx="265">
                  <c:v>302.82999992399999</c:v>
                </c:pt>
              </c:numCache>
            </c:numRef>
          </c:xVal>
          <c:yVal>
            <c:numRef>
              <c:f>Sheet1!$N$1:$N$266</c:f>
              <c:numCache>
                <c:formatCode>General</c:formatCode>
                <c:ptCount val="266"/>
                <c:pt idx="1">
                  <c:v>1.3691535410800006</c:v>
                </c:pt>
                <c:pt idx="2">
                  <c:v>1.7936359918200007</c:v>
                </c:pt>
                <c:pt idx="3">
                  <c:v>1.66459534884</c:v>
                </c:pt>
                <c:pt idx="4">
                  <c:v>1.3224620355400001</c:v>
                </c:pt>
                <c:pt idx="5">
                  <c:v>0.93510163468400065</c:v>
                </c:pt>
                <c:pt idx="6">
                  <c:v>1.696543618</c:v>
                </c:pt>
                <c:pt idx="7">
                  <c:v>2.3627818574500012</c:v>
                </c:pt>
                <c:pt idx="8">
                  <c:v>2.3357825242699986</c:v>
                </c:pt>
                <c:pt idx="9">
                  <c:v>2.3336987951799997</c:v>
                </c:pt>
                <c:pt idx="10">
                  <c:v>2.2849276218600014</c:v>
                </c:pt>
                <c:pt idx="11">
                  <c:v>2.7512145454500012</c:v>
                </c:pt>
                <c:pt idx="12">
                  <c:v>2.6389849462400012</c:v>
                </c:pt>
                <c:pt idx="13">
                  <c:v>2.4916050955399984</c:v>
                </c:pt>
                <c:pt idx="14">
                  <c:v>2.5912541133499984</c:v>
                </c:pt>
                <c:pt idx="15">
                  <c:v>2.7081276595700015</c:v>
                </c:pt>
                <c:pt idx="16">
                  <c:v>3.0623209876500002</c:v>
                </c:pt>
                <c:pt idx="17">
                  <c:v>2.9646307385200013</c:v>
                </c:pt>
                <c:pt idx="18">
                  <c:v>2.79222033898</c:v>
                </c:pt>
                <c:pt idx="19">
                  <c:v>2.7239772296000013</c:v>
                </c:pt>
                <c:pt idx="20">
                  <c:v>2.7070848329000015</c:v>
                </c:pt>
                <c:pt idx="21">
                  <c:v>2.6578729096999987</c:v>
                </c:pt>
                <c:pt idx="22">
                  <c:v>2.68104651163</c:v>
                </c:pt>
                <c:pt idx="23">
                  <c:v>2.7801690140800002</c:v>
                </c:pt>
                <c:pt idx="24">
                  <c:v>2.7677262357400014</c:v>
                </c:pt>
                <c:pt idx="25">
                  <c:v>2.6672159468400012</c:v>
                </c:pt>
                <c:pt idx="26">
                  <c:v>2.2887342995200015</c:v>
                </c:pt>
                <c:pt idx="27">
                  <c:v>2.2381645569600015</c:v>
                </c:pt>
                <c:pt idx="28">
                  <c:v>2.5097765043</c:v>
                </c:pt>
                <c:pt idx="29">
                  <c:v>2.60945104334</c:v>
                </c:pt>
                <c:pt idx="30">
                  <c:v>2.7244429065699998</c:v>
                </c:pt>
                <c:pt idx="31">
                  <c:v>2.1218259441699998</c:v>
                </c:pt>
                <c:pt idx="32">
                  <c:v>1.65292643052</c:v>
                </c:pt>
                <c:pt idx="33">
                  <c:v>1.102845921450001</c:v>
                </c:pt>
                <c:pt idx="34">
                  <c:v>1.2510696832599986</c:v>
                </c:pt>
                <c:pt idx="35">
                  <c:v>1.6912560000000001</c:v>
                </c:pt>
                <c:pt idx="36">
                  <c:v>2.2482487725000002</c:v>
                </c:pt>
                <c:pt idx="37">
                  <c:v>2.48532363636</c:v>
                </c:pt>
                <c:pt idx="38">
                  <c:v>2.2734880763100001</c:v>
                </c:pt>
                <c:pt idx="39">
                  <c:v>1.7437118012399999</c:v>
                </c:pt>
                <c:pt idx="40">
                  <c:v>2.1769203539799999</c:v>
                </c:pt>
                <c:pt idx="41">
                  <c:v>2.5256768916199999</c:v>
                </c:pt>
                <c:pt idx="42">
                  <c:v>2.5710903426800011</c:v>
                </c:pt>
                <c:pt idx="43">
                  <c:v>2.52143369176</c:v>
                </c:pt>
                <c:pt idx="44">
                  <c:v>2.6869022556400002</c:v>
                </c:pt>
                <c:pt idx="45">
                  <c:v>2.7333385826800014</c:v>
                </c:pt>
                <c:pt idx="46">
                  <c:v>2.5117676950999988</c:v>
                </c:pt>
                <c:pt idx="47">
                  <c:v>2.6828035398199988</c:v>
                </c:pt>
                <c:pt idx="48">
                  <c:v>2.8909958158999998</c:v>
                </c:pt>
                <c:pt idx="49">
                  <c:v>2.8013905579400014</c:v>
                </c:pt>
                <c:pt idx="50">
                  <c:v>2.7768244274799998</c:v>
                </c:pt>
                <c:pt idx="51">
                  <c:v>2.6881010830300012</c:v>
                </c:pt>
                <c:pt idx="52">
                  <c:v>2.7042139917700001</c:v>
                </c:pt>
                <c:pt idx="53">
                  <c:v>2.7690301810900002</c:v>
                </c:pt>
                <c:pt idx="54">
                  <c:v>2.7626506985999999</c:v>
                </c:pt>
                <c:pt idx="55">
                  <c:v>2.7598811040299998</c:v>
                </c:pt>
                <c:pt idx="56">
                  <c:v>2.8025138888900001</c:v>
                </c:pt>
                <c:pt idx="57">
                  <c:v>2.8016792079199999</c:v>
                </c:pt>
                <c:pt idx="58">
                  <c:v>2.8267835051499999</c:v>
                </c:pt>
                <c:pt idx="59">
                  <c:v>2.8507499999999983</c:v>
                </c:pt>
                <c:pt idx="60">
                  <c:v>2.6653086771000001</c:v>
                </c:pt>
                <c:pt idx="61">
                  <c:v>2.73257821782</c:v>
                </c:pt>
                <c:pt idx="62">
                  <c:v>2.8207265774400012</c:v>
                </c:pt>
                <c:pt idx="63">
                  <c:v>2.89759064327</c:v>
                </c:pt>
                <c:pt idx="64">
                  <c:v>2.8845333333299998</c:v>
                </c:pt>
                <c:pt idx="65">
                  <c:v>2.9135714285700001</c:v>
                </c:pt>
                <c:pt idx="66">
                  <c:v>2.5500184615399997</c:v>
                </c:pt>
                <c:pt idx="67">
                  <c:v>2.5422840579700012</c:v>
                </c:pt>
                <c:pt idx="68">
                  <c:v>2.4910997679800002</c:v>
                </c:pt>
                <c:pt idx="69">
                  <c:v>2.182944</c:v>
                </c:pt>
                <c:pt idx="70">
                  <c:v>1.72662467192</c:v>
                </c:pt>
                <c:pt idx="71">
                  <c:v>1.5872302405499994</c:v>
                </c:pt>
                <c:pt idx="72">
                  <c:v>1.9192421052599993</c:v>
                </c:pt>
                <c:pt idx="73">
                  <c:v>1.7459042089999994</c:v>
                </c:pt>
                <c:pt idx="74">
                  <c:v>1.8251778563000001</c:v>
                </c:pt>
                <c:pt idx="75">
                  <c:v>2.0819596231499986</c:v>
                </c:pt>
                <c:pt idx="76">
                  <c:v>1.6465375408100007</c:v>
                </c:pt>
                <c:pt idx="77">
                  <c:v>1.8072577319600007</c:v>
                </c:pt>
                <c:pt idx="78">
                  <c:v>2.0507575360399999</c:v>
                </c:pt>
                <c:pt idx="79">
                  <c:v>2.2112574102999987</c:v>
                </c:pt>
                <c:pt idx="80">
                  <c:v>2.3754027993799984</c:v>
                </c:pt>
                <c:pt idx="81">
                  <c:v>2.3804990403100001</c:v>
                </c:pt>
                <c:pt idx="82">
                  <c:v>2.3840770465500012</c:v>
                </c:pt>
                <c:pt idx="83">
                  <c:v>2.4005974499100002</c:v>
                </c:pt>
                <c:pt idx="84">
                  <c:v>2.0804869565200002</c:v>
                </c:pt>
                <c:pt idx="85">
                  <c:v>1.9464990757899994</c:v>
                </c:pt>
                <c:pt idx="86">
                  <c:v>1.9646576019799999</c:v>
                </c:pt>
                <c:pt idx="87">
                  <c:v>2.5061956521700002</c:v>
                </c:pt>
                <c:pt idx="88">
                  <c:v>2.4933726315799998</c:v>
                </c:pt>
                <c:pt idx="89">
                  <c:v>2.4674983050799999</c:v>
                </c:pt>
                <c:pt idx="90">
                  <c:v>2.4439330289200014</c:v>
                </c:pt>
                <c:pt idx="91">
                  <c:v>2.4804607329800001</c:v>
                </c:pt>
                <c:pt idx="92">
                  <c:v>2.8347094188399997</c:v>
                </c:pt>
                <c:pt idx="93">
                  <c:v>2.57621176471</c:v>
                </c:pt>
                <c:pt idx="94">
                  <c:v>1.7963403314900011</c:v>
                </c:pt>
                <c:pt idx="95">
                  <c:v>1.9298137254899994</c:v>
                </c:pt>
                <c:pt idx="96">
                  <c:v>1.9286447761199994</c:v>
                </c:pt>
                <c:pt idx="97">
                  <c:v>1.90462794349</c:v>
                </c:pt>
                <c:pt idx="98">
                  <c:v>1.94948998665</c:v>
                </c:pt>
                <c:pt idx="99">
                  <c:v>1.8937424657499999</c:v>
                </c:pt>
                <c:pt idx="100">
                  <c:v>1.3606242960599986</c:v>
                </c:pt>
                <c:pt idx="101">
                  <c:v>0.87439847231100065</c:v>
                </c:pt>
                <c:pt idx="102">
                  <c:v>1.3130912584099987</c:v>
                </c:pt>
                <c:pt idx="103">
                  <c:v>1.77202478315</c:v>
                </c:pt>
                <c:pt idx="104">
                  <c:v>1.9577238493699991</c:v>
                </c:pt>
                <c:pt idx="105">
                  <c:v>1.57687179487</c:v>
                </c:pt>
                <c:pt idx="106">
                  <c:v>1.4344436701499994</c:v>
                </c:pt>
                <c:pt idx="107">
                  <c:v>1.6119531250000001</c:v>
                </c:pt>
                <c:pt idx="108">
                  <c:v>1.5915837104099992</c:v>
                </c:pt>
                <c:pt idx="109">
                  <c:v>1.7582189421900007</c:v>
                </c:pt>
                <c:pt idx="110">
                  <c:v>1.7422032622300001</c:v>
                </c:pt>
                <c:pt idx="111">
                  <c:v>1.8428548601900001</c:v>
                </c:pt>
                <c:pt idx="112">
                  <c:v>1.7244414106899999</c:v>
                </c:pt>
                <c:pt idx="113">
                  <c:v>1.6200422039900007</c:v>
                </c:pt>
                <c:pt idx="114">
                  <c:v>1.2292354049000001</c:v>
                </c:pt>
                <c:pt idx="115">
                  <c:v>1.4099379845</c:v>
                </c:pt>
                <c:pt idx="116">
                  <c:v>1.24724288107</c:v>
                </c:pt>
                <c:pt idx="117">
                  <c:v>1.7476702127699992</c:v>
                </c:pt>
                <c:pt idx="118">
                  <c:v>1.4114953846199993</c:v>
                </c:pt>
                <c:pt idx="119">
                  <c:v>1.03136214605</c:v>
                </c:pt>
                <c:pt idx="120">
                  <c:v>1.5988979089799999</c:v>
                </c:pt>
                <c:pt idx="121">
                  <c:v>1.5841491658500007</c:v>
                </c:pt>
                <c:pt idx="122">
                  <c:v>1.39945400593</c:v>
                </c:pt>
                <c:pt idx="123">
                  <c:v>0.96718871252200034</c:v>
                </c:pt>
                <c:pt idx="124">
                  <c:v>1.03663636364</c:v>
                </c:pt>
                <c:pt idx="125">
                  <c:v>1.2065112685099992</c:v>
                </c:pt>
                <c:pt idx="126">
                  <c:v>1.2083642731999986</c:v>
                </c:pt>
                <c:pt idx="127">
                  <c:v>1.5192996910399987</c:v>
                </c:pt>
                <c:pt idx="128">
                  <c:v>1.8149743589699994</c:v>
                </c:pt>
                <c:pt idx="129">
                  <c:v>1.7750974359000007</c:v>
                </c:pt>
                <c:pt idx="130">
                  <c:v>1.1429772329200001</c:v>
                </c:pt>
                <c:pt idx="131">
                  <c:v>1.20809912536</c:v>
                </c:pt>
                <c:pt idx="132">
                  <c:v>0.9983927148549997</c:v>
                </c:pt>
                <c:pt idx="133">
                  <c:v>1.29201444043</c:v>
                </c:pt>
                <c:pt idx="134">
                  <c:v>1.1803950973299993</c:v>
                </c:pt>
                <c:pt idx="135">
                  <c:v>1.2388775894499999</c:v>
                </c:pt>
                <c:pt idx="136">
                  <c:v>0.93974364191299997</c:v>
                </c:pt>
                <c:pt idx="137">
                  <c:v>1.0110609981499994</c:v>
                </c:pt>
                <c:pt idx="138">
                  <c:v>1.1231820728299999</c:v>
                </c:pt>
                <c:pt idx="139">
                  <c:v>0.96187212911199971</c:v>
                </c:pt>
                <c:pt idx="140">
                  <c:v>1.00057956016</c:v>
                </c:pt>
                <c:pt idx="141">
                  <c:v>1.3390867256600001</c:v>
                </c:pt>
                <c:pt idx="142">
                  <c:v>0.91919700374500002</c:v>
                </c:pt>
                <c:pt idx="143">
                  <c:v>0.88104054054100034</c:v>
                </c:pt>
                <c:pt idx="144">
                  <c:v>0.79362597984299998</c:v>
                </c:pt>
                <c:pt idx="145">
                  <c:v>0.62063551401900063</c:v>
                </c:pt>
                <c:pt idx="146">
                  <c:v>1.69663474692</c:v>
                </c:pt>
                <c:pt idx="147">
                  <c:v>0.54346139773099966</c:v>
                </c:pt>
                <c:pt idx="148">
                  <c:v>0.29170606462999998</c:v>
                </c:pt>
                <c:pt idx="149">
                  <c:v>0.39254470877800024</c:v>
                </c:pt>
                <c:pt idx="150">
                  <c:v>0.86174795417300054</c:v>
                </c:pt>
                <c:pt idx="151">
                  <c:v>0.44064541169900018</c:v>
                </c:pt>
                <c:pt idx="152">
                  <c:v>0.53126728110599952</c:v>
                </c:pt>
                <c:pt idx="153">
                  <c:v>0.36042361533800032</c:v>
                </c:pt>
                <c:pt idx="154">
                  <c:v>0.71644881889800061</c:v>
                </c:pt>
                <c:pt idx="155">
                  <c:v>1.21090799397</c:v>
                </c:pt>
                <c:pt idx="156">
                  <c:v>1.0710655614200006</c:v>
                </c:pt>
                <c:pt idx="157">
                  <c:v>1.6165942857099989</c:v>
                </c:pt>
                <c:pt idx="158">
                  <c:v>1.6341641790999999</c:v>
                </c:pt>
                <c:pt idx="159">
                  <c:v>1.5024842883499994</c:v>
                </c:pt>
                <c:pt idx="160">
                  <c:v>1.1386319595100001</c:v>
                </c:pt>
                <c:pt idx="161">
                  <c:v>1.2521240310099992</c:v>
                </c:pt>
                <c:pt idx="162">
                  <c:v>1.2572518134699993</c:v>
                </c:pt>
                <c:pt idx="163">
                  <c:v>1.3959541109</c:v>
                </c:pt>
                <c:pt idx="164">
                  <c:v>1.4355472481799993</c:v>
                </c:pt>
                <c:pt idx="165">
                  <c:v>1.4023681591999992</c:v>
                </c:pt>
                <c:pt idx="166">
                  <c:v>1.6160941176499994</c:v>
                </c:pt>
                <c:pt idx="167">
                  <c:v>1.6176662721899986</c:v>
                </c:pt>
                <c:pt idx="168">
                  <c:v>1.4343269809399994</c:v>
                </c:pt>
                <c:pt idx="169">
                  <c:v>1.4236186612599993</c:v>
                </c:pt>
                <c:pt idx="170">
                  <c:v>0.83246023688699999</c:v>
                </c:pt>
                <c:pt idx="171">
                  <c:v>0.8660981767180006</c:v>
                </c:pt>
                <c:pt idx="172">
                  <c:v>1.5185280588799994</c:v>
                </c:pt>
                <c:pt idx="173">
                  <c:v>1.6611097992899992</c:v>
                </c:pt>
                <c:pt idx="174">
                  <c:v>1.1961774058600008</c:v>
                </c:pt>
                <c:pt idx="175">
                  <c:v>0.98477730496499971</c:v>
                </c:pt>
                <c:pt idx="176">
                  <c:v>0.95843767312999995</c:v>
                </c:pt>
                <c:pt idx="177">
                  <c:v>1.1723000773400001</c:v>
                </c:pt>
                <c:pt idx="178">
                  <c:v>1.6649349397600006</c:v>
                </c:pt>
                <c:pt idx="179">
                  <c:v>1.59981372549</c:v>
                </c:pt>
                <c:pt idx="180">
                  <c:v>1.8052803970199991</c:v>
                </c:pt>
                <c:pt idx="181">
                  <c:v>2.0683444444400001</c:v>
                </c:pt>
                <c:pt idx="182">
                  <c:v>2.0344396284799999</c:v>
                </c:pt>
                <c:pt idx="183">
                  <c:v>1.93832112676</c:v>
                </c:pt>
                <c:pt idx="184">
                  <c:v>2.0146841339199986</c:v>
                </c:pt>
                <c:pt idx="185">
                  <c:v>2.1810469798699987</c:v>
                </c:pt>
                <c:pt idx="186">
                  <c:v>1.8705075318700013</c:v>
                </c:pt>
                <c:pt idx="187">
                  <c:v>1.7445721331700008</c:v>
                </c:pt>
                <c:pt idx="188">
                  <c:v>1.8621256366700001</c:v>
                </c:pt>
                <c:pt idx="189">
                  <c:v>1.8847933884299994</c:v>
                </c:pt>
                <c:pt idx="190">
                  <c:v>2.0082658092199988</c:v>
                </c:pt>
                <c:pt idx="191">
                  <c:v>2.3231515151500002</c:v>
                </c:pt>
                <c:pt idx="192">
                  <c:v>2.5745898778400012</c:v>
                </c:pt>
                <c:pt idx="193">
                  <c:v>2.3936618357499997</c:v>
                </c:pt>
                <c:pt idx="194">
                  <c:v>2.30762666667</c:v>
                </c:pt>
                <c:pt idx="195">
                  <c:v>2.2980281690099997</c:v>
                </c:pt>
                <c:pt idx="196">
                  <c:v>1.9251010452999986</c:v>
                </c:pt>
                <c:pt idx="197">
                  <c:v>1.9319118942699991</c:v>
                </c:pt>
                <c:pt idx="198">
                  <c:v>1.7069379968200007</c:v>
                </c:pt>
                <c:pt idx="199">
                  <c:v>1.7179517313699999</c:v>
                </c:pt>
                <c:pt idx="200">
                  <c:v>1.9904508320700001</c:v>
                </c:pt>
                <c:pt idx="201">
                  <c:v>1.8238262586399985</c:v>
                </c:pt>
                <c:pt idx="202">
                  <c:v>1.64259459459</c:v>
                </c:pt>
                <c:pt idx="203">
                  <c:v>0.80355911823600001</c:v>
                </c:pt>
                <c:pt idx="204">
                  <c:v>0.79710699588499967</c:v>
                </c:pt>
                <c:pt idx="205">
                  <c:v>1.4075486806199986</c:v>
                </c:pt>
                <c:pt idx="206">
                  <c:v>1.66282197802</c:v>
                </c:pt>
                <c:pt idx="207">
                  <c:v>1.890798151</c:v>
                </c:pt>
                <c:pt idx="208">
                  <c:v>1.7444013377900001</c:v>
                </c:pt>
                <c:pt idx="209">
                  <c:v>1.4188348348299993</c:v>
                </c:pt>
                <c:pt idx="210">
                  <c:v>1.2591788952999994</c:v>
                </c:pt>
                <c:pt idx="211">
                  <c:v>1.6580748663100007</c:v>
                </c:pt>
                <c:pt idx="212">
                  <c:v>1.4309055876699994</c:v>
                </c:pt>
                <c:pt idx="213">
                  <c:v>1.1103016006699993</c:v>
                </c:pt>
                <c:pt idx="214">
                  <c:v>0.93035385612400034</c:v>
                </c:pt>
                <c:pt idx="215">
                  <c:v>0.73537430167600004</c:v>
                </c:pt>
                <c:pt idx="216">
                  <c:v>0.66866133782100035</c:v>
                </c:pt>
                <c:pt idx="217">
                  <c:v>0.79301805675000003</c:v>
                </c:pt>
                <c:pt idx="218">
                  <c:v>0.52849263721600004</c:v>
                </c:pt>
                <c:pt idx="219">
                  <c:v>0.28567974882300001</c:v>
                </c:pt>
                <c:pt idx="220">
                  <c:v>0.34508145282600017</c:v>
                </c:pt>
                <c:pt idx="221">
                  <c:v>0.28870688604500017</c:v>
                </c:pt>
                <c:pt idx="222">
                  <c:v>0.44650252525300033</c:v>
                </c:pt>
                <c:pt idx="223">
                  <c:v>0.24983228750700023</c:v>
                </c:pt>
                <c:pt idx="224">
                  <c:v>0.40409843400399981</c:v>
                </c:pt>
                <c:pt idx="225">
                  <c:v>0.34114558058900024</c:v>
                </c:pt>
                <c:pt idx="226">
                  <c:v>0.45213156053199977</c:v>
                </c:pt>
                <c:pt idx="227">
                  <c:v>1.1744898354300006</c:v>
                </c:pt>
                <c:pt idx="228">
                  <c:v>1.63695964126</c:v>
                </c:pt>
                <c:pt idx="229">
                  <c:v>1.7723487179499999</c:v>
                </c:pt>
                <c:pt idx="230">
                  <c:v>1.6845179282900014</c:v>
                </c:pt>
                <c:pt idx="231">
                  <c:v>1.4802586206899999</c:v>
                </c:pt>
                <c:pt idx="232">
                  <c:v>2.0997357910900001</c:v>
                </c:pt>
                <c:pt idx="233">
                  <c:v>1.6903356973999992</c:v>
                </c:pt>
                <c:pt idx="234">
                  <c:v>1.5544717608</c:v>
                </c:pt>
                <c:pt idx="235">
                  <c:v>0.83813287904599998</c:v>
                </c:pt>
                <c:pt idx="236">
                  <c:v>0.59837984496100005</c:v>
                </c:pt>
                <c:pt idx="237">
                  <c:v>0.35512908778000024</c:v>
                </c:pt>
                <c:pt idx="238">
                  <c:v>0.6534881560610003</c:v>
                </c:pt>
                <c:pt idx="239">
                  <c:v>1.0723420855200001</c:v>
                </c:pt>
                <c:pt idx="240">
                  <c:v>1.3377032755299993</c:v>
                </c:pt>
                <c:pt idx="241">
                  <c:v>1.230208</c:v>
                </c:pt>
                <c:pt idx="242">
                  <c:v>1.28674363328</c:v>
                </c:pt>
                <c:pt idx="243">
                  <c:v>1.10995662651</c:v>
                </c:pt>
                <c:pt idx="244">
                  <c:v>1.2031778801799993</c:v>
                </c:pt>
                <c:pt idx="245">
                  <c:v>0.91975726927900003</c:v>
                </c:pt>
                <c:pt idx="246">
                  <c:v>1.1473097072399994</c:v>
                </c:pt>
                <c:pt idx="247">
                  <c:v>1.1850748421999993</c:v>
                </c:pt>
                <c:pt idx="248">
                  <c:v>1.4425660377399994</c:v>
                </c:pt>
                <c:pt idx="249">
                  <c:v>1.6536296296299993</c:v>
                </c:pt>
                <c:pt idx="250">
                  <c:v>1.7566270270300006</c:v>
                </c:pt>
                <c:pt idx="251">
                  <c:v>1.7661356673999999</c:v>
                </c:pt>
                <c:pt idx="252">
                  <c:v>2.1023001485900012</c:v>
                </c:pt>
                <c:pt idx="253">
                  <c:v>1.7004527131800007</c:v>
                </c:pt>
                <c:pt idx="254">
                  <c:v>1.7019402985099994</c:v>
                </c:pt>
                <c:pt idx="255">
                  <c:v>1.49062211615</c:v>
                </c:pt>
                <c:pt idx="256">
                  <c:v>1.7445663716799999</c:v>
                </c:pt>
                <c:pt idx="257">
                  <c:v>2.22174698795</c:v>
                </c:pt>
                <c:pt idx="258">
                  <c:v>1.6035210355999994</c:v>
                </c:pt>
                <c:pt idx="259">
                  <c:v>1.5733818181799992</c:v>
                </c:pt>
                <c:pt idx="260">
                  <c:v>1.59960784314</c:v>
                </c:pt>
                <c:pt idx="261">
                  <c:v>1.6861770091600008</c:v>
                </c:pt>
                <c:pt idx="262">
                  <c:v>2.0907938021500012</c:v>
                </c:pt>
                <c:pt idx="263">
                  <c:v>2.2137402061900002</c:v>
                </c:pt>
                <c:pt idx="264">
                  <c:v>1.80508048512</c:v>
                </c:pt>
                <c:pt idx="265">
                  <c:v>1.79984678523</c:v>
                </c:pt>
              </c:numCache>
            </c:numRef>
          </c:yVal>
          <c:smooth val="0"/>
          <c:extLst>
            <c:ext xmlns:c16="http://schemas.microsoft.com/office/drawing/2014/chart" uri="{C3380CC4-5D6E-409C-BE32-E72D297353CC}">
              <c16:uniqueId val="{00000000-BB56-495E-9AEC-F0FF59655445}"/>
            </c:ext>
          </c:extLst>
        </c:ser>
        <c:dLbls>
          <c:showLegendKey val="0"/>
          <c:showVal val="0"/>
          <c:showCatName val="0"/>
          <c:showSerName val="0"/>
          <c:showPercent val="0"/>
          <c:showBubbleSize val="0"/>
        </c:dLbls>
        <c:axId val="397306880"/>
        <c:axId val="367015040"/>
      </c:scatterChart>
      <c:valAx>
        <c:axId val="397306880"/>
        <c:scaling>
          <c:orientation val="minMax"/>
          <c:max val="300"/>
          <c:min val="0"/>
        </c:scaling>
        <c:delete val="0"/>
        <c:axPos val="b"/>
        <c:title>
          <c:tx>
            <c:rich>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r>
                  <a:rPr lang="en-US" dirty="0">
                    <a:solidFill>
                      <a:schemeClr val="tx1"/>
                    </a:solidFill>
                  </a:rPr>
                  <a:t>Time</a:t>
                </a:r>
              </a:p>
            </c:rich>
          </c:tx>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endParaRPr lang="zh-CN"/>
          </a:p>
        </c:txPr>
        <c:crossAx val="367015040"/>
        <c:crosses val="autoZero"/>
        <c:crossBetween val="midCat"/>
      </c:valAx>
      <c:valAx>
        <c:axId val="367015040"/>
        <c:scaling>
          <c:orientation val="minMax"/>
          <c:max val="3.5"/>
          <c:min val="0"/>
        </c:scaling>
        <c:delete val="0"/>
        <c:axPos val="l"/>
        <c:title>
          <c:tx>
            <c:rich>
              <a:bodyPr rot="-5400000" spcFirstLastPara="1" vertOverflow="ellipsis" vert="horz" wrap="square" anchor="ctr" anchorCtr="1"/>
              <a:lstStyle/>
              <a:p>
                <a:pPr>
                  <a:defRPr lang="zh-CN" sz="1400" b="0" i="0" u="none" strike="noStrike" kern="1200" baseline="0">
                    <a:solidFill>
                      <a:srgbClr val="0070C0"/>
                    </a:solidFill>
                    <a:latin typeface="+mn-lt"/>
                    <a:ea typeface="+mn-ea"/>
                    <a:cs typeface="+mn-cs"/>
                  </a:defRPr>
                </a:pPr>
                <a:r>
                  <a:rPr lang="en-US" b="1" dirty="0">
                    <a:solidFill>
                      <a:srgbClr val="0070C0"/>
                    </a:solidFill>
                  </a:rPr>
                  <a:t>Throughput</a:t>
                </a:r>
              </a:p>
            </c:rich>
          </c:tx>
          <c:layout>
            <c:manualLayout>
              <c:xMode val="edge"/>
              <c:yMode val="edge"/>
              <c:x val="0.12521757365039399"/>
              <c:y val="0.2154647461659652"/>
            </c:manualLayout>
          </c:layout>
          <c:overlay val="0"/>
          <c:spPr>
            <a:noFill/>
            <a:ln>
              <a:noFill/>
            </a:ln>
            <a:effectLst/>
          </c:spPr>
          <c:txPr>
            <a:bodyPr rot="-5400000" spcFirstLastPara="1" vertOverflow="ellipsis" vert="horz" wrap="square" anchor="ctr" anchorCtr="1"/>
            <a:lstStyle/>
            <a:p>
              <a:pPr>
                <a:defRPr lang="zh-CN" sz="1400" b="0" i="0" u="none" strike="noStrike" kern="1200" baseline="0">
                  <a:solidFill>
                    <a:srgbClr val="0070C0"/>
                  </a:solidFill>
                  <a:latin typeface="+mn-lt"/>
                  <a:ea typeface="+mn-ea"/>
                  <a:cs typeface="+mn-cs"/>
                </a:defRPr>
              </a:pPr>
              <a:endParaRPr lang="zh-CN"/>
            </a:p>
          </c:tx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endParaRPr lang="zh-CN"/>
          </a:p>
        </c:txPr>
        <c:crossAx val="39730688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lang="zh-CN" sz="14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290523275191597E-2"/>
          <c:y val="0.11642375935000404"/>
          <c:w val="0.93741734789324338"/>
          <c:h val="0.85076444497620007"/>
        </c:manualLayout>
      </c:layout>
      <c:lineChart>
        <c:grouping val="standard"/>
        <c:varyColors val="0"/>
        <c:ser>
          <c:idx val="0"/>
          <c:order val="0"/>
          <c:tx>
            <c:strRef>
              <c:f>node!$B$1</c:f>
              <c:strCache>
                <c:ptCount val="1"/>
                <c:pt idx="0">
                  <c:v>Node0</c:v>
                </c:pt>
              </c:strCache>
            </c:strRef>
          </c:tx>
          <c:spPr>
            <a:ln w="19050" cap="rnd" cmpd="sng" algn="ctr">
              <a:solidFill>
                <a:srgbClr val="00B050"/>
              </a:solidFill>
              <a:prstDash val="solid"/>
              <a:round/>
            </a:ln>
          </c:spPr>
          <c:marker>
            <c:symbol val="none"/>
          </c:marker>
          <c:val>
            <c:numRef>
              <c:f>node!$B$2:$B$1000</c:f>
              <c:numCache>
                <c:formatCode>General</c:formatCode>
                <c:ptCount val="999"/>
                <c:pt idx="7" formatCode="g/&quot;通&quot;&quot;用&quot;&quot;格&quot;&quot;式&quot;">
                  <c:v>4</c:v>
                </c:pt>
                <c:pt idx="8" formatCode="g/&quot;通&quot;&quot;用&quot;&quot;格&quot;&quot;式&quot;">
                  <c:v>5</c:v>
                </c:pt>
                <c:pt idx="9" formatCode="g/&quot;通&quot;&quot;用&quot;&quot;格&quot;&quot;式&quot;">
                  <c:v>5</c:v>
                </c:pt>
                <c:pt idx="10" formatCode="g/&quot;通&quot;&quot;用&quot;&quot;格&quot;&quot;式&quot;">
                  <c:v>6</c:v>
                </c:pt>
                <c:pt idx="11" formatCode="g/&quot;通&quot;&quot;用&quot;&quot;格&quot;&quot;式&quot;">
                  <c:v>7</c:v>
                </c:pt>
                <c:pt idx="12" formatCode="g/&quot;通&quot;&quot;用&quot;&quot;格&quot;&quot;式&quot;">
                  <c:v>8</c:v>
                </c:pt>
                <c:pt idx="13" formatCode="g/&quot;通&quot;&quot;用&quot;&quot;格&quot;&quot;式&quot;">
                  <c:v>10</c:v>
                </c:pt>
                <c:pt idx="14" formatCode="g/&quot;通&quot;&quot;用&quot;&quot;格&quot;&quot;式&quot;">
                  <c:v>11</c:v>
                </c:pt>
                <c:pt idx="15" formatCode="g/&quot;通&quot;&quot;用&quot;&quot;格&quot;&quot;式&quot;">
                  <c:v>12</c:v>
                </c:pt>
                <c:pt idx="16" formatCode="g/&quot;通&quot;&quot;用&quot;&quot;格&quot;&quot;式&quot;">
                  <c:v>15</c:v>
                </c:pt>
                <c:pt idx="17" formatCode="g/&quot;通&quot;&quot;用&quot;&quot;格&quot;&quot;式&quot;">
                  <c:v>15</c:v>
                </c:pt>
                <c:pt idx="18" formatCode="g/&quot;通&quot;&quot;用&quot;&quot;格&quot;&quot;式&quot;">
                  <c:v>16</c:v>
                </c:pt>
                <c:pt idx="19" formatCode="g/&quot;通&quot;&quot;用&quot;&quot;格&quot;&quot;式&quot;">
                  <c:v>19</c:v>
                </c:pt>
                <c:pt idx="20" formatCode="g/&quot;通&quot;&quot;用&quot;&quot;格&quot;&quot;式&quot;">
                  <c:v>28</c:v>
                </c:pt>
                <c:pt idx="21" formatCode="g/&quot;通&quot;&quot;用&quot;&quot;格&quot;&quot;式&quot;">
                  <c:v>28</c:v>
                </c:pt>
                <c:pt idx="22" formatCode="g/&quot;通&quot;&quot;用&quot;&quot;格&quot;&quot;式&quot;">
                  <c:v>31</c:v>
                </c:pt>
                <c:pt idx="23" formatCode="g/&quot;通&quot;&quot;用&quot;&quot;格&quot;&quot;式&quot;">
                  <c:v>29</c:v>
                </c:pt>
                <c:pt idx="24" formatCode="g/&quot;通&quot;&quot;用&quot;&quot;格&quot;&quot;式&quot;">
                  <c:v>33</c:v>
                </c:pt>
                <c:pt idx="25" formatCode="g/&quot;通&quot;&quot;用&quot;&quot;格&quot;&quot;式&quot;">
                  <c:v>33</c:v>
                </c:pt>
                <c:pt idx="26" formatCode="g/&quot;通&quot;&quot;用&quot;&quot;格&quot;&quot;式&quot;">
                  <c:v>37</c:v>
                </c:pt>
                <c:pt idx="27" formatCode="g/&quot;通&quot;&quot;用&quot;&quot;格&quot;&quot;式&quot;">
                  <c:v>40</c:v>
                </c:pt>
                <c:pt idx="28" formatCode="g/&quot;通&quot;&quot;用&quot;&quot;格&quot;&quot;式&quot;">
                  <c:v>44</c:v>
                </c:pt>
                <c:pt idx="29" formatCode="g/&quot;通&quot;&quot;用&quot;&quot;格&quot;&quot;式&quot;">
                  <c:v>45</c:v>
                </c:pt>
                <c:pt idx="30" formatCode="g/&quot;通&quot;&quot;用&quot;&quot;格&quot;&quot;式&quot;">
                  <c:v>43</c:v>
                </c:pt>
                <c:pt idx="31" formatCode="g/&quot;通&quot;&quot;用&quot;&quot;格&quot;&quot;式&quot;">
                  <c:v>46</c:v>
                </c:pt>
                <c:pt idx="32" formatCode="g/&quot;通&quot;&quot;用&quot;&quot;格&quot;&quot;式&quot;">
                  <c:v>45</c:v>
                </c:pt>
                <c:pt idx="33" formatCode="g/&quot;通&quot;&quot;用&quot;&quot;格&quot;&quot;式&quot;">
                  <c:v>52</c:v>
                </c:pt>
                <c:pt idx="34" formatCode="g/&quot;通&quot;&quot;用&quot;&quot;格&quot;&quot;式&quot;">
                  <c:v>49</c:v>
                </c:pt>
                <c:pt idx="35" formatCode="g/&quot;通&quot;&quot;用&quot;&quot;格&quot;&quot;式&quot;">
                  <c:v>48</c:v>
                </c:pt>
                <c:pt idx="36" formatCode="g/&quot;通&quot;&quot;用&quot;&quot;格&quot;&quot;式&quot;">
                  <c:v>51</c:v>
                </c:pt>
                <c:pt idx="37" formatCode="g/&quot;通&quot;&quot;用&quot;&quot;格&quot;&quot;式&quot;">
                  <c:v>48</c:v>
                </c:pt>
                <c:pt idx="38" formatCode="g/&quot;通&quot;&quot;用&quot;&quot;格&quot;&quot;式&quot;">
                  <c:v>48</c:v>
                </c:pt>
                <c:pt idx="39" formatCode="g/&quot;通&quot;&quot;用&quot;&quot;格&quot;&quot;式&quot;">
                  <c:v>47</c:v>
                </c:pt>
                <c:pt idx="40" formatCode="g/&quot;通&quot;&quot;用&quot;&quot;格&quot;&quot;式&quot;">
                  <c:v>49</c:v>
                </c:pt>
                <c:pt idx="41" formatCode="g/&quot;通&quot;&quot;用&quot;&quot;格&quot;&quot;式&quot;">
                  <c:v>48</c:v>
                </c:pt>
                <c:pt idx="42" formatCode="g/&quot;通&quot;&quot;用&quot;&quot;格&quot;&quot;式&quot;">
                  <c:v>45</c:v>
                </c:pt>
                <c:pt idx="43" formatCode="g/&quot;通&quot;&quot;用&quot;&quot;格&quot;&quot;式&quot;">
                  <c:v>52</c:v>
                </c:pt>
                <c:pt idx="44" formatCode="g/&quot;通&quot;&quot;用&quot;&quot;格&quot;&quot;式&quot;">
                  <c:v>49</c:v>
                </c:pt>
                <c:pt idx="45" formatCode="g/&quot;通&quot;&quot;用&quot;&quot;格&quot;&quot;式&quot;">
                  <c:v>47</c:v>
                </c:pt>
                <c:pt idx="46" formatCode="g/&quot;通&quot;&quot;用&quot;&quot;格&quot;&quot;式&quot;">
                  <c:v>49</c:v>
                </c:pt>
                <c:pt idx="47" formatCode="g/&quot;通&quot;&quot;用&quot;&quot;格&quot;&quot;式&quot;">
                  <c:v>49</c:v>
                </c:pt>
                <c:pt idx="48" formatCode="g/&quot;通&quot;&quot;用&quot;&quot;格&quot;&quot;式&quot;">
                  <c:v>50</c:v>
                </c:pt>
                <c:pt idx="49" formatCode="g/&quot;通&quot;&quot;用&quot;&quot;格&quot;&quot;式&quot;">
                  <c:v>52</c:v>
                </c:pt>
                <c:pt idx="50" formatCode="g/&quot;通&quot;&quot;用&quot;&quot;格&quot;&quot;式&quot;">
                  <c:v>49</c:v>
                </c:pt>
                <c:pt idx="51" formatCode="g/&quot;通&quot;&quot;用&quot;&quot;格&quot;&quot;式&quot;">
                  <c:v>49</c:v>
                </c:pt>
                <c:pt idx="52" formatCode="g/&quot;通&quot;&quot;用&quot;&quot;格&quot;&quot;式&quot;">
                  <c:v>50</c:v>
                </c:pt>
                <c:pt idx="53" formatCode="g/&quot;通&quot;&quot;用&quot;&quot;格&quot;&quot;式&quot;">
                  <c:v>50</c:v>
                </c:pt>
                <c:pt idx="54" formatCode="g/&quot;通&quot;&quot;用&quot;&quot;格&quot;&quot;式&quot;">
                  <c:v>50</c:v>
                </c:pt>
                <c:pt idx="55" formatCode="g/&quot;通&quot;&quot;用&quot;&quot;格&quot;&quot;式&quot;">
                  <c:v>51</c:v>
                </c:pt>
                <c:pt idx="56" formatCode="g/&quot;通&quot;&quot;用&quot;&quot;格&quot;&quot;式&quot;">
                  <c:v>48</c:v>
                </c:pt>
                <c:pt idx="57" formatCode="g/&quot;通&quot;&quot;用&quot;&quot;格&quot;&quot;式&quot;">
                  <c:v>49</c:v>
                </c:pt>
                <c:pt idx="58" formatCode="g/&quot;通&quot;&quot;用&quot;&quot;格&quot;&quot;式&quot;">
                  <c:v>48</c:v>
                </c:pt>
                <c:pt idx="59" formatCode="g/&quot;通&quot;&quot;用&quot;&quot;格&quot;&quot;式&quot;">
                  <c:v>47</c:v>
                </c:pt>
                <c:pt idx="60" formatCode="g/&quot;通&quot;&quot;用&quot;&quot;格&quot;&quot;式&quot;">
                  <c:v>49</c:v>
                </c:pt>
                <c:pt idx="61" formatCode="g/&quot;通&quot;&quot;用&quot;&quot;格&quot;&quot;式&quot;">
                  <c:v>49</c:v>
                </c:pt>
                <c:pt idx="62" formatCode="g/&quot;通&quot;&quot;用&quot;&quot;格&quot;&quot;式&quot;">
                  <c:v>49</c:v>
                </c:pt>
                <c:pt idx="63" formatCode="g/&quot;通&quot;&quot;用&quot;&quot;格&quot;&quot;式&quot;">
                  <c:v>48</c:v>
                </c:pt>
                <c:pt idx="64" formatCode="g/&quot;通&quot;&quot;用&quot;&quot;格&quot;&quot;式&quot;">
                  <c:v>49</c:v>
                </c:pt>
                <c:pt idx="65" formatCode="g/&quot;通&quot;&quot;用&quot;&quot;格&quot;&quot;式&quot;">
                  <c:v>48</c:v>
                </c:pt>
                <c:pt idx="66" formatCode="g/&quot;通&quot;&quot;用&quot;&quot;格&quot;&quot;式&quot;">
                  <c:v>48</c:v>
                </c:pt>
                <c:pt idx="67" formatCode="g/&quot;通&quot;&quot;用&quot;&quot;格&quot;&quot;式&quot;">
                  <c:v>47</c:v>
                </c:pt>
                <c:pt idx="68" formatCode="g/&quot;通&quot;&quot;用&quot;&quot;格&quot;&quot;式&quot;">
                  <c:v>46</c:v>
                </c:pt>
                <c:pt idx="69" formatCode="g/&quot;通&quot;&quot;用&quot;&quot;格&quot;&quot;式&quot;">
                  <c:v>47</c:v>
                </c:pt>
                <c:pt idx="70" formatCode="g/&quot;通&quot;&quot;用&quot;&quot;格&quot;&quot;式&quot;">
                  <c:v>45</c:v>
                </c:pt>
                <c:pt idx="71" formatCode="g/&quot;通&quot;&quot;用&quot;&quot;格&quot;&quot;式&quot;">
                  <c:v>51</c:v>
                </c:pt>
                <c:pt idx="72" formatCode="g/&quot;通&quot;&quot;用&quot;&quot;格&quot;&quot;式&quot;">
                  <c:v>45</c:v>
                </c:pt>
                <c:pt idx="73" formatCode="g/&quot;通&quot;&quot;用&quot;&quot;格&quot;&quot;式&quot;">
                  <c:v>48</c:v>
                </c:pt>
                <c:pt idx="74" formatCode="g/&quot;通&quot;&quot;用&quot;&quot;格&quot;&quot;式&quot;">
                  <c:v>49</c:v>
                </c:pt>
                <c:pt idx="75" formatCode="g/&quot;通&quot;&quot;用&quot;&quot;格&quot;&quot;式&quot;">
                  <c:v>44</c:v>
                </c:pt>
                <c:pt idx="76" formatCode="g/&quot;通&quot;&quot;用&quot;&quot;格&quot;&quot;式&quot;">
                  <c:v>50</c:v>
                </c:pt>
                <c:pt idx="77" formatCode="g/&quot;通&quot;&quot;用&quot;&quot;格&quot;&quot;式&quot;">
                  <c:v>50</c:v>
                </c:pt>
                <c:pt idx="78" formatCode="g/&quot;通&quot;&quot;用&quot;&quot;格&quot;&quot;式&quot;">
                  <c:v>52</c:v>
                </c:pt>
                <c:pt idx="79" formatCode="g/&quot;通&quot;&quot;用&quot;&quot;格&quot;&quot;式&quot;">
                  <c:v>48</c:v>
                </c:pt>
                <c:pt idx="80" formatCode="g/&quot;通&quot;&quot;用&quot;&quot;格&quot;&quot;式&quot;">
                  <c:v>52</c:v>
                </c:pt>
                <c:pt idx="81" formatCode="g/&quot;通&quot;&quot;用&quot;&quot;格&quot;&quot;式&quot;">
                  <c:v>46</c:v>
                </c:pt>
                <c:pt idx="82" formatCode="g/&quot;通&quot;&quot;用&quot;&quot;格&quot;&quot;式&quot;">
                  <c:v>43</c:v>
                </c:pt>
                <c:pt idx="83" formatCode="g/&quot;通&quot;&quot;用&quot;&quot;格&quot;&quot;式&quot;">
                  <c:v>46</c:v>
                </c:pt>
                <c:pt idx="84" formatCode="g/&quot;通&quot;&quot;用&quot;&quot;格&quot;&quot;式&quot;">
                  <c:v>50</c:v>
                </c:pt>
                <c:pt idx="85" formatCode="g/&quot;通&quot;&quot;用&quot;&quot;格&quot;&quot;式&quot;">
                  <c:v>51</c:v>
                </c:pt>
                <c:pt idx="86" formatCode="g/&quot;通&quot;&quot;用&quot;&quot;格&quot;&quot;式&quot;">
                  <c:v>48</c:v>
                </c:pt>
                <c:pt idx="87" formatCode="g/&quot;通&quot;&quot;用&quot;&quot;格&quot;&quot;式&quot;">
                  <c:v>53</c:v>
                </c:pt>
                <c:pt idx="88" formatCode="g/&quot;通&quot;&quot;用&quot;&quot;格&quot;&quot;式&quot;">
                  <c:v>50</c:v>
                </c:pt>
                <c:pt idx="89" formatCode="g/&quot;通&quot;&quot;用&quot;&quot;格&quot;&quot;式&quot;">
                  <c:v>50</c:v>
                </c:pt>
                <c:pt idx="90" formatCode="g/&quot;通&quot;&quot;用&quot;&quot;格&quot;&quot;式&quot;">
                  <c:v>53</c:v>
                </c:pt>
                <c:pt idx="91" formatCode="g/&quot;通&quot;&quot;用&quot;&quot;格&quot;&quot;式&quot;">
                  <c:v>48</c:v>
                </c:pt>
                <c:pt idx="92" formatCode="g/&quot;通&quot;&quot;用&quot;&quot;格&quot;&quot;式&quot;">
                  <c:v>51</c:v>
                </c:pt>
                <c:pt idx="93" formatCode="g/&quot;通&quot;&quot;用&quot;&quot;格&quot;&quot;式&quot;">
                  <c:v>55</c:v>
                </c:pt>
                <c:pt idx="94" formatCode="g/&quot;通&quot;&quot;用&quot;&quot;格&quot;&quot;式&quot;">
                  <c:v>49</c:v>
                </c:pt>
                <c:pt idx="95" formatCode="g/&quot;通&quot;&quot;用&quot;&quot;格&quot;&quot;式&quot;">
                  <c:v>51</c:v>
                </c:pt>
                <c:pt idx="96" formatCode="g/&quot;通&quot;&quot;用&quot;&quot;格&quot;&quot;式&quot;">
                  <c:v>53</c:v>
                </c:pt>
                <c:pt idx="97" formatCode="g/&quot;通&quot;&quot;用&quot;&quot;格&quot;&quot;式&quot;">
                  <c:v>52</c:v>
                </c:pt>
                <c:pt idx="98" formatCode="g/&quot;通&quot;&quot;用&quot;&quot;格&quot;&quot;式&quot;">
                  <c:v>53</c:v>
                </c:pt>
                <c:pt idx="99" formatCode="g/&quot;通&quot;&quot;用&quot;&quot;格&quot;&quot;式&quot;">
                  <c:v>50</c:v>
                </c:pt>
                <c:pt idx="100" formatCode="g/&quot;通&quot;&quot;用&quot;&quot;格&quot;&quot;式&quot;">
                  <c:v>50</c:v>
                </c:pt>
                <c:pt idx="101" formatCode="g/&quot;通&quot;&quot;用&quot;&quot;格&quot;&quot;式&quot;">
                  <c:v>54</c:v>
                </c:pt>
                <c:pt idx="102" formatCode="g/&quot;通&quot;&quot;用&quot;&quot;格&quot;&quot;式&quot;">
                  <c:v>49</c:v>
                </c:pt>
                <c:pt idx="103" formatCode="g/&quot;通&quot;&quot;用&quot;&quot;格&quot;&quot;式&quot;">
                  <c:v>53</c:v>
                </c:pt>
                <c:pt idx="104" formatCode="g/&quot;通&quot;&quot;用&quot;&quot;格&quot;&quot;式&quot;">
                  <c:v>51</c:v>
                </c:pt>
                <c:pt idx="105" formatCode="g/&quot;通&quot;&quot;用&quot;&quot;格&quot;&quot;式&quot;">
                  <c:v>51</c:v>
                </c:pt>
                <c:pt idx="106" formatCode="g/&quot;通&quot;&quot;用&quot;&quot;格&quot;&quot;式&quot;">
                  <c:v>51</c:v>
                </c:pt>
                <c:pt idx="107" formatCode="g/&quot;通&quot;&quot;用&quot;&quot;格&quot;&quot;式&quot;">
                  <c:v>50</c:v>
                </c:pt>
                <c:pt idx="108" formatCode="g/&quot;通&quot;&quot;用&quot;&quot;格&quot;&quot;式&quot;">
                  <c:v>53</c:v>
                </c:pt>
                <c:pt idx="109" formatCode="g/&quot;通&quot;&quot;用&quot;&quot;格&quot;&quot;式&quot;">
                  <c:v>51</c:v>
                </c:pt>
                <c:pt idx="110" formatCode="g/&quot;通&quot;&quot;用&quot;&quot;格&quot;&quot;式&quot;">
                  <c:v>51</c:v>
                </c:pt>
                <c:pt idx="111" formatCode="g/&quot;通&quot;&quot;用&quot;&quot;格&quot;&quot;式&quot;">
                  <c:v>54</c:v>
                </c:pt>
                <c:pt idx="112" formatCode="g/&quot;通&quot;&quot;用&quot;&quot;格&quot;&quot;式&quot;">
                  <c:v>52</c:v>
                </c:pt>
                <c:pt idx="113" formatCode="g/&quot;通&quot;&quot;用&quot;&quot;格&quot;&quot;式&quot;">
                  <c:v>51</c:v>
                </c:pt>
                <c:pt idx="114" formatCode="g/&quot;通&quot;&quot;用&quot;&quot;格&quot;&quot;式&quot;">
                  <c:v>52</c:v>
                </c:pt>
                <c:pt idx="115" formatCode="g/&quot;通&quot;&quot;用&quot;&quot;格&quot;&quot;式&quot;">
                  <c:v>51</c:v>
                </c:pt>
                <c:pt idx="116" formatCode="g/&quot;通&quot;&quot;用&quot;&quot;格&quot;&quot;式&quot;">
                  <c:v>51</c:v>
                </c:pt>
                <c:pt idx="117" formatCode="g/&quot;通&quot;&quot;用&quot;&quot;格&quot;&quot;式&quot;">
                  <c:v>53</c:v>
                </c:pt>
                <c:pt idx="118" formatCode="g/&quot;通&quot;&quot;用&quot;&quot;格&quot;&quot;式&quot;">
                  <c:v>51</c:v>
                </c:pt>
                <c:pt idx="119" formatCode="g/&quot;通&quot;&quot;用&quot;&quot;格&quot;&quot;式&quot;">
                  <c:v>53</c:v>
                </c:pt>
                <c:pt idx="120" formatCode="g/&quot;通&quot;&quot;用&quot;&quot;格&quot;&quot;式&quot;">
                  <c:v>52</c:v>
                </c:pt>
                <c:pt idx="121" formatCode="g/&quot;通&quot;&quot;用&quot;&quot;格&quot;&quot;式&quot;">
                  <c:v>50</c:v>
                </c:pt>
                <c:pt idx="122" formatCode="g/&quot;通&quot;&quot;用&quot;&quot;格&quot;&quot;式&quot;">
                  <c:v>54</c:v>
                </c:pt>
                <c:pt idx="123" formatCode="g/&quot;通&quot;&quot;用&quot;&quot;格&quot;&quot;式&quot;">
                  <c:v>55</c:v>
                </c:pt>
                <c:pt idx="124" formatCode="g/&quot;通&quot;&quot;用&quot;&quot;格&quot;&quot;式&quot;">
                  <c:v>52</c:v>
                </c:pt>
                <c:pt idx="125" formatCode="g/&quot;通&quot;&quot;用&quot;&quot;格&quot;&quot;式&quot;">
                  <c:v>55</c:v>
                </c:pt>
                <c:pt idx="126" formatCode="g/&quot;通&quot;&quot;用&quot;&quot;格&quot;&quot;式&quot;">
                  <c:v>53</c:v>
                </c:pt>
                <c:pt idx="127" formatCode="g/&quot;通&quot;&quot;用&quot;&quot;格&quot;&quot;式&quot;">
                  <c:v>55</c:v>
                </c:pt>
                <c:pt idx="128" formatCode="g/&quot;通&quot;&quot;用&quot;&quot;格&quot;&quot;式&quot;">
                  <c:v>54</c:v>
                </c:pt>
                <c:pt idx="129" formatCode="g/&quot;通&quot;&quot;用&quot;&quot;格&quot;&quot;式&quot;">
                  <c:v>52</c:v>
                </c:pt>
                <c:pt idx="130" formatCode="g/&quot;通&quot;&quot;用&quot;&quot;格&quot;&quot;式&quot;">
                  <c:v>55</c:v>
                </c:pt>
                <c:pt idx="131" formatCode="g/&quot;通&quot;&quot;用&quot;&quot;格&quot;&quot;式&quot;">
                  <c:v>55</c:v>
                </c:pt>
                <c:pt idx="132" formatCode="g/&quot;通&quot;&quot;用&quot;&quot;格&quot;&quot;式&quot;">
                  <c:v>56</c:v>
                </c:pt>
                <c:pt idx="133" formatCode="g/&quot;通&quot;&quot;用&quot;&quot;格&quot;&quot;式&quot;">
                  <c:v>58</c:v>
                </c:pt>
                <c:pt idx="134" formatCode="g/&quot;通&quot;&quot;用&quot;&quot;格&quot;&quot;式&quot;">
                  <c:v>58</c:v>
                </c:pt>
                <c:pt idx="135" formatCode="g/&quot;通&quot;&quot;用&quot;&quot;格&quot;&quot;式&quot;">
                  <c:v>54</c:v>
                </c:pt>
                <c:pt idx="136" formatCode="g/&quot;通&quot;&quot;用&quot;&quot;格&quot;&quot;式&quot;">
                  <c:v>57</c:v>
                </c:pt>
                <c:pt idx="137" formatCode="g/&quot;通&quot;&quot;用&quot;&quot;格&quot;&quot;式&quot;">
                  <c:v>55</c:v>
                </c:pt>
                <c:pt idx="138" formatCode="g/&quot;通&quot;&quot;用&quot;&quot;格&quot;&quot;式&quot;">
                  <c:v>52</c:v>
                </c:pt>
                <c:pt idx="139" formatCode="g/&quot;通&quot;&quot;用&quot;&quot;格&quot;&quot;式&quot;">
                  <c:v>56</c:v>
                </c:pt>
                <c:pt idx="140" formatCode="g/&quot;通&quot;&quot;用&quot;&quot;格&quot;&quot;式&quot;">
                  <c:v>55</c:v>
                </c:pt>
                <c:pt idx="141" formatCode="g/&quot;通&quot;&quot;用&quot;&quot;格&quot;&quot;式&quot;">
                  <c:v>58</c:v>
                </c:pt>
                <c:pt idx="142" formatCode="g/&quot;通&quot;&quot;用&quot;&quot;格&quot;&quot;式&quot;">
                  <c:v>53</c:v>
                </c:pt>
                <c:pt idx="143" formatCode="g/&quot;通&quot;&quot;用&quot;&quot;格&quot;&quot;式&quot;">
                  <c:v>60</c:v>
                </c:pt>
                <c:pt idx="144" formatCode="g/&quot;通&quot;&quot;用&quot;&quot;格&quot;&quot;式&quot;">
                  <c:v>56</c:v>
                </c:pt>
                <c:pt idx="145" formatCode="g/&quot;通&quot;&quot;用&quot;&quot;格&quot;&quot;式&quot;">
                  <c:v>56</c:v>
                </c:pt>
                <c:pt idx="146" formatCode="g/&quot;通&quot;&quot;用&quot;&quot;格&quot;&quot;式&quot;">
                  <c:v>52</c:v>
                </c:pt>
                <c:pt idx="147" formatCode="g/&quot;通&quot;&quot;用&quot;&quot;格&quot;&quot;式&quot;">
                  <c:v>62</c:v>
                </c:pt>
                <c:pt idx="148" formatCode="g/&quot;通&quot;&quot;用&quot;&quot;格&quot;&quot;式&quot;">
                  <c:v>58</c:v>
                </c:pt>
                <c:pt idx="149" formatCode="g/&quot;通&quot;&quot;用&quot;&quot;格&quot;&quot;式&quot;">
                  <c:v>56</c:v>
                </c:pt>
                <c:pt idx="150" formatCode="g/&quot;通&quot;&quot;用&quot;&quot;格&quot;&quot;式&quot;">
                  <c:v>56</c:v>
                </c:pt>
                <c:pt idx="151" formatCode="g/&quot;通&quot;&quot;用&quot;&quot;格&quot;&quot;式&quot;">
                  <c:v>59</c:v>
                </c:pt>
                <c:pt idx="152" formatCode="g/&quot;通&quot;&quot;用&quot;&quot;格&quot;&quot;式&quot;">
                  <c:v>56</c:v>
                </c:pt>
                <c:pt idx="153" formatCode="g/&quot;通&quot;&quot;用&quot;&quot;格&quot;&quot;式&quot;">
                  <c:v>56</c:v>
                </c:pt>
                <c:pt idx="154" formatCode="g/&quot;通&quot;&quot;用&quot;&quot;格&quot;&quot;式&quot;">
                  <c:v>54</c:v>
                </c:pt>
                <c:pt idx="155" formatCode="g/&quot;通&quot;&quot;用&quot;&quot;格&quot;&quot;式&quot;">
                  <c:v>58</c:v>
                </c:pt>
                <c:pt idx="156" formatCode="g/&quot;通&quot;&quot;用&quot;&quot;格&quot;&quot;式&quot;">
                  <c:v>56</c:v>
                </c:pt>
                <c:pt idx="157" formatCode="g/&quot;通&quot;&quot;用&quot;&quot;格&quot;&quot;式&quot;">
                  <c:v>55</c:v>
                </c:pt>
                <c:pt idx="158" formatCode="g/&quot;通&quot;&quot;用&quot;&quot;格&quot;&quot;式&quot;">
                  <c:v>50</c:v>
                </c:pt>
                <c:pt idx="159" formatCode="g/&quot;通&quot;&quot;用&quot;&quot;格&quot;&quot;式&quot;">
                  <c:v>52</c:v>
                </c:pt>
                <c:pt idx="160" formatCode="g/&quot;通&quot;&quot;用&quot;&quot;格&quot;&quot;式&quot;">
                  <c:v>48</c:v>
                </c:pt>
                <c:pt idx="161" formatCode="g/&quot;通&quot;&quot;用&quot;&quot;格&quot;&quot;式&quot;">
                  <c:v>53</c:v>
                </c:pt>
                <c:pt idx="162" formatCode="g/&quot;通&quot;&quot;用&quot;&quot;格&quot;&quot;式&quot;">
                  <c:v>52</c:v>
                </c:pt>
                <c:pt idx="163" formatCode="g/&quot;通&quot;&quot;用&quot;&quot;格&quot;&quot;式&quot;">
                  <c:v>53</c:v>
                </c:pt>
                <c:pt idx="164" formatCode="g/&quot;通&quot;&quot;用&quot;&quot;格&quot;&quot;式&quot;">
                  <c:v>53</c:v>
                </c:pt>
                <c:pt idx="165" formatCode="g/&quot;通&quot;&quot;用&quot;&quot;格&quot;&quot;式&quot;">
                  <c:v>52</c:v>
                </c:pt>
                <c:pt idx="166" formatCode="g/&quot;通&quot;&quot;用&quot;&quot;格&quot;&quot;式&quot;">
                  <c:v>58</c:v>
                </c:pt>
                <c:pt idx="167" formatCode="g/&quot;通&quot;&quot;用&quot;&quot;格&quot;&quot;式&quot;">
                  <c:v>51</c:v>
                </c:pt>
                <c:pt idx="168" formatCode="g/&quot;通&quot;&quot;用&quot;&quot;格&quot;&quot;式&quot;">
                  <c:v>53</c:v>
                </c:pt>
                <c:pt idx="169" formatCode="g/&quot;通&quot;&quot;用&quot;&quot;格&quot;&quot;式&quot;">
                  <c:v>57</c:v>
                </c:pt>
                <c:pt idx="170" formatCode="g/&quot;通&quot;&quot;用&quot;&quot;格&quot;&quot;式&quot;">
                  <c:v>53</c:v>
                </c:pt>
                <c:pt idx="171" formatCode="g/&quot;通&quot;&quot;用&quot;&quot;格&quot;&quot;式&quot;">
                  <c:v>52</c:v>
                </c:pt>
                <c:pt idx="172" formatCode="g/&quot;通&quot;&quot;用&quot;&quot;格&quot;&quot;式&quot;">
                  <c:v>50</c:v>
                </c:pt>
                <c:pt idx="173" formatCode="g/&quot;通&quot;&quot;用&quot;&quot;格&quot;&quot;式&quot;">
                  <c:v>50</c:v>
                </c:pt>
                <c:pt idx="174" formatCode="g/&quot;通&quot;&quot;用&quot;&quot;格&quot;&quot;式&quot;">
                  <c:v>54</c:v>
                </c:pt>
                <c:pt idx="175" formatCode="g/&quot;通&quot;&quot;用&quot;&quot;格&quot;&quot;式&quot;">
                  <c:v>48</c:v>
                </c:pt>
                <c:pt idx="176" formatCode="g/&quot;通&quot;&quot;用&quot;&quot;格&quot;&quot;式&quot;">
                  <c:v>46</c:v>
                </c:pt>
                <c:pt idx="177" formatCode="g/&quot;通&quot;&quot;用&quot;&quot;格&quot;&quot;式&quot;">
                  <c:v>48</c:v>
                </c:pt>
                <c:pt idx="178" formatCode="g/&quot;通&quot;&quot;用&quot;&quot;格&quot;&quot;式&quot;">
                  <c:v>47</c:v>
                </c:pt>
                <c:pt idx="179" formatCode="g/&quot;通&quot;&quot;用&quot;&quot;格&quot;&quot;式&quot;">
                  <c:v>46</c:v>
                </c:pt>
                <c:pt idx="180" formatCode="g/&quot;通&quot;&quot;用&quot;&quot;格&quot;&quot;式&quot;">
                  <c:v>49</c:v>
                </c:pt>
                <c:pt idx="181" formatCode="g/&quot;通&quot;&quot;用&quot;&quot;格&quot;&quot;式&quot;">
                  <c:v>49</c:v>
                </c:pt>
                <c:pt idx="182" formatCode="g/&quot;通&quot;&quot;用&quot;&quot;格&quot;&quot;式&quot;">
                  <c:v>43</c:v>
                </c:pt>
                <c:pt idx="183" formatCode="g/&quot;通&quot;&quot;用&quot;&quot;格&quot;&quot;式&quot;">
                  <c:v>46</c:v>
                </c:pt>
                <c:pt idx="184" formatCode="g/&quot;通&quot;&quot;用&quot;&quot;格&quot;&quot;式&quot;">
                  <c:v>45</c:v>
                </c:pt>
                <c:pt idx="185" formatCode="g/&quot;通&quot;&quot;用&quot;&quot;格&quot;&quot;式&quot;">
                  <c:v>45</c:v>
                </c:pt>
                <c:pt idx="186" formatCode="g/&quot;通&quot;&quot;用&quot;&quot;格&quot;&quot;式&quot;">
                  <c:v>48</c:v>
                </c:pt>
                <c:pt idx="187" formatCode="g/&quot;通&quot;&quot;用&quot;&quot;格&quot;&quot;式&quot;">
                  <c:v>40</c:v>
                </c:pt>
                <c:pt idx="188" formatCode="g/&quot;通&quot;&quot;用&quot;&quot;格&quot;&quot;式&quot;">
                  <c:v>46</c:v>
                </c:pt>
                <c:pt idx="189" formatCode="g/&quot;通&quot;&quot;用&quot;&quot;格&quot;&quot;式&quot;">
                  <c:v>47</c:v>
                </c:pt>
                <c:pt idx="190" formatCode="g/&quot;通&quot;&quot;用&quot;&quot;格&quot;&quot;式&quot;">
                  <c:v>43</c:v>
                </c:pt>
                <c:pt idx="191" formatCode="g/&quot;通&quot;&quot;用&quot;&quot;格&quot;&quot;式&quot;">
                  <c:v>42</c:v>
                </c:pt>
                <c:pt idx="192" formatCode="g/&quot;通&quot;&quot;用&quot;&quot;格&quot;&quot;式&quot;">
                  <c:v>42</c:v>
                </c:pt>
                <c:pt idx="193" formatCode="g/&quot;通&quot;&quot;用&quot;&quot;格&quot;&quot;式&quot;">
                  <c:v>42</c:v>
                </c:pt>
                <c:pt idx="194" formatCode="g/&quot;通&quot;&quot;用&quot;&quot;格&quot;&quot;式&quot;">
                  <c:v>49</c:v>
                </c:pt>
                <c:pt idx="195" formatCode="g/&quot;通&quot;&quot;用&quot;&quot;格&quot;&quot;式&quot;">
                  <c:v>42</c:v>
                </c:pt>
                <c:pt idx="196" formatCode="g/&quot;通&quot;&quot;用&quot;&quot;格&quot;&quot;式&quot;">
                  <c:v>43</c:v>
                </c:pt>
                <c:pt idx="197" formatCode="g/&quot;通&quot;&quot;用&quot;&quot;格&quot;&quot;式&quot;">
                  <c:v>42</c:v>
                </c:pt>
                <c:pt idx="198" formatCode="g/&quot;通&quot;&quot;用&quot;&quot;格&quot;&quot;式&quot;">
                  <c:v>39</c:v>
                </c:pt>
                <c:pt idx="199" formatCode="g/&quot;通&quot;&quot;用&quot;&quot;格&quot;&quot;式&quot;">
                  <c:v>39</c:v>
                </c:pt>
                <c:pt idx="200" formatCode="g/&quot;通&quot;&quot;用&quot;&quot;格&quot;&quot;式&quot;">
                  <c:v>46</c:v>
                </c:pt>
                <c:pt idx="201" formatCode="g/&quot;通&quot;&quot;用&quot;&quot;格&quot;&quot;式&quot;">
                  <c:v>40</c:v>
                </c:pt>
                <c:pt idx="202" formatCode="g/&quot;通&quot;&quot;用&quot;&quot;格&quot;&quot;式&quot;">
                  <c:v>40</c:v>
                </c:pt>
                <c:pt idx="203" formatCode="g/&quot;通&quot;&quot;用&quot;&quot;格&quot;&quot;式&quot;">
                  <c:v>34</c:v>
                </c:pt>
                <c:pt idx="204" formatCode="g/&quot;通&quot;&quot;用&quot;&quot;格&quot;&quot;式&quot;">
                  <c:v>39</c:v>
                </c:pt>
                <c:pt idx="205" formatCode="g/&quot;通&quot;&quot;用&quot;&quot;格&quot;&quot;式&quot;">
                  <c:v>37</c:v>
                </c:pt>
                <c:pt idx="206" formatCode="g/&quot;通&quot;&quot;用&quot;&quot;格&quot;&quot;式&quot;">
                  <c:v>38</c:v>
                </c:pt>
                <c:pt idx="207" formatCode="g/&quot;通&quot;&quot;用&quot;&quot;格&quot;&quot;式&quot;">
                  <c:v>40</c:v>
                </c:pt>
                <c:pt idx="208" formatCode="g/&quot;通&quot;&quot;用&quot;&quot;格&quot;&quot;式&quot;">
                  <c:v>38</c:v>
                </c:pt>
                <c:pt idx="209" formatCode="g/&quot;通&quot;&quot;用&quot;&quot;格&quot;&quot;式&quot;">
                  <c:v>34</c:v>
                </c:pt>
                <c:pt idx="210" formatCode="g/&quot;通&quot;&quot;用&quot;&quot;格&quot;&quot;式&quot;">
                  <c:v>35</c:v>
                </c:pt>
                <c:pt idx="211" formatCode="g/&quot;通&quot;&quot;用&quot;&quot;格&quot;&quot;式&quot;">
                  <c:v>36</c:v>
                </c:pt>
                <c:pt idx="212" formatCode="g/&quot;通&quot;&quot;用&quot;&quot;格&quot;&quot;式&quot;">
                  <c:v>36</c:v>
                </c:pt>
                <c:pt idx="213" formatCode="g/&quot;通&quot;&quot;用&quot;&quot;格&quot;&quot;式&quot;">
                  <c:v>34</c:v>
                </c:pt>
                <c:pt idx="214" formatCode="g/&quot;通&quot;&quot;用&quot;&quot;格&quot;&quot;式&quot;">
                  <c:v>35</c:v>
                </c:pt>
                <c:pt idx="215" formatCode="g/&quot;通&quot;&quot;用&quot;&quot;格&quot;&quot;式&quot;">
                  <c:v>35</c:v>
                </c:pt>
                <c:pt idx="216" formatCode="g/&quot;通&quot;&quot;用&quot;&quot;格&quot;&quot;式&quot;">
                  <c:v>36</c:v>
                </c:pt>
                <c:pt idx="217" formatCode="g/&quot;通&quot;&quot;用&quot;&quot;格&quot;&quot;式&quot;">
                  <c:v>38</c:v>
                </c:pt>
                <c:pt idx="218" formatCode="g/&quot;通&quot;&quot;用&quot;&quot;格&quot;&quot;式&quot;">
                  <c:v>36</c:v>
                </c:pt>
                <c:pt idx="219" formatCode="g/&quot;通&quot;&quot;用&quot;&quot;格&quot;&quot;式&quot;">
                  <c:v>36</c:v>
                </c:pt>
                <c:pt idx="220" formatCode="g/&quot;通&quot;&quot;用&quot;&quot;格&quot;&quot;式&quot;">
                  <c:v>35</c:v>
                </c:pt>
                <c:pt idx="221" formatCode="g/&quot;通&quot;&quot;用&quot;&quot;格&quot;&quot;式&quot;">
                  <c:v>36</c:v>
                </c:pt>
                <c:pt idx="222" formatCode="g/&quot;通&quot;&quot;用&quot;&quot;格&quot;&quot;式&quot;">
                  <c:v>34</c:v>
                </c:pt>
                <c:pt idx="223" formatCode="g/&quot;通&quot;&quot;用&quot;&quot;格&quot;&quot;式&quot;">
                  <c:v>35</c:v>
                </c:pt>
                <c:pt idx="224" formatCode="g/&quot;通&quot;&quot;用&quot;&quot;格&quot;&quot;式&quot;">
                  <c:v>32</c:v>
                </c:pt>
                <c:pt idx="225" formatCode="g/&quot;通&quot;&quot;用&quot;&quot;格&quot;&quot;式&quot;">
                  <c:v>32</c:v>
                </c:pt>
                <c:pt idx="226" formatCode="g/&quot;通&quot;&quot;用&quot;&quot;格&quot;&quot;式&quot;">
                  <c:v>32</c:v>
                </c:pt>
                <c:pt idx="227" formatCode="g/&quot;通&quot;&quot;用&quot;&quot;格&quot;&quot;式&quot;">
                  <c:v>28</c:v>
                </c:pt>
                <c:pt idx="228" formatCode="g/&quot;通&quot;&quot;用&quot;&quot;格&quot;&quot;式&quot;">
                  <c:v>26</c:v>
                </c:pt>
                <c:pt idx="229" formatCode="g/&quot;通&quot;&quot;用&quot;&quot;格&quot;&quot;式&quot;">
                  <c:v>26</c:v>
                </c:pt>
                <c:pt idx="230" formatCode="g/&quot;通&quot;&quot;用&quot;&quot;格&quot;&quot;式&quot;">
                  <c:v>26</c:v>
                </c:pt>
                <c:pt idx="231" formatCode="g/&quot;通&quot;&quot;用&quot;&quot;格&quot;&quot;式&quot;">
                  <c:v>20</c:v>
                </c:pt>
                <c:pt idx="232" formatCode="g/&quot;通&quot;&quot;用&quot;&quot;格&quot;&quot;式&quot;">
                  <c:v>21</c:v>
                </c:pt>
                <c:pt idx="233" formatCode="g/&quot;通&quot;&quot;用&quot;&quot;格&quot;&quot;式&quot;">
                  <c:v>22</c:v>
                </c:pt>
                <c:pt idx="234" formatCode="g/&quot;通&quot;&quot;用&quot;&quot;格&quot;&quot;式&quot;">
                  <c:v>22</c:v>
                </c:pt>
                <c:pt idx="235" formatCode="g/&quot;通&quot;&quot;用&quot;&quot;格&quot;&quot;式&quot;">
                  <c:v>21</c:v>
                </c:pt>
                <c:pt idx="236" formatCode="g/&quot;通&quot;&quot;用&quot;&quot;格&quot;&quot;式&quot;">
                  <c:v>22</c:v>
                </c:pt>
                <c:pt idx="237" formatCode="g/&quot;通&quot;&quot;用&quot;&quot;格&quot;&quot;式&quot;">
                  <c:v>21</c:v>
                </c:pt>
                <c:pt idx="238" formatCode="g/&quot;通&quot;&quot;用&quot;&quot;格&quot;&quot;式&quot;">
                  <c:v>21</c:v>
                </c:pt>
                <c:pt idx="239" formatCode="g/&quot;通&quot;&quot;用&quot;&quot;格&quot;&quot;式&quot;">
                  <c:v>22</c:v>
                </c:pt>
                <c:pt idx="240" formatCode="g/&quot;通&quot;&quot;用&quot;&quot;格&quot;&quot;式&quot;">
                  <c:v>26</c:v>
                </c:pt>
                <c:pt idx="241" formatCode="g/&quot;通&quot;&quot;用&quot;&quot;格&quot;&quot;式&quot;">
                  <c:v>27</c:v>
                </c:pt>
                <c:pt idx="242" formatCode="g/&quot;通&quot;&quot;用&quot;&quot;格&quot;&quot;式&quot;">
                  <c:v>28</c:v>
                </c:pt>
                <c:pt idx="243" formatCode="g/&quot;通&quot;&quot;用&quot;&quot;格&quot;&quot;式&quot;">
                  <c:v>28</c:v>
                </c:pt>
                <c:pt idx="244" formatCode="g/&quot;通&quot;&quot;用&quot;&quot;格&quot;&quot;式&quot;">
                  <c:v>35</c:v>
                </c:pt>
                <c:pt idx="245" formatCode="g/&quot;通&quot;&quot;用&quot;&quot;格&quot;&quot;式&quot;">
                  <c:v>31</c:v>
                </c:pt>
                <c:pt idx="246" formatCode="g/&quot;通&quot;&quot;用&quot;&quot;格&quot;&quot;式&quot;">
                  <c:v>39</c:v>
                </c:pt>
                <c:pt idx="247" formatCode="g/&quot;通&quot;&quot;用&quot;&quot;格&quot;&quot;式&quot;">
                  <c:v>41</c:v>
                </c:pt>
                <c:pt idx="248" formatCode="g/&quot;通&quot;&quot;用&quot;&quot;格&quot;&quot;式&quot;">
                  <c:v>42</c:v>
                </c:pt>
                <c:pt idx="249" formatCode="g/&quot;通&quot;&quot;用&quot;&quot;格&quot;&quot;式&quot;">
                  <c:v>47</c:v>
                </c:pt>
                <c:pt idx="250" formatCode="g/&quot;通&quot;&quot;用&quot;&quot;格&quot;&quot;式&quot;">
                  <c:v>52</c:v>
                </c:pt>
                <c:pt idx="251" formatCode="g/&quot;通&quot;&quot;用&quot;&quot;格&quot;&quot;式&quot;">
                  <c:v>47</c:v>
                </c:pt>
                <c:pt idx="252" formatCode="g/&quot;通&quot;&quot;用&quot;&quot;格&quot;&quot;式&quot;">
                  <c:v>46</c:v>
                </c:pt>
                <c:pt idx="253" formatCode="g/&quot;通&quot;&quot;用&quot;&quot;格&quot;&quot;式&quot;">
                  <c:v>49</c:v>
                </c:pt>
                <c:pt idx="254" formatCode="g/&quot;通&quot;&quot;用&quot;&quot;格&quot;&quot;式&quot;">
                  <c:v>49</c:v>
                </c:pt>
                <c:pt idx="255" formatCode="g/&quot;通&quot;&quot;用&quot;&quot;格&quot;&quot;式&quot;">
                  <c:v>51</c:v>
                </c:pt>
                <c:pt idx="256" formatCode="g/&quot;通&quot;&quot;用&quot;&quot;格&quot;&quot;式&quot;">
                  <c:v>50</c:v>
                </c:pt>
                <c:pt idx="257" formatCode="g/&quot;通&quot;&quot;用&quot;&quot;格&quot;&quot;式&quot;">
                  <c:v>46</c:v>
                </c:pt>
                <c:pt idx="258" formatCode="g/&quot;通&quot;&quot;用&quot;&quot;格&quot;&quot;式&quot;">
                  <c:v>54</c:v>
                </c:pt>
                <c:pt idx="259" formatCode="g/&quot;通&quot;&quot;用&quot;&quot;格&quot;&quot;式&quot;">
                  <c:v>49</c:v>
                </c:pt>
                <c:pt idx="260" formatCode="g/&quot;通&quot;&quot;用&quot;&quot;格&quot;&quot;式&quot;">
                  <c:v>43</c:v>
                </c:pt>
                <c:pt idx="261" formatCode="g/&quot;通&quot;&quot;用&quot;&quot;格&quot;&quot;式&quot;">
                  <c:v>48</c:v>
                </c:pt>
                <c:pt idx="262" formatCode="g/&quot;通&quot;&quot;用&quot;&quot;格&quot;&quot;式&quot;">
                  <c:v>46</c:v>
                </c:pt>
                <c:pt idx="263" formatCode="g/&quot;通&quot;&quot;用&quot;&quot;格&quot;&quot;式&quot;">
                  <c:v>50</c:v>
                </c:pt>
                <c:pt idx="264" formatCode="g/&quot;通&quot;&quot;用&quot;&quot;格&quot;&quot;式&quot;">
                  <c:v>48</c:v>
                </c:pt>
                <c:pt idx="265" formatCode="g/&quot;通&quot;&quot;用&quot;&quot;格&quot;&quot;式&quot;">
                  <c:v>47</c:v>
                </c:pt>
                <c:pt idx="266" formatCode="g/&quot;通&quot;&quot;用&quot;&quot;格&quot;&quot;式&quot;">
                  <c:v>49</c:v>
                </c:pt>
                <c:pt idx="267" formatCode="g/&quot;通&quot;&quot;用&quot;&quot;格&quot;&quot;式&quot;">
                  <c:v>45</c:v>
                </c:pt>
                <c:pt idx="268" formatCode="g/&quot;通&quot;&quot;用&quot;&quot;格&quot;&quot;式&quot;">
                  <c:v>43</c:v>
                </c:pt>
                <c:pt idx="269" formatCode="g/&quot;通&quot;&quot;用&quot;&quot;格&quot;&quot;式&quot;">
                  <c:v>44</c:v>
                </c:pt>
                <c:pt idx="270" formatCode="g/&quot;通&quot;&quot;用&quot;&quot;格&quot;&quot;式&quot;">
                  <c:v>42</c:v>
                </c:pt>
                <c:pt idx="271" formatCode="g/&quot;通&quot;&quot;用&quot;&quot;格&quot;&quot;式&quot;">
                  <c:v>43</c:v>
                </c:pt>
                <c:pt idx="272" formatCode="g/&quot;通&quot;&quot;用&quot;&quot;格&quot;&quot;式&quot;">
                  <c:v>44</c:v>
                </c:pt>
                <c:pt idx="273" formatCode="g/&quot;通&quot;&quot;用&quot;&quot;格&quot;&quot;式&quot;">
                  <c:v>43</c:v>
                </c:pt>
                <c:pt idx="274" formatCode="g/&quot;通&quot;&quot;用&quot;&quot;格&quot;&quot;式&quot;">
                  <c:v>46</c:v>
                </c:pt>
                <c:pt idx="275" formatCode="g/&quot;通&quot;&quot;用&quot;&quot;格&quot;&quot;式&quot;">
                  <c:v>46</c:v>
                </c:pt>
                <c:pt idx="276" formatCode="g/&quot;通&quot;&quot;用&quot;&quot;格&quot;&quot;式&quot;">
                  <c:v>41</c:v>
                </c:pt>
                <c:pt idx="277" formatCode="g/&quot;通&quot;&quot;用&quot;&quot;格&quot;&quot;式&quot;">
                  <c:v>40</c:v>
                </c:pt>
                <c:pt idx="278" formatCode="g/&quot;通&quot;&quot;用&quot;&quot;格&quot;&quot;式&quot;">
                  <c:v>43</c:v>
                </c:pt>
                <c:pt idx="279" formatCode="g/&quot;通&quot;&quot;用&quot;&quot;格&quot;&quot;式&quot;">
                  <c:v>43</c:v>
                </c:pt>
                <c:pt idx="280" formatCode="g/&quot;通&quot;&quot;用&quot;&quot;格&quot;&quot;式&quot;">
                  <c:v>45</c:v>
                </c:pt>
                <c:pt idx="281" formatCode="g/&quot;通&quot;&quot;用&quot;&quot;格&quot;&quot;式&quot;">
                  <c:v>46</c:v>
                </c:pt>
                <c:pt idx="282" formatCode="g/&quot;通&quot;&quot;用&quot;&quot;格&quot;&quot;式&quot;">
                  <c:v>43</c:v>
                </c:pt>
                <c:pt idx="283" formatCode="g/&quot;通&quot;&quot;用&quot;&quot;格&quot;&quot;式&quot;">
                  <c:v>46</c:v>
                </c:pt>
                <c:pt idx="284" formatCode="g/&quot;通&quot;&quot;用&quot;&quot;格&quot;&quot;式&quot;">
                  <c:v>50</c:v>
                </c:pt>
                <c:pt idx="285" formatCode="g/&quot;通&quot;&quot;用&quot;&quot;格&quot;&quot;式&quot;">
                  <c:v>46</c:v>
                </c:pt>
                <c:pt idx="286" formatCode="g/&quot;通&quot;&quot;用&quot;&quot;格&quot;&quot;式&quot;">
                  <c:v>43</c:v>
                </c:pt>
                <c:pt idx="287" formatCode="g/&quot;通&quot;&quot;用&quot;&quot;格&quot;&quot;式&quot;">
                  <c:v>51</c:v>
                </c:pt>
                <c:pt idx="288" formatCode="g/&quot;通&quot;&quot;用&quot;&quot;格&quot;&quot;式&quot;">
                  <c:v>49</c:v>
                </c:pt>
                <c:pt idx="289" formatCode="g/&quot;通&quot;&quot;用&quot;&quot;格&quot;&quot;式&quot;">
                  <c:v>58</c:v>
                </c:pt>
                <c:pt idx="290" formatCode="g/&quot;通&quot;&quot;用&quot;&quot;格&quot;&quot;式&quot;">
                  <c:v>52</c:v>
                </c:pt>
                <c:pt idx="291" formatCode="g/&quot;通&quot;&quot;用&quot;&quot;格&quot;&quot;式&quot;">
                  <c:v>53</c:v>
                </c:pt>
                <c:pt idx="292" formatCode="g/&quot;通&quot;&quot;用&quot;&quot;格&quot;&quot;式&quot;">
                  <c:v>56</c:v>
                </c:pt>
                <c:pt idx="293" formatCode="g/&quot;通&quot;&quot;用&quot;&quot;格&quot;&quot;式&quot;">
                  <c:v>51</c:v>
                </c:pt>
                <c:pt idx="294" formatCode="g/&quot;通&quot;&quot;用&quot;&quot;格&quot;&quot;式&quot;">
                  <c:v>53</c:v>
                </c:pt>
                <c:pt idx="295" formatCode="g/&quot;通&quot;&quot;用&quot;&quot;格&quot;&quot;式&quot;">
                  <c:v>57</c:v>
                </c:pt>
                <c:pt idx="296" formatCode="g/&quot;通&quot;&quot;用&quot;&quot;格&quot;&quot;式&quot;">
                  <c:v>55</c:v>
                </c:pt>
                <c:pt idx="297" formatCode="g/&quot;通&quot;&quot;用&quot;&quot;格&quot;&quot;式&quot;">
                  <c:v>58</c:v>
                </c:pt>
                <c:pt idx="298" formatCode="g/&quot;通&quot;&quot;用&quot;&quot;格&quot;&quot;式&quot;">
                  <c:v>55</c:v>
                </c:pt>
                <c:pt idx="299" formatCode="g/&quot;通&quot;&quot;用&quot;&quot;格&quot;&quot;式&quot;">
                  <c:v>60</c:v>
                </c:pt>
                <c:pt idx="300" formatCode="g/&quot;通&quot;&quot;用&quot;&quot;格&quot;&quot;式&quot;">
                  <c:v>59</c:v>
                </c:pt>
                <c:pt idx="301" formatCode="g/&quot;通&quot;&quot;用&quot;&quot;格&quot;&quot;式&quot;">
                  <c:v>62</c:v>
                </c:pt>
                <c:pt idx="302" formatCode="g/&quot;通&quot;&quot;用&quot;&quot;格&quot;&quot;式&quot;">
                  <c:v>62</c:v>
                </c:pt>
                <c:pt idx="303" formatCode="g/&quot;通&quot;&quot;用&quot;&quot;格&quot;&quot;式&quot;">
                  <c:v>57</c:v>
                </c:pt>
                <c:pt idx="304" formatCode="g/&quot;通&quot;&quot;用&quot;&quot;格&quot;&quot;式&quot;">
                  <c:v>61</c:v>
                </c:pt>
                <c:pt idx="305" formatCode="g/&quot;通&quot;&quot;用&quot;&quot;格&quot;&quot;式&quot;">
                  <c:v>59</c:v>
                </c:pt>
                <c:pt idx="306" formatCode="g/&quot;通&quot;&quot;用&quot;&quot;格&quot;&quot;式&quot;">
                  <c:v>60</c:v>
                </c:pt>
                <c:pt idx="307" formatCode="g/&quot;通&quot;&quot;用&quot;&quot;格&quot;&quot;式&quot;">
                  <c:v>57</c:v>
                </c:pt>
                <c:pt idx="308" formatCode="g/&quot;通&quot;&quot;用&quot;&quot;格&quot;&quot;式&quot;">
                  <c:v>65</c:v>
                </c:pt>
                <c:pt idx="309" formatCode="g/&quot;通&quot;&quot;用&quot;&quot;格&quot;&quot;式&quot;">
                  <c:v>61</c:v>
                </c:pt>
                <c:pt idx="310" formatCode="g/&quot;通&quot;&quot;用&quot;&quot;格&quot;&quot;式&quot;">
                  <c:v>61</c:v>
                </c:pt>
                <c:pt idx="311" formatCode="g/&quot;通&quot;&quot;用&quot;&quot;格&quot;&quot;式&quot;">
                  <c:v>62</c:v>
                </c:pt>
                <c:pt idx="312" formatCode="g/&quot;通&quot;&quot;用&quot;&quot;格&quot;&quot;式&quot;">
                  <c:v>64</c:v>
                </c:pt>
                <c:pt idx="313" formatCode="g/&quot;通&quot;&quot;用&quot;&quot;格&quot;&quot;式&quot;">
                  <c:v>62</c:v>
                </c:pt>
                <c:pt idx="314" formatCode="g/&quot;通&quot;&quot;用&quot;&quot;格&quot;&quot;式&quot;">
                  <c:v>63</c:v>
                </c:pt>
                <c:pt idx="315" formatCode="g/&quot;通&quot;&quot;用&quot;&quot;格&quot;&quot;式&quot;">
                  <c:v>64</c:v>
                </c:pt>
                <c:pt idx="316" formatCode="g/&quot;通&quot;&quot;用&quot;&quot;格&quot;&quot;式&quot;">
                  <c:v>64</c:v>
                </c:pt>
                <c:pt idx="317" formatCode="g/&quot;通&quot;&quot;用&quot;&quot;格&quot;&quot;式&quot;">
                  <c:v>66</c:v>
                </c:pt>
                <c:pt idx="318" formatCode="g/&quot;通&quot;&quot;用&quot;&quot;格&quot;&quot;式&quot;">
                  <c:v>70</c:v>
                </c:pt>
                <c:pt idx="319" formatCode="g/&quot;通&quot;&quot;用&quot;&quot;格&quot;&quot;式&quot;">
                  <c:v>66</c:v>
                </c:pt>
                <c:pt idx="320" formatCode="g/&quot;通&quot;&quot;用&quot;&quot;格&quot;&quot;式&quot;">
                  <c:v>69</c:v>
                </c:pt>
                <c:pt idx="321" formatCode="g/&quot;通&quot;&quot;用&quot;&quot;格&quot;&quot;式&quot;">
                  <c:v>70</c:v>
                </c:pt>
                <c:pt idx="322" formatCode="g/&quot;通&quot;&quot;用&quot;&quot;格&quot;&quot;式&quot;">
                  <c:v>70</c:v>
                </c:pt>
                <c:pt idx="323" formatCode="g/&quot;通&quot;&quot;用&quot;&quot;格&quot;&quot;式&quot;">
                  <c:v>66</c:v>
                </c:pt>
                <c:pt idx="324" formatCode="g/&quot;通&quot;&quot;用&quot;&quot;格&quot;&quot;式&quot;">
                  <c:v>73</c:v>
                </c:pt>
                <c:pt idx="325" formatCode="g/&quot;通&quot;&quot;用&quot;&quot;格&quot;&quot;式&quot;">
                  <c:v>67</c:v>
                </c:pt>
                <c:pt idx="326" formatCode="g/&quot;通&quot;&quot;用&quot;&quot;格&quot;&quot;式&quot;">
                  <c:v>70</c:v>
                </c:pt>
                <c:pt idx="327" formatCode="g/&quot;通&quot;&quot;用&quot;&quot;格&quot;&quot;式&quot;">
                  <c:v>75</c:v>
                </c:pt>
                <c:pt idx="328" formatCode="g/&quot;通&quot;&quot;用&quot;&quot;格&quot;&quot;式&quot;">
                  <c:v>73</c:v>
                </c:pt>
                <c:pt idx="329" formatCode="g/&quot;通&quot;&quot;用&quot;&quot;格&quot;&quot;式&quot;">
                  <c:v>68</c:v>
                </c:pt>
                <c:pt idx="330" formatCode="g/&quot;通&quot;&quot;用&quot;&quot;格&quot;&quot;式&quot;">
                  <c:v>69</c:v>
                </c:pt>
                <c:pt idx="331" formatCode="g/&quot;通&quot;&quot;用&quot;&quot;格&quot;&quot;式&quot;">
                  <c:v>78</c:v>
                </c:pt>
                <c:pt idx="332" formatCode="g/&quot;通&quot;&quot;用&quot;&quot;格&quot;&quot;式&quot;">
                  <c:v>73</c:v>
                </c:pt>
                <c:pt idx="333" formatCode="g/&quot;通&quot;&quot;用&quot;&quot;格&quot;&quot;式&quot;">
                  <c:v>72</c:v>
                </c:pt>
                <c:pt idx="334" formatCode="g/&quot;通&quot;&quot;用&quot;&quot;格&quot;&quot;式&quot;">
                  <c:v>72</c:v>
                </c:pt>
                <c:pt idx="335" formatCode="g/&quot;通&quot;&quot;用&quot;&quot;格&quot;&quot;式&quot;">
                  <c:v>75</c:v>
                </c:pt>
                <c:pt idx="336" formatCode="g/&quot;通&quot;&quot;用&quot;&quot;格&quot;&quot;式&quot;">
                  <c:v>65</c:v>
                </c:pt>
                <c:pt idx="337" formatCode="g/&quot;通&quot;&quot;用&quot;&quot;格&quot;&quot;式&quot;">
                  <c:v>68</c:v>
                </c:pt>
                <c:pt idx="338" formatCode="g/&quot;通&quot;&quot;用&quot;&quot;格&quot;&quot;式&quot;">
                  <c:v>70</c:v>
                </c:pt>
                <c:pt idx="339" formatCode="g/&quot;通&quot;&quot;用&quot;&quot;格&quot;&quot;式&quot;">
                  <c:v>70</c:v>
                </c:pt>
                <c:pt idx="340" formatCode="g/&quot;通&quot;&quot;用&quot;&quot;格&quot;&quot;式&quot;">
                  <c:v>76</c:v>
                </c:pt>
                <c:pt idx="341" formatCode="g/&quot;通&quot;&quot;用&quot;&quot;格&quot;&quot;式&quot;">
                  <c:v>67</c:v>
                </c:pt>
                <c:pt idx="342" formatCode="g/&quot;通&quot;&quot;用&quot;&quot;格&quot;&quot;式&quot;">
                  <c:v>66</c:v>
                </c:pt>
                <c:pt idx="343" formatCode="g/&quot;通&quot;&quot;用&quot;&quot;格&quot;&quot;式&quot;">
                  <c:v>68</c:v>
                </c:pt>
                <c:pt idx="344" formatCode="g/&quot;通&quot;&quot;用&quot;&quot;格&quot;&quot;式&quot;">
                  <c:v>71</c:v>
                </c:pt>
                <c:pt idx="345" formatCode="g/&quot;通&quot;&quot;用&quot;&quot;格&quot;&quot;式&quot;">
                  <c:v>70</c:v>
                </c:pt>
                <c:pt idx="346" formatCode="g/&quot;通&quot;&quot;用&quot;&quot;格&quot;&quot;式&quot;">
                  <c:v>70</c:v>
                </c:pt>
                <c:pt idx="347" formatCode="g/&quot;通&quot;&quot;用&quot;&quot;格&quot;&quot;式&quot;">
                  <c:v>66</c:v>
                </c:pt>
                <c:pt idx="348" formatCode="g/&quot;通&quot;&quot;用&quot;&quot;格&quot;&quot;式&quot;">
                  <c:v>69</c:v>
                </c:pt>
                <c:pt idx="349" formatCode="g/&quot;通&quot;&quot;用&quot;&quot;格&quot;&quot;式&quot;">
                  <c:v>72</c:v>
                </c:pt>
                <c:pt idx="350" formatCode="g/&quot;通&quot;&quot;用&quot;&quot;格&quot;&quot;式&quot;">
                  <c:v>65</c:v>
                </c:pt>
                <c:pt idx="351" formatCode="g/&quot;通&quot;&quot;用&quot;&quot;格&quot;&quot;式&quot;">
                  <c:v>64</c:v>
                </c:pt>
                <c:pt idx="352" formatCode="g/&quot;通&quot;&quot;用&quot;&quot;格&quot;&quot;式&quot;">
                  <c:v>70</c:v>
                </c:pt>
                <c:pt idx="353" formatCode="g/&quot;通&quot;&quot;用&quot;&quot;格&quot;&quot;式&quot;">
                  <c:v>63</c:v>
                </c:pt>
                <c:pt idx="354" formatCode="g/&quot;通&quot;&quot;用&quot;&quot;格&quot;&quot;式&quot;">
                  <c:v>62</c:v>
                </c:pt>
                <c:pt idx="355" formatCode="g/&quot;通&quot;&quot;用&quot;&quot;格&quot;&quot;式&quot;">
                  <c:v>60</c:v>
                </c:pt>
                <c:pt idx="356" formatCode="g/&quot;通&quot;&quot;用&quot;&quot;格&quot;&quot;式&quot;">
                  <c:v>60</c:v>
                </c:pt>
                <c:pt idx="357" formatCode="g/&quot;通&quot;&quot;用&quot;&quot;格&quot;&quot;式&quot;">
                  <c:v>65</c:v>
                </c:pt>
                <c:pt idx="358" formatCode="g/&quot;通&quot;&quot;用&quot;&quot;格&quot;&quot;式&quot;">
                  <c:v>62</c:v>
                </c:pt>
                <c:pt idx="359" formatCode="g/&quot;通&quot;&quot;用&quot;&quot;格&quot;&quot;式&quot;">
                  <c:v>61</c:v>
                </c:pt>
                <c:pt idx="360" formatCode="g/&quot;通&quot;&quot;用&quot;&quot;格&quot;&quot;式&quot;">
                  <c:v>71</c:v>
                </c:pt>
                <c:pt idx="361" formatCode="g/&quot;通&quot;&quot;用&quot;&quot;格&quot;&quot;式&quot;">
                  <c:v>60</c:v>
                </c:pt>
                <c:pt idx="362" formatCode="g/&quot;通&quot;&quot;用&quot;&quot;格&quot;&quot;式&quot;">
                  <c:v>68</c:v>
                </c:pt>
                <c:pt idx="363" formatCode="g/&quot;通&quot;&quot;用&quot;&quot;格&quot;&quot;式&quot;">
                  <c:v>62</c:v>
                </c:pt>
                <c:pt idx="364" formatCode="g/&quot;通&quot;&quot;用&quot;&quot;格&quot;&quot;式&quot;">
                  <c:v>57</c:v>
                </c:pt>
                <c:pt idx="365" formatCode="g/&quot;通&quot;&quot;用&quot;&quot;格&quot;&quot;式&quot;">
                  <c:v>60</c:v>
                </c:pt>
                <c:pt idx="366" formatCode="g/&quot;通&quot;&quot;用&quot;&quot;格&quot;&quot;式&quot;">
                  <c:v>59</c:v>
                </c:pt>
                <c:pt idx="367" formatCode="g/&quot;通&quot;&quot;用&quot;&quot;格&quot;&quot;式&quot;">
                  <c:v>58</c:v>
                </c:pt>
                <c:pt idx="368" formatCode="g/&quot;通&quot;&quot;用&quot;&quot;格&quot;&quot;式&quot;">
                  <c:v>55</c:v>
                </c:pt>
                <c:pt idx="369" formatCode="g/&quot;通&quot;&quot;用&quot;&quot;格&quot;&quot;式&quot;">
                  <c:v>56</c:v>
                </c:pt>
                <c:pt idx="370" formatCode="g/&quot;通&quot;&quot;用&quot;&quot;格&quot;&quot;式&quot;">
                  <c:v>50</c:v>
                </c:pt>
                <c:pt idx="371" formatCode="g/&quot;通&quot;&quot;用&quot;&quot;格&quot;&quot;式&quot;">
                  <c:v>54</c:v>
                </c:pt>
                <c:pt idx="372" formatCode="g/&quot;通&quot;&quot;用&quot;&quot;格&quot;&quot;式&quot;">
                  <c:v>52</c:v>
                </c:pt>
                <c:pt idx="373" formatCode="g/&quot;通&quot;&quot;用&quot;&quot;格&quot;&quot;式&quot;">
                  <c:v>50</c:v>
                </c:pt>
                <c:pt idx="374" formatCode="g/&quot;通&quot;&quot;用&quot;&quot;格&quot;&quot;式&quot;">
                  <c:v>54</c:v>
                </c:pt>
                <c:pt idx="375" formatCode="g/&quot;通&quot;&quot;用&quot;&quot;格&quot;&quot;式&quot;">
                  <c:v>55</c:v>
                </c:pt>
                <c:pt idx="376" formatCode="g/&quot;通&quot;&quot;用&quot;&quot;格&quot;&quot;式&quot;">
                  <c:v>53</c:v>
                </c:pt>
                <c:pt idx="377" formatCode="g/&quot;通&quot;&quot;用&quot;&quot;格&quot;&quot;式&quot;">
                  <c:v>45</c:v>
                </c:pt>
                <c:pt idx="378" formatCode="g/&quot;通&quot;&quot;用&quot;&quot;格&quot;&quot;式&quot;">
                  <c:v>47</c:v>
                </c:pt>
                <c:pt idx="379" formatCode="g/&quot;通&quot;&quot;用&quot;&quot;格&quot;&quot;式&quot;">
                  <c:v>50</c:v>
                </c:pt>
                <c:pt idx="380" formatCode="g/&quot;通&quot;&quot;用&quot;&quot;格&quot;&quot;式&quot;">
                  <c:v>50</c:v>
                </c:pt>
                <c:pt idx="381" formatCode="g/&quot;通&quot;&quot;用&quot;&quot;格&quot;&quot;式&quot;">
                  <c:v>50</c:v>
                </c:pt>
                <c:pt idx="382" formatCode="g/&quot;通&quot;&quot;用&quot;&quot;格&quot;&quot;式&quot;">
                  <c:v>48</c:v>
                </c:pt>
                <c:pt idx="383" formatCode="g/&quot;通&quot;&quot;用&quot;&quot;格&quot;&quot;式&quot;">
                  <c:v>44</c:v>
                </c:pt>
                <c:pt idx="384" formatCode="g/&quot;通&quot;&quot;用&quot;&quot;格&quot;&quot;式&quot;">
                  <c:v>47</c:v>
                </c:pt>
                <c:pt idx="385" formatCode="g/&quot;通&quot;&quot;用&quot;&quot;格&quot;&quot;式&quot;">
                  <c:v>42</c:v>
                </c:pt>
                <c:pt idx="386" formatCode="g/&quot;通&quot;&quot;用&quot;&quot;格&quot;&quot;式&quot;">
                  <c:v>45</c:v>
                </c:pt>
                <c:pt idx="387" formatCode="g/&quot;通&quot;&quot;用&quot;&quot;格&quot;&quot;式&quot;">
                  <c:v>45</c:v>
                </c:pt>
                <c:pt idx="388" formatCode="g/&quot;通&quot;&quot;用&quot;&quot;格&quot;&quot;式&quot;">
                  <c:v>41</c:v>
                </c:pt>
                <c:pt idx="389" formatCode="g/&quot;通&quot;&quot;用&quot;&quot;格&quot;&quot;式&quot;">
                  <c:v>41</c:v>
                </c:pt>
                <c:pt idx="390" formatCode="g/&quot;通&quot;&quot;用&quot;&quot;格&quot;&quot;式&quot;">
                  <c:v>39</c:v>
                </c:pt>
                <c:pt idx="391" formatCode="g/&quot;通&quot;&quot;用&quot;&quot;格&quot;&quot;式&quot;">
                  <c:v>44</c:v>
                </c:pt>
                <c:pt idx="392" formatCode="g/&quot;通&quot;&quot;用&quot;&quot;格&quot;&quot;式&quot;">
                  <c:v>41</c:v>
                </c:pt>
                <c:pt idx="393" formatCode="g/&quot;通&quot;&quot;用&quot;&quot;格&quot;&quot;式&quot;">
                  <c:v>39</c:v>
                </c:pt>
                <c:pt idx="394" formatCode="g/&quot;通&quot;&quot;用&quot;&quot;格&quot;&quot;式&quot;">
                  <c:v>39</c:v>
                </c:pt>
                <c:pt idx="395" formatCode="g/&quot;通&quot;&quot;用&quot;&quot;格&quot;&quot;式&quot;">
                  <c:v>41</c:v>
                </c:pt>
                <c:pt idx="396" formatCode="g/&quot;通&quot;&quot;用&quot;&quot;格&quot;&quot;式&quot;">
                  <c:v>39</c:v>
                </c:pt>
                <c:pt idx="397" formatCode="g/&quot;通&quot;&quot;用&quot;&quot;格&quot;&quot;式&quot;">
                  <c:v>39</c:v>
                </c:pt>
                <c:pt idx="398" formatCode="g/&quot;通&quot;&quot;用&quot;&quot;格&quot;&quot;式&quot;">
                  <c:v>39</c:v>
                </c:pt>
                <c:pt idx="399" formatCode="g/&quot;通&quot;&quot;用&quot;&quot;格&quot;&quot;式&quot;">
                  <c:v>38</c:v>
                </c:pt>
                <c:pt idx="400" formatCode="g/&quot;通&quot;&quot;用&quot;&quot;格&quot;&quot;式&quot;">
                  <c:v>37</c:v>
                </c:pt>
                <c:pt idx="401" formatCode="g/&quot;通&quot;&quot;用&quot;&quot;格&quot;&quot;式&quot;">
                  <c:v>39</c:v>
                </c:pt>
                <c:pt idx="402" formatCode="g/&quot;通&quot;&quot;用&quot;&quot;格&quot;&quot;式&quot;">
                  <c:v>38</c:v>
                </c:pt>
                <c:pt idx="403" formatCode="g/&quot;通&quot;&quot;用&quot;&quot;格&quot;&quot;式&quot;">
                  <c:v>40</c:v>
                </c:pt>
                <c:pt idx="404" formatCode="g/&quot;通&quot;&quot;用&quot;&quot;格&quot;&quot;式&quot;">
                  <c:v>38</c:v>
                </c:pt>
                <c:pt idx="405" formatCode="g/&quot;通&quot;&quot;用&quot;&quot;格&quot;&quot;式&quot;">
                  <c:v>38</c:v>
                </c:pt>
                <c:pt idx="406" formatCode="g/&quot;通&quot;&quot;用&quot;&quot;格&quot;&quot;式&quot;">
                  <c:v>39</c:v>
                </c:pt>
                <c:pt idx="407" formatCode="g/&quot;通&quot;&quot;用&quot;&quot;格&quot;&quot;式&quot;">
                  <c:v>38</c:v>
                </c:pt>
                <c:pt idx="408" formatCode="g/&quot;通&quot;&quot;用&quot;&quot;格&quot;&quot;式&quot;">
                  <c:v>40</c:v>
                </c:pt>
                <c:pt idx="409" formatCode="g/&quot;通&quot;&quot;用&quot;&quot;格&quot;&quot;式&quot;">
                  <c:v>42</c:v>
                </c:pt>
                <c:pt idx="410" formatCode="g/&quot;通&quot;&quot;用&quot;&quot;格&quot;&quot;式&quot;">
                  <c:v>41</c:v>
                </c:pt>
                <c:pt idx="411" formatCode="g/&quot;通&quot;&quot;用&quot;&quot;格&quot;&quot;式&quot;">
                  <c:v>42</c:v>
                </c:pt>
                <c:pt idx="412" formatCode="g/&quot;通&quot;&quot;用&quot;&quot;格&quot;&quot;式&quot;">
                  <c:v>43</c:v>
                </c:pt>
                <c:pt idx="413" formatCode="g/&quot;通&quot;&quot;用&quot;&quot;格&quot;&quot;式&quot;">
                  <c:v>45</c:v>
                </c:pt>
                <c:pt idx="414" formatCode="g/&quot;通&quot;&quot;用&quot;&quot;格&quot;&quot;式&quot;">
                  <c:v>51</c:v>
                </c:pt>
                <c:pt idx="415" formatCode="g/&quot;通&quot;&quot;用&quot;&quot;格&quot;&quot;式&quot;">
                  <c:v>50</c:v>
                </c:pt>
                <c:pt idx="416" formatCode="g/&quot;通&quot;&quot;用&quot;&quot;格&quot;&quot;式&quot;">
                  <c:v>50</c:v>
                </c:pt>
                <c:pt idx="417" formatCode="g/&quot;通&quot;&quot;用&quot;&quot;格&quot;&quot;式&quot;">
                  <c:v>60</c:v>
                </c:pt>
                <c:pt idx="418" formatCode="g/&quot;通&quot;&quot;用&quot;&quot;格&quot;&quot;式&quot;">
                  <c:v>65</c:v>
                </c:pt>
                <c:pt idx="419" formatCode="g/&quot;通&quot;&quot;用&quot;&quot;格&quot;&quot;式&quot;">
                  <c:v>63</c:v>
                </c:pt>
                <c:pt idx="420" formatCode="g/&quot;通&quot;&quot;用&quot;&quot;格&quot;&quot;式&quot;">
                  <c:v>61</c:v>
                </c:pt>
                <c:pt idx="421" formatCode="g/&quot;通&quot;&quot;用&quot;&quot;格&quot;&quot;式&quot;">
                  <c:v>69</c:v>
                </c:pt>
                <c:pt idx="422" formatCode="g/&quot;通&quot;&quot;用&quot;&quot;格&quot;&quot;式&quot;">
                  <c:v>71</c:v>
                </c:pt>
                <c:pt idx="423" formatCode="g/&quot;通&quot;&quot;用&quot;&quot;格&quot;&quot;式&quot;">
                  <c:v>75</c:v>
                </c:pt>
                <c:pt idx="424" formatCode="g/&quot;通&quot;&quot;用&quot;&quot;格&quot;&quot;式&quot;">
                  <c:v>70</c:v>
                </c:pt>
                <c:pt idx="425" formatCode="g/&quot;通&quot;&quot;用&quot;&quot;格&quot;&quot;式&quot;">
                  <c:v>71</c:v>
                </c:pt>
                <c:pt idx="426" formatCode="g/&quot;通&quot;&quot;用&quot;&quot;格&quot;&quot;式&quot;">
                  <c:v>69</c:v>
                </c:pt>
                <c:pt idx="427" formatCode="g/&quot;通&quot;&quot;用&quot;&quot;格&quot;&quot;式&quot;">
                  <c:v>71</c:v>
                </c:pt>
                <c:pt idx="428" formatCode="g/&quot;通&quot;&quot;用&quot;&quot;格&quot;&quot;式&quot;">
                  <c:v>66</c:v>
                </c:pt>
                <c:pt idx="429" formatCode="g/&quot;通&quot;&quot;用&quot;&quot;格&quot;&quot;式&quot;">
                  <c:v>65</c:v>
                </c:pt>
                <c:pt idx="430" formatCode="g/&quot;通&quot;&quot;用&quot;&quot;格&quot;&quot;式&quot;">
                  <c:v>64</c:v>
                </c:pt>
                <c:pt idx="431" formatCode="g/&quot;通&quot;&quot;用&quot;&quot;格&quot;&quot;式&quot;">
                  <c:v>69</c:v>
                </c:pt>
                <c:pt idx="432" formatCode="g/&quot;通&quot;&quot;用&quot;&quot;格&quot;&quot;式&quot;">
                  <c:v>57</c:v>
                </c:pt>
                <c:pt idx="433" formatCode="g/&quot;通&quot;&quot;用&quot;&quot;格&quot;&quot;式&quot;">
                  <c:v>59</c:v>
                </c:pt>
                <c:pt idx="434" formatCode="g/&quot;通&quot;&quot;用&quot;&quot;格&quot;&quot;式&quot;">
                  <c:v>50</c:v>
                </c:pt>
                <c:pt idx="435" formatCode="g/&quot;通&quot;&quot;用&quot;&quot;格&quot;&quot;式&quot;">
                  <c:v>51</c:v>
                </c:pt>
                <c:pt idx="436" formatCode="g/&quot;通&quot;&quot;用&quot;&quot;格&quot;&quot;式&quot;">
                  <c:v>47</c:v>
                </c:pt>
                <c:pt idx="437" formatCode="g/&quot;通&quot;&quot;用&quot;&quot;格&quot;&quot;式&quot;">
                  <c:v>51</c:v>
                </c:pt>
                <c:pt idx="438" formatCode="g/&quot;通&quot;&quot;用&quot;&quot;格&quot;&quot;式&quot;">
                  <c:v>43</c:v>
                </c:pt>
                <c:pt idx="439" formatCode="g/&quot;通&quot;&quot;用&quot;&quot;格&quot;&quot;式&quot;">
                  <c:v>46</c:v>
                </c:pt>
                <c:pt idx="440" formatCode="g/&quot;通&quot;&quot;用&quot;&quot;格&quot;&quot;式&quot;">
                  <c:v>40</c:v>
                </c:pt>
                <c:pt idx="441" formatCode="g/&quot;通&quot;&quot;用&quot;&quot;格&quot;&quot;式&quot;">
                  <c:v>39</c:v>
                </c:pt>
                <c:pt idx="442" formatCode="g/&quot;通&quot;&quot;用&quot;&quot;格&quot;&quot;式&quot;">
                  <c:v>39</c:v>
                </c:pt>
                <c:pt idx="443" formatCode="g/&quot;通&quot;&quot;用&quot;&quot;格&quot;&quot;式&quot;">
                  <c:v>38</c:v>
                </c:pt>
                <c:pt idx="444" formatCode="g/&quot;通&quot;&quot;用&quot;&quot;格&quot;&quot;式&quot;">
                  <c:v>34</c:v>
                </c:pt>
                <c:pt idx="445" formatCode="g/&quot;通&quot;&quot;用&quot;&quot;格&quot;&quot;式&quot;">
                  <c:v>35</c:v>
                </c:pt>
                <c:pt idx="446" formatCode="g/&quot;通&quot;&quot;用&quot;&quot;格&quot;&quot;式&quot;">
                  <c:v>30</c:v>
                </c:pt>
                <c:pt idx="447" formatCode="g/&quot;通&quot;&quot;用&quot;&quot;格&quot;&quot;式&quot;">
                  <c:v>31</c:v>
                </c:pt>
                <c:pt idx="448" formatCode="g/&quot;通&quot;&quot;用&quot;&quot;格&quot;&quot;式&quot;">
                  <c:v>28</c:v>
                </c:pt>
                <c:pt idx="449" formatCode="g/&quot;通&quot;&quot;用&quot;&quot;格&quot;&quot;式&quot;">
                  <c:v>28</c:v>
                </c:pt>
                <c:pt idx="450" formatCode="g/&quot;通&quot;&quot;用&quot;&quot;格&quot;&quot;式&quot;">
                  <c:v>29</c:v>
                </c:pt>
                <c:pt idx="451" formatCode="g/&quot;通&quot;&quot;用&quot;&quot;格&quot;&quot;式&quot;">
                  <c:v>29</c:v>
                </c:pt>
                <c:pt idx="452" formatCode="g/&quot;通&quot;&quot;用&quot;&quot;格&quot;&quot;式&quot;">
                  <c:v>30</c:v>
                </c:pt>
                <c:pt idx="453" formatCode="g/&quot;通&quot;&quot;用&quot;&quot;格&quot;&quot;式&quot;">
                  <c:v>33</c:v>
                </c:pt>
                <c:pt idx="454" formatCode="g/&quot;通&quot;&quot;用&quot;&quot;格&quot;&quot;式&quot;">
                  <c:v>30</c:v>
                </c:pt>
                <c:pt idx="455" formatCode="g/&quot;通&quot;&quot;用&quot;&quot;格&quot;&quot;式&quot;">
                  <c:v>31</c:v>
                </c:pt>
                <c:pt idx="456" formatCode="g/&quot;通&quot;&quot;用&quot;&quot;格&quot;&quot;式&quot;">
                  <c:v>32</c:v>
                </c:pt>
                <c:pt idx="457" formatCode="g/&quot;通&quot;&quot;用&quot;&quot;格&quot;&quot;式&quot;">
                  <c:v>34</c:v>
                </c:pt>
                <c:pt idx="458" formatCode="g/&quot;通&quot;&quot;用&quot;&quot;格&quot;&quot;式&quot;">
                  <c:v>35</c:v>
                </c:pt>
                <c:pt idx="459" formatCode="g/&quot;通&quot;&quot;用&quot;&quot;格&quot;&quot;式&quot;">
                  <c:v>38</c:v>
                </c:pt>
                <c:pt idx="460" formatCode="g/&quot;通&quot;&quot;用&quot;&quot;格&quot;&quot;式&quot;">
                  <c:v>36</c:v>
                </c:pt>
                <c:pt idx="461" formatCode="g/&quot;通&quot;&quot;用&quot;&quot;格&quot;&quot;式&quot;">
                  <c:v>37</c:v>
                </c:pt>
                <c:pt idx="462" formatCode="g/&quot;通&quot;&quot;用&quot;&quot;格&quot;&quot;式&quot;">
                  <c:v>49</c:v>
                </c:pt>
                <c:pt idx="463" formatCode="g/&quot;通&quot;&quot;用&quot;&quot;格&quot;&quot;式&quot;">
                  <c:v>48</c:v>
                </c:pt>
                <c:pt idx="464" formatCode="g/&quot;通&quot;&quot;用&quot;&quot;格&quot;&quot;式&quot;">
                  <c:v>60</c:v>
                </c:pt>
                <c:pt idx="465" formatCode="g/&quot;通&quot;&quot;用&quot;&quot;格&quot;&quot;式&quot;">
                  <c:v>68</c:v>
                </c:pt>
                <c:pt idx="466" formatCode="g/&quot;通&quot;&quot;用&quot;&quot;格&quot;&quot;式&quot;">
                  <c:v>72</c:v>
                </c:pt>
                <c:pt idx="467" formatCode="g/&quot;通&quot;&quot;用&quot;&quot;格&quot;&quot;式&quot;">
                  <c:v>84</c:v>
                </c:pt>
                <c:pt idx="468" formatCode="g/&quot;通&quot;&quot;用&quot;&quot;格&quot;&quot;式&quot;">
                  <c:v>89</c:v>
                </c:pt>
                <c:pt idx="469" formatCode="g/&quot;通&quot;&quot;用&quot;&quot;格&quot;&quot;式&quot;">
                  <c:v>93</c:v>
                </c:pt>
                <c:pt idx="470" formatCode="g/&quot;通&quot;&quot;用&quot;&quot;格&quot;&quot;式&quot;">
                  <c:v>95</c:v>
                </c:pt>
                <c:pt idx="471" formatCode="g/&quot;通&quot;&quot;用&quot;&quot;格&quot;&quot;式&quot;">
                  <c:v>93</c:v>
                </c:pt>
                <c:pt idx="472" formatCode="g/&quot;通&quot;&quot;用&quot;&quot;格&quot;&quot;式&quot;">
                  <c:v>91</c:v>
                </c:pt>
                <c:pt idx="473" formatCode="g/&quot;通&quot;&quot;用&quot;&quot;格&quot;&quot;式&quot;">
                  <c:v>91</c:v>
                </c:pt>
                <c:pt idx="474" formatCode="g/&quot;通&quot;&quot;用&quot;&quot;格&quot;&quot;式&quot;">
                  <c:v>92</c:v>
                </c:pt>
                <c:pt idx="475" formatCode="g/&quot;通&quot;&quot;用&quot;&quot;格&quot;&quot;式&quot;">
                  <c:v>92</c:v>
                </c:pt>
                <c:pt idx="476" formatCode="g/&quot;通&quot;&quot;用&quot;&quot;格&quot;&quot;式&quot;">
                  <c:v>86</c:v>
                </c:pt>
                <c:pt idx="477" formatCode="g/&quot;通&quot;&quot;用&quot;&quot;格&quot;&quot;式&quot;">
                  <c:v>90</c:v>
                </c:pt>
                <c:pt idx="478" formatCode="g/&quot;通&quot;&quot;用&quot;&quot;格&quot;&quot;式&quot;">
                  <c:v>91</c:v>
                </c:pt>
                <c:pt idx="479" formatCode="g/&quot;通&quot;&quot;用&quot;&quot;格&quot;&quot;式&quot;">
                  <c:v>89</c:v>
                </c:pt>
                <c:pt idx="480" formatCode="g/&quot;通&quot;&quot;用&quot;&quot;格&quot;&quot;式&quot;">
                  <c:v>86</c:v>
                </c:pt>
                <c:pt idx="481" formatCode="g/&quot;通&quot;&quot;用&quot;&quot;格&quot;&quot;式&quot;">
                  <c:v>85</c:v>
                </c:pt>
                <c:pt idx="482" formatCode="g/&quot;通&quot;&quot;用&quot;&quot;格&quot;&quot;式&quot;">
                  <c:v>87</c:v>
                </c:pt>
                <c:pt idx="483" formatCode="g/&quot;通&quot;&quot;用&quot;&quot;格&quot;&quot;式&quot;">
                  <c:v>88</c:v>
                </c:pt>
                <c:pt idx="484" formatCode="g/&quot;通&quot;&quot;用&quot;&quot;格&quot;&quot;式&quot;">
                  <c:v>81</c:v>
                </c:pt>
                <c:pt idx="485" formatCode="g/&quot;通&quot;&quot;用&quot;&quot;格&quot;&quot;式&quot;">
                  <c:v>81</c:v>
                </c:pt>
                <c:pt idx="486" formatCode="g/&quot;通&quot;&quot;用&quot;&quot;格&quot;&quot;式&quot;">
                  <c:v>71</c:v>
                </c:pt>
                <c:pt idx="487" formatCode="g/&quot;通&quot;&quot;用&quot;&quot;格&quot;&quot;式&quot;">
                  <c:v>73</c:v>
                </c:pt>
                <c:pt idx="488" formatCode="g/&quot;通&quot;&quot;用&quot;&quot;格&quot;&quot;式&quot;">
                  <c:v>61</c:v>
                </c:pt>
                <c:pt idx="489" formatCode="g/&quot;通&quot;&quot;用&quot;&quot;格&quot;&quot;式&quot;">
                  <c:v>62</c:v>
                </c:pt>
                <c:pt idx="490" formatCode="g/&quot;通&quot;&quot;用&quot;&quot;格&quot;&quot;式&quot;">
                  <c:v>65</c:v>
                </c:pt>
                <c:pt idx="491" formatCode="g/&quot;通&quot;&quot;用&quot;&quot;格&quot;&quot;式&quot;">
                  <c:v>60</c:v>
                </c:pt>
                <c:pt idx="492" formatCode="g/&quot;通&quot;&quot;用&quot;&quot;格&quot;&quot;式&quot;">
                  <c:v>59</c:v>
                </c:pt>
                <c:pt idx="493" formatCode="g/&quot;通&quot;&quot;用&quot;&quot;格&quot;&quot;式&quot;">
                  <c:v>59</c:v>
                </c:pt>
                <c:pt idx="494" formatCode="g/&quot;通&quot;&quot;用&quot;&quot;格&quot;&quot;式&quot;">
                  <c:v>57</c:v>
                </c:pt>
                <c:pt idx="495" formatCode="g/&quot;通&quot;&quot;用&quot;&quot;格&quot;&quot;式&quot;">
                  <c:v>56</c:v>
                </c:pt>
                <c:pt idx="496" formatCode="g/&quot;通&quot;&quot;用&quot;&quot;格&quot;&quot;式&quot;">
                  <c:v>55</c:v>
                </c:pt>
                <c:pt idx="497" formatCode="g/&quot;通&quot;&quot;用&quot;&quot;格&quot;&quot;式&quot;">
                  <c:v>53</c:v>
                </c:pt>
                <c:pt idx="498" formatCode="g/&quot;通&quot;&quot;用&quot;&quot;格&quot;&quot;式&quot;">
                  <c:v>53</c:v>
                </c:pt>
                <c:pt idx="499" formatCode="g/&quot;通&quot;&quot;用&quot;&quot;格&quot;&quot;式&quot;">
                  <c:v>53</c:v>
                </c:pt>
                <c:pt idx="500" formatCode="g/&quot;通&quot;&quot;用&quot;&quot;格&quot;&quot;式&quot;">
                  <c:v>47</c:v>
                </c:pt>
                <c:pt idx="501" formatCode="g/&quot;通&quot;&quot;用&quot;&quot;格&quot;&quot;式&quot;">
                  <c:v>50</c:v>
                </c:pt>
                <c:pt idx="502" formatCode="g/&quot;通&quot;&quot;用&quot;&quot;格&quot;&quot;式&quot;">
                  <c:v>48</c:v>
                </c:pt>
                <c:pt idx="503" formatCode="g/&quot;通&quot;&quot;用&quot;&quot;格&quot;&quot;式&quot;">
                  <c:v>49</c:v>
                </c:pt>
                <c:pt idx="504" formatCode="g/&quot;通&quot;&quot;用&quot;&quot;格&quot;&quot;式&quot;">
                  <c:v>46</c:v>
                </c:pt>
                <c:pt idx="505" formatCode="g/&quot;通&quot;&quot;用&quot;&quot;格&quot;&quot;式&quot;">
                  <c:v>46</c:v>
                </c:pt>
                <c:pt idx="506" formatCode="g/&quot;通&quot;&quot;用&quot;&quot;格&quot;&quot;式&quot;">
                  <c:v>47</c:v>
                </c:pt>
                <c:pt idx="507" formatCode="g/&quot;通&quot;&quot;用&quot;&quot;格&quot;&quot;式&quot;">
                  <c:v>45</c:v>
                </c:pt>
                <c:pt idx="508" formatCode="g/&quot;通&quot;&quot;用&quot;&quot;格&quot;&quot;式&quot;">
                  <c:v>46</c:v>
                </c:pt>
                <c:pt idx="509" formatCode="g/&quot;通&quot;&quot;用&quot;&quot;格&quot;&quot;式&quot;">
                  <c:v>47</c:v>
                </c:pt>
                <c:pt idx="510" formatCode="g/&quot;通&quot;&quot;用&quot;&quot;格&quot;&quot;式&quot;">
                  <c:v>50</c:v>
                </c:pt>
                <c:pt idx="511" formatCode="g/&quot;通&quot;&quot;用&quot;&quot;格&quot;&quot;式&quot;">
                  <c:v>45</c:v>
                </c:pt>
                <c:pt idx="512" formatCode="g/&quot;通&quot;&quot;用&quot;&quot;格&quot;&quot;式&quot;">
                  <c:v>45</c:v>
                </c:pt>
                <c:pt idx="513" formatCode="g/&quot;通&quot;&quot;用&quot;&quot;格&quot;&quot;式&quot;">
                  <c:v>43</c:v>
                </c:pt>
                <c:pt idx="514" formatCode="g/&quot;通&quot;&quot;用&quot;&quot;格&quot;&quot;式&quot;">
                  <c:v>43</c:v>
                </c:pt>
                <c:pt idx="515" formatCode="g/&quot;通&quot;&quot;用&quot;&quot;格&quot;&quot;式&quot;">
                  <c:v>43</c:v>
                </c:pt>
                <c:pt idx="516" formatCode="g/&quot;通&quot;&quot;用&quot;&quot;格&quot;&quot;式&quot;">
                  <c:v>44</c:v>
                </c:pt>
                <c:pt idx="517" formatCode="g/&quot;通&quot;&quot;用&quot;&quot;格&quot;&quot;式&quot;">
                  <c:v>47</c:v>
                </c:pt>
                <c:pt idx="518" formatCode="g/&quot;通&quot;&quot;用&quot;&quot;格&quot;&quot;式&quot;">
                  <c:v>43</c:v>
                </c:pt>
                <c:pt idx="519" formatCode="g/&quot;通&quot;&quot;用&quot;&quot;格&quot;&quot;式&quot;">
                  <c:v>45</c:v>
                </c:pt>
                <c:pt idx="520" formatCode="g/&quot;通&quot;&quot;用&quot;&quot;格&quot;&quot;式&quot;">
                  <c:v>42</c:v>
                </c:pt>
                <c:pt idx="521" formatCode="g/&quot;通&quot;&quot;用&quot;&quot;格&quot;&quot;式&quot;">
                  <c:v>46</c:v>
                </c:pt>
                <c:pt idx="522" formatCode="g/&quot;通&quot;&quot;用&quot;&quot;格&quot;&quot;式&quot;">
                  <c:v>46</c:v>
                </c:pt>
                <c:pt idx="523" formatCode="g/&quot;通&quot;&quot;用&quot;&quot;格&quot;&quot;式&quot;">
                  <c:v>46</c:v>
                </c:pt>
                <c:pt idx="524" formatCode="g/&quot;通&quot;&quot;用&quot;&quot;格&quot;&quot;式&quot;">
                  <c:v>47</c:v>
                </c:pt>
                <c:pt idx="525" formatCode="g/&quot;通&quot;&quot;用&quot;&quot;格&quot;&quot;式&quot;">
                  <c:v>46</c:v>
                </c:pt>
                <c:pt idx="526" formatCode="g/&quot;通&quot;&quot;用&quot;&quot;格&quot;&quot;式&quot;">
                  <c:v>43</c:v>
                </c:pt>
                <c:pt idx="527" formatCode="g/&quot;通&quot;&quot;用&quot;&quot;格&quot;&quot;式&quot;">
                  <c:v>46</c:v>
                </c:pt>
                <c:pt idx="528" formatCode="g/&quot;通&quot;&quot;用&quot;&quot;格&quot;&quot;式&quot;">
                  <c:v>45</c:v>
                </c:pt>
                <c:pt idx="529" formatCode="g/&quot;通&quot;&quot;用&quot;&quot;格&quot;&quot;式&quot;">
                  <c:v>41</c:v>
                </c:pt>
                <c:pt idx="530" formatCode="g/&quot;通&quot;&quot;用&quot;&quot;格&quot;&quot;式&quot;">
                  <c:v>44</c:v>
                </c:pt>
                <c:pt idx="531" formatCode="g/&quot;通&quot;&quot;用&quot;&quot;格&quot;&quot;式&quot;">
                  <c:v>42</c:v>
                </c:pt>
                <c:pt idx="532" formatCode="g/&quot;通&quot;&quot;用&quot;&quot;格&quot;&quot;式&quot;">
                  <c:v>49</c:v>
                </c:pt>
                <c:pt idx="533" formatCode="g/&quot;通&quot;&quot;用&quot;&quot;格&quot;&quot;式&quot;">
                  <c:v>47</c:v>
                </c:pt>
                <c:pt idx="534" formatCode="g/&quot;通&quot;&quot;用&quot;&quot;格&quot;&quot;式&quot;">
                  <c:v>40</c:v>
                </c:pt>
                <c:pt idx="535" formatCode="g/&quot;通&quot;&quot;用&quot;&quot;格&quot;&quot;式&quot;">
                  <c:v>44</c:v>
                </c:pt>
                <c:pt idx="536" formatCode="g/&quot;通&quot;&quot;用&quot;&quot;格&quot;&quot;式&quot;">
                  <c:v>44</c:v>
                </c:pt>
                <c:pt idx="537" formatCode="g/&quot;通&quot;&quot;用&quot;&quot;格&quot;&quot;式&quot;">
                  <c:v>45</c:v>
                </c:pt>
                <c:pt idx="538" formatCode="g/&quot;通&quot;&quot;用&quot;&quot;格&quot;&quot;式&quot;">
                  <c:v>46</c:v>
                </c:pt>
                <c:pt idx="539" formatCode="g/&quot;通&quot;&quot;用&quot;&quot;格&quot;&quot;式&quot;">
                  <c:v>43</c:v>
                </c:pt>
                <c:pt idx="540" formatCode="g/&quot;通&quot;&quot;用&quot;&quot;格&quot;&quot;式&quot;">
                  <c:v>41</c:v>
                </c:pt>
                <c:pt idx="541" formatCode="g/&quot;通&quot;&quot;用&quot;&quot;格&quot;&quot;式&quot;">
                  <c:v>40</c:v>
                </c:pt>
                <c:pt idx="542" formatCode="g/&quot;通&quot;&quot;用&quot;&quot;格&quot;&quot;式&quot;">
                  <c:v>42</c:v>
                </c:pt>
                <c:pt idx="543" formatCode="g/&quot;通&quot;&quot;用&quot;&quot;格&quot;&quot;式&quot;">
                  <c:v>47</c:v>
                </c:pt>
                <c:pt idx="544" formatCode="g/&quot;通&quot;&quot;用&quot;&quot;格&quot;&quot;式&quot;">
                  <c:v>45</c:v>
                </c:pt>
                <c:pt idx="545" formatCode="g/&quot;通&quot;&quot;用&quot;&quot;格&quot;&quot;式&quot;">
                  <c:v>42</c:v>
                </c:pt>
                <c:pt idx="546" formatCode="g/&quot;通&quot;&quot;用&quot;&quot;格&quot;&quot;式&quot;">
                  <c:v>40</c:v>
                </c:pt>
                <c:pt idx="547" formatCode="g/&quot;通&quot;&quot;用&quot;&quot;格&quot;&quot;式&quot;">
                  <c:v>43</c:v>
                </c:pt>
                <c:pt idx="548" formatCode="g/&quot;通&quot;&quot;用&quot;&quot;格&quot;&quot;式&quot;">
                  <c:v>43</c:v>
                </c:pt>
                <c:pt idx="549" formatCode="g/&quot;通&quot;&quot;用&quot;&quot;格&quot;&quot;式&quot;">
                  <c:v>43</c:v>
                </c:pt>
                <c:pt idx="550" formatCode="g/&quot;通&quot;&quot;用&quot;&quot;格&quot;&quot;式&quot;">
                  <c:v>40</c:v>
                </c:pt>
                <c:pt idx="551" formatCode="g/&quot;通&quot;&quot;用&quot;&quot;格&quot;&quot;式&quot;">
                  <c:v>43</c:v>
                </c:pt>
                <c:pt idx="552" formatCode="g/&quot;通&quot;&quot;用&quot;&quot;格&quot;&quot;式&quot;">
                  <c:v>45</c:v>
                </c:pt>
                <c:pt idx="553" formatCode="g/&quot;通&quot;&quot;用&quot;&quot;格&quot;&quot;式&quot;">
                  <c:v>42</c:v>
                </c:pt>
                <c:pt idx="554" formatCode="g/&quot;通&quot;&quot;用&quot;&quot;格&quot;&quot;式&quot;">
                  <c:v>45</c:v>
                </c:pt>
                <c:pt idx="555" formatCode="g/&quot;通&quot;&quot;用&quot;&quot;格&quot;&quot;式&quot;">
                  <c:v>46</c:v>
                </c:pt>
                <c:pt idx="556" formatCode="g/&quot;通&quot;&quot;用&quot;&quot;格&quot;&quot;式&quot;">
                  <c:v>39</c:v>
                </c:pt>
                <c:pt idx="557" formatCode="g/&quot;通&quot;&quot;用&quot;&quot;格&quot;&quot;式&quot;">
                  <c:v>39</c:v>
                </c:pt>
                <c:pt idx="558" formatCode="g/&quot;通&quot;&quot;用&quot;&quot;格&quot;&quot;式&quot;">
                  <c:v>41</c:v>
                </c:pt>
                <c:pt idx="559" formatCode="g/&quot;通&quot;&quot;用&quot;&quot;格&quot;&quot;式&quot;">
                  <c:v>39</c:v>
                </c:pt>
                <c:pt idx="560" formatCode="g/&quot;通&quot;&quot;用&quot;&quot;格&quot;&quot;式&quot;">
                  <c:v>38</c:v>
                </c:pt>
                <c:pt idx="561" formatCode="g/&quot;通&quot;&quot;用&quot;&quot;格&quot;&quot;式&quot;">
                  <c:v>39</c:v>
                </c:pt>
                <c:pt idx="562" formatCode="g/&quot;通&quot;&quot;用&quot;&quot;格&quot;&quot;式&quot;">
                  <c:v>38</c:v>
                </c:pt>
                <c:pt idx="563" formatCode="g/&quot;通&quot;&quot;用&quot;&quot;格&quot;&quot;式&quot;">
                  <c:v>41</c:v>
                </c:pt>
                <c:pt idx="564" formatCode="g/&quot;通&quot;&quot;用&quot;&quot;格&quot;&quot;式&quot;">
                  <c:v>40</c:v>
                </c:pt>
                <c:pt idx="565" formatCode="g/&quot;通&quot;&quot;用&quot;&quot;格&quot;&quot;式&quot;">
                  <c:v>39</c:v>
                </c:pt>
                <c:pt idx="566" formatCode="g/&quot;通&quot;&quot;用&quot;&quot;格&quot;&quot;式&quot;">
                  <c:v>39</c:v>
                </c:pt>
                <c:pt idx="567" formatCode="g/&quot;通&quot;&quot;用&quot;&quot;格&quot;&quot;式&quot;">
                  <c:v>37</c:v>
                </c:pt>
                <c:pt idx="568" formatCode="g/&quot;通&quot;&quot;用&quot;&quot;格&quot;&quot;式&quot;">
                  <c:v>36</c:v>
                </c:pt>
                <c:pt idx="569" formatCode="g/&quot;通&quot;&quot;用&quot;&quot;格&quot;&quot;式&quot;">
                  <c:v>38</c:v>
                </c:pt>
                <c:pt idx="570" formatCode="g/&quot;通&quot;&quot;用&quot;&quot;格&quot;&quot;式&quot;">
                  <c:v>36</c:v>
                </c:pt>
                <c:pt idx="571" formatCode="g/&quot;通&quot;&quot;用&quot;&quot;格&quot;&quot;式&quot;">
                  <c:v>36</c:v>
                </c:pt>
                <c:pt idx="572" formatCode="g/&quot;通&quot;&quot;用&quot;&quot;格&quot;&quot;式&quot;">
                  <c:v>36</c:v>
                </c:pt>
                <c:pt idx="573" formatCode="g/&quot;通&quot;&quot;用&quot;&quot;格&quot;&quot;式&quot;">
                  <c:v>35</c:v>
                </c:pt>
                <c:pt idx="574" formatCode="g/&quot;通&quot;&quot;用&quot;&quot;格&quot;&quot;式&quot;">
                  <c:v>34</c:v>
                </c:pt>
                <c:pt idx="575" formatCode="g/&quot;通&quot;&quot;用&quot;&quot;格&quot;&quot;式&quot;">
                  <c:v>35</c:v>
                </c:pt>
                <c:pt idx="576" formatCode="g/&quot;通&quot;&quot;用&quot;&quot;格&quot;&quot;式&quot;">
                  <c:v>36</c:v>
                </c:pt>
                <c:pt idx="577" formatCode="g/&quot;通&quot;&quot;用&quot;&quot;格&quot;&quot;式&quot;">
                  <c:v>36</c:v>
                </c:pt>
                <c:pt idx="578" formatCode="g/&quot;通&quot;&quot;用&quot;&quot;格&quot;&quot;式&quot;">
                  <c:v>37</c:v>
                </c:pt>
                <c:pt idx="579" formatCode="g/&quot;通&quot;&quot;用&quot;&quot;格&quot;&quot;式&quot;">
                  <c:v>39</c:v>
                </c:pt>
                <c:pt idx="580" formatCode="g/&quot;通&quot;&quot;用&quot;&quot;格&quot;&quot;式&quot;">
                  <c:v>41</c:v>
                </c:pt>
                <c:pt idx="581" formatCode="g/&quot;通&quot;&quot;用&quot;&quot;格&quot;&quot;式&quot;">
                  <c:v>41</c:v>
                </c:pt>
                <c:pt idx="582" formatCode="g/&quot;通&quot;&quot;用&quot;&quot;格&quot;&quot;式&quot;">
                  <c:v>42</c:v>
                </c:pt>
                <c:pt idx="583" formatCode="g/&quot;通&quot;&quot;用&quot;&quot;格&quot;&quot;式&quot;">
                  <c:v>42</c:v>
                </c:pt>
                <c:pt idx="584" formatCode="g/&quot;通&quot;&quot;用&quot;&quot;格&quot;&quot;式&quot;">
                  <c:v>44</c:v>
                </c:pt>
                <c:pt idx="585" formatCode="g/&quot;通&quot;&quot;用&quot;&quot;格&quot;&quot;式&quot;">
                  <c:v>44</c:v>
                </c:pt>
                <c:pt idx="586" formatCode="g/&quot;通&quot;&quot;用&quot;&quot;格&quot;&quot;式&quot;">
                  <c:v>41</c:v>
                </c:pt>
                <c:pt idx="587" formatCode="g/&quot;通&quot;&quot;用&quot;&quot;格&quot;&quot;式&quot;">
                  <c:v>43</c:v>
                </c:pt>
                <c:pt idx="588" formatCode="g/&quot;通&quot;&quot;用&quot;&quot;格&quot;&quot;式&quot;">
                  <c:v>45</c:v>
                </c:pt>
                <c:pt idx="589" formatCode="g/&quot;通&quot;&quot;用&quot;&quot;格&quot;&quot;式&quot;">
                  <c:v>45</c:v>
                </c:pt>
                <c:pt idx="590" formatCode="g/&quot;通&quot;&quot;用&quot;&quot;格&quot;&quot;式&quot;">
                  <c:v>43</c:v>
                </c:pt>
                <c:pt idx="591" formatCode="g/&quot;通&quot;&quot;用&quot;&quot;格&quot;&quot;式&quot;">
                  <c:v>43</c:v>
                </c:pt>
                <c:pt idx="592" formatCode="g/&quot;通&quot;&quot;用&quot;&quot;格&quot;&quot;式&quot;">
                  <c:v>43</c:v>
                </c:pt>
                <c:pt idx="593" formatCode="g/&quot;通&quot;&quot;用&quot;&quot;格&quot;&quot;式&quot;">
                  <c:v>42</c:v>
                </c:pt>
                <c:pt idx="594" formatCode="g/&quot;通&quot;&quot;用&quot;&quot;格&quot;&quot;式&quot;">
                  <c:v>42</c:v>
                </c:pt>
                <c:pt idx="595" formatCode="g/&quot;通&quot;&quot;用&quot;&quot;格&quot;&quot;式&quot;">
                  <c:v>44</c:v>
                </c:pt>
                <c:pt idx="596" formatCode="g/&quot;通&quot;&quot;用&quot;&quot;格&quot;&quot;式&quot;">
                  <c:v>42</c:v>
                </c:pt>
                <c:pt idx="597" formatCode="g/&quot;通&quot;&quot;用&quot;&quot;格&quot;&quot;式&quot;">
                  <c:v>42</c:v>
                </c:pt>
                <c:pt idx="598" formatCode="g/&quot;通&quot;&quot;用&quot;&quot;格&quot;&quot;式&quot;">
                  <c:v>44</c:v>
                </c:pt>
                <c:pt idx="599" formatCode="g/&quot;通&quot;&quot;用&quot;&quot;格&quot;&quot;式&quot;">
                  <c:v>41</c:v>
                </c:pt>
                <c:pt idx="600" formatCode="g/&quot;通&quot;&quot;用&quot;&quot;格&quot;&quot;式&quot;">
                  <c:v>43</c:v>
                </c:pt>
                <c:pt idx="601" formatCode="g/&quot;通&quot;&quot;用&quot;&quot;格&quot;&quot;式&quot;">
                  <c:v>40</c:v>
                </c:pt>
                <c:pt idx="602" formatCode="g/&quot;通&quot;&quot;用&quot;&quot;格&quot;&quot;式&quot;">
                  <c:v>38</c:v>
                </c:pt>
                <c:pt idx="603" formatCode="g/&quot;通&quot;&quot;用&quot;&quot;格&quot;&quot;式&quot;">
                  <c:v>38</c:v>
                </c:pt>
                <c:pt idx="604" formatCode="g/&quot;通&quot;&quot;用&quot;&quot;格&quot;&quot;式&quot;">
                  <c:v>42</c:v>
                </c:pt>
                <c:pt idx="605" formatCode="g/&quot;通&quot;&quot;用&quot;&quot;格&quot;&quot;式&quot;">
                  <c:v>41</c:v>
                </c:pt>
                <c:pt idx="606" formatCode="g/&quot;通&quot;&quot;用&quot;&quot;格&quot;&quot;式&quot;">
                  <c:v>41</c:v>
                </c:pt>
                <c:pt idx="607" formatCode="g/&quot;通&quot;&quot;用&quot;&quot;格&quot;&quot;式&quot;">
                  <c:v>42</c:v>
                </c:pt>
                <c:pt idx="608" formatCode="g/&quot;通&quot;&quot;用&quot;&quot;格&quot;&quot;式&quot;">
                  <c:v>47</c:v>
                </c:pt>
                <c:pt idx="609" formatCode="g/&quot;通&quot;&quot;用&quot;&quot;格&quot;&quot;式&quot;">
                  <c:v>43</c:v>
                </c:pt>
                <c:pt idx="610" formatCode="g/&quot;通&quot;&quot;用&quot;&quot;格&quot;&quot;式&quot;">
                  <c:v>44</c:v>
                </c:pt>
                <c:pt idx="611" formatCode="g/&quot;通&quot;&quot;用&quot;&quot;格&quot;&quot;式&quot;">
                  <c:v>48</c:v>
                </c:pt>
                <c:pt idx="612" formatCode="g/&quot;通&quot;&quot;用&quot;&quot;格&quot;&quot;式&quot;">
                  <c:v>47</c:v>
                </c:pt>
                <c:pt idx="613" formatCode="g/&quot;通&quot;&quot;用&quot;&quot;格&quot;&quot;式&quot;">
                  <c:v>48</c:v>
                </c:pt>
                <c:pt idx="614" formatCode="g/&quot;通&quot;&quot;用&quot;&quot;格&quot;&quot;式&quot;">
                  <c:v>50</c:v>
                </c:pt>
                <c:pt idx="615" formatCode="g/&quot;通&quot;&quot;用&quot;&quot;格&quot;&quot;式&quot;">
                  <c:v>50</c:v>
                </c:pt>
                <c:pt idx="616" formatCode="g/&quot;通&quot;&quot;用&quot;&quot;格&quot;&quot;式&quot;">
                  <c:v>49</c:v>
                </c:pt>
                <c:pt idx="617" formatCode="g/&quot;通&quot;&quot;用&quot;&quot;格&quot;&quot;式&quot;">
                  <c:v>52</c:v>
                </c:pt>
                <c:pt idx="618" formatCode="g/&quot;通&quot;&quot;用&quot;&quot;格&quot;&quot;式&quot;">
                  <c:v>49</c:v>
                </c:pt>
                <c:pt idx="619" formatCode="g/&quot;通&quot;&quot;用&quot;&quot;格&quot;&quot;式&quot;">
                  <c:v>49</c:v>
                </c:pt>
                <c:pt idx="620" formatCode="g/&quot;通&quot;&quot;用&quot;&quot;格&quot;&quot;式&quot;">
                  <c:v>47</c:v>
                </c:pt>
                <c:pt idx="621" formatCode="g/&quot;通&quot;&quot;用&quot;&quot;格&quot;&quot;式&quot;">
                  <c:v>47</c:v>
                </c:pt>
                <c:pt idx="622" formatCode="g/&quot;通&quot;&quot;用&quot;&quot;格&quot;&quot;式&quot;">
                  <c:v>44</c:v>
                </c:pt>
                <c:pt idx="623" formatCode="g/&quot;通&quot;&quot;用&quot;&quot;格&quot;&quot;式&quot;">
                  <c:v>49</c:v>
                </c:pt>
                <c:pt idx="624" formatCode="g/&quot;通&quot;&quot;用&quot;&quot;格&quot;&quot;式&quot;">
                  <c:v>45</c:v>
                </c:pt>
                <c:pt idx="625" formatCode="g/&quot;通&quot;&quot;用&quot;&quot;格&quot;&quot;式&quot;">
                  <c:v>46</c:v>
                </c:pt>
                <c:pt idx="626" formatCode="g/&quot;通&quot;&quot;用&quot;&quot;格&quot;&quot;式&quot;">
                  <c:v>46</c:v>
                </c:pt>
                <c:pt idx="627" formatCode="g/&quot;通&quot;&quot;用&quot;&quot;格&quot;&quot;式&quot;">
                  <c:v>42</c:v>
                </c:pt>
                <c:pt idx="628" formatCode="g/&quot;通&quot;&quot;用&quot;&quot;格&quot;&quot;式&quot;">
                  <c:v>42</c:v>
                </c:pt>
                <c:pt idx="629" formatCode="g/&quot;通&quot;&quot;用&quot;&quot;格&quot;&quot;式&quot;">
                  <c:v>44</c:v>
                </c:pt>
                <c:pt idx="630" formatCode="g/&quot;通&quot;&quot;用&quot;&quot;格&quot;&quot;式&quot;">
                  <c:v>46</c:v>
                </c:pt>
                <c:pt idx="631" formatCode="g/&quot;通&quot;&quot;用&quot;&quot;格&quot;&quot;式&quot;">
                  <c:v>42</c:v>
                </c:pt>
                <c:pt idx="632" formatCode="g/&quot;通&quot;&quot;用&quot;&quot;格&quot;&quot;式&quot;">
                  <c:v>41</c:v>
                </c:pt>
                <c:pt idx="633" formatCode="g/&quot;通&quot;&quot;用&quot;&quot;格&quot;&quot;式&quot;">
                  <c:v>39</c:v>
                </c:pt>
                <c:pt idx="634" formatCode="g/&quot;通&quot;&quot;用&quot;&quot;格&quot;&quot;式&quot;">
                  <c:v>42</c:v>
                </c:pt>
                <c:pt idx="635" formatCode="g/&quot;通&quot;&quot;用&quot;&quot;格&quot;&quot;式&quot;">
                  <c:v>41</c:v>
                </c:pt>
                <c:pt idx="636" formatCode="g/&quot;通&quot;&quot;用&quot;&quot;格&quot;&quot;式&quot;">
                  <c:v>39</c:v>
                </c:pt>
                <c:pt idx="637" formatCode="g/&quot;通&quot;&quot;用&quot;&quot;格&quot;&quot;式&quot;">
                  <c:v>40</c:v>
                </c:pt>
                <c:pt idx="638" formatCode="g/&quot;通&quot;&quot;用&quot;&quot;格&quot;&quot;式&quot;">
                  <c:v>39</c:v>
                </c:pt>
                <c:pt idx="639" formatCode="g/&quot;通&quot;&quot;用&quot;&quot;格&quot;&quot;式&quot;">
                  <c:v>42</c:v>
                </c:pt>
                <c:pt idx="640" formatCode="g/&quot;通&quot;&quot;用&quot;&quot;格&quot;&quot;式&quot;">
                  <c:v>44</c:v>
                </c:pt>
                <c:pt idx="641" formatCode="g/&quot;通&quot;&quot;用&quot;&quot;格&quot;&quot;式&quot;">
                  <c:v>42</c:v>
                </c:pt>
                <c:pt idx="642" formatCode="g/&quot;通&quot;&quot;用&quot;&quot;格&quot;&quot;式&quot;">
                  <c:v>47</c:v>
                </c:pt>
                <c:pt idx="643" formatCode="g/&quot;通&quot;&quot;用&quot;&quot;格&quot;&quot;式&quot;">
                  <c:v>46</c:v>
                </c:pt>
                <c:pt idx="644" formatCode="g/&quot;通&quot;&quot;用&quot;&quot;格&quot;&quot;式&quot;">
                  <c:v>51</c:v>
                </c:pt>
                <c:pt idx="645" formatCode="g/&quot;通&quot;&quot;用&quot;&quot;格&quot;&quot;式&quot;">
                  <c:v>43</c:v>
                </c:pt>
                <c:pt idx="646" formatCode="g/&quot;通&quot;&quot;用&quot;&quot;格&quot;&quot;式&quot;">
                  <c:v>47</c:v>
                </c:pt>
                <c:pt idx="647" formatCode="g/&quot;通&quot;&quot;用&quot;&quot;格&quot;&quot;式&quot;">
                  <c:v>46</c:v>
                </c:pt>
                <c:pt idx="648" formatCode="g/&quot;通&quot;&quot;用&quot;&quot;格&quot;&quot;式&quot;">
                  <c:v>46</c:v>
                </c:pt>
                <c:pt idx="649" formatCode="g/&quot;通&quot;&quot;用&quot;&quot;格&quot;&quot;式&quot;">
                  <c:v>46</c:v>
                </c:pt>
                <c:pt idx="650" formatCode="g/&quot;通&quot;&quot;用&quot;&quot;格&quot;&quot;式&quot;">
                  <c:v>50</c:v>
                </c:pt>
                <c:pt idx="651" formatCode="g/&quot;通&quot;&quot;用&quot;&quot;格&quot;&quot;式&quot;">
                  <c:v>48</c:v>
                </c:pt>
                <c:pt idx="652" formatCode="g/&quot;通&quot;&quot;用&quot;&quot;格&quot;&quot;式&quot;">
                  <c:v>49</c:v>
                </c:pt>
                <c:pt idx="653" formatCode="g/&quot;通&quot;&quot;用&quot;&quot;格&quot;&quot;式&quot;">
                  <c:v>55</c:v>
                </c:pt>
                <c:pt idx="654" formatCode="g/&quot;通&quot;&quot;用&quot;&quot;格&quot;&quot;式&quot;">
                  <c:v>49</c:v>
                </c:pt>
                <c:pt idx="655" formatCode="g/&quot;通&quot;&quot;用&quot;&quot;格&quot;&quot;式&quot;">
                  <c:v>53</c:v>
                </c:pt>
                <c:pt idx="656" formatCode="g/&quot;通&quot;&quot;用&quot;&quot;格&quot;&quot;式&quot;">
                  <c:v>52</c:v>
                </c:pt>
                <c:pt idx="657" formatCode="g/&quot;通&quot;&quot;用&quot;&quot;格&quot;&quot;式&quot;">
                  <c:v>55</c:v>
                </c:pt>
                <c:pt idx="658" formatCode="g/&quot;通&quot;&quot;用&quot;&quot;格&quot;&quot;式&quot;">
                  <c:v>52</c:v>
                </c:pt>
                <c:pt idx="659" formatCode="g/&quot;通&quot;&quot;用&quot;&quot;格&quot;&quot;式&quot;">
                  <c:v>56</c:v>
                </c:pt>
                <c:pt idx="660" formatCode="g/&quot;通&quot;&quot;用&quot;&quot;格&quot;&quot;式&quot;">
                  <c:v>57</c:v>
                </c:pt>
                <c:pt idx="661" formatCode="g/&quot;通&quot;&quot;用&quot;&quot;格&quot;&quot;式&quot;">
                  <c:v>56</c:v>
                </c:pt>
                <c:pt idx="662" formatCode="g/&quot;通&quot;&quot;用&quot;&quot;格&quot;&quot;式&quot;">
                  <c:v>47</c:v>
                </c:pt>
                <c:pt idx="663" formatCode="g/&quot;通&quot;&quot;用&quot;&quot;格&quot;&quot;式&quot;">
                  <c:v>49</c:v>
                </c:pt>
                <c:pt idx="664" formatCode="g/&quot;通&quot;&quot;用&quot;&quot;格&quot;&quot;式&quot;">
                  <c:v>47</c:v>
                </c:pt>
                <c:pt idx="665" formatCode="g/&quot;通&quot;&quot;用&quot;&quot;格&quot;&quot;式&quot;">
                  <c:v>46</c:v>
                </c:pt>
                <c:pt idx="666" formatCode="g/&quot;通&quot;&quot;用&quot;&quot;格&quot;&quot;式&quot;">
                  <c:v>41</c:v>
                </c:pt>
                <c:pt idx="667" formatCode="g/&quot;通&quot;&quot;用&quot;&quot;格&quot;&quot;式&quot;">
                  <c:v>45</c:v>
                </c:pt>
                <c:pt idx="668" formatCode="g/&quot;通&quot;&quot;用&quot;&quot;格&quot;&quot;式&quot;">
                  <c:v>43</c:v>
                </c:pt>
                <c:pt idx="669" formatCode="g/&quot;通&quot;&quot;用&quot;&quot;格&quot;&quot;式&quot;">
                  <c:v>42</c:v>
                </c:pt>
                <c:pt idx="670" formatCode="g/&quot;通&quot;&quot;用&quot;&quot;格&quot;&quot;式&quot;">
                  <c:v>47</c:v>
                </c:pt>
                <c:pt idx="671" formatCode="g/&quot;通&quot;&quot;用&quot;&quot;格&quot;&quot;式&quot;">
                  <c:v>44</c:v>
                </c:pt>
                <c:pt idx="672" formatCode="g/&quot;通&quot;&quot;用&quot;&quot;格&quot;&quot;式&quot;">
                  <c:v>40</c:v>
                </c:pt>
                <c:pt idx="673" formatCode="g/&quot;通&quot;&quot;用&quot;&quot;格&quot;&quot;式&quot;">
                  <c:v>40</c:v>
                </c:pt>
                <c:pt idx="674" formatCode="g/&quot;通&quot;&quot;用&quot;&quot;格&quot;&quot;式&quot;">
                  <c:v>37</c:v>
                </c:pt>
                <c:pt idx="675" formatCode="g/&quot;通&quot;&quot;用&quot;&quot;格&quot;&quot;式&quot;">
                  <c:v>40</c:v>
                </c:pt>
                <c:pt idx="676" formatCode="g/&quot;通&quot;&quot;用&quot;&quot;格&quot;&quot;式&quot;">
                  <c:v>36</c:v>
                </c:pt>
                <c:pt idx="677" formatCode="g/&quot;通&quot;&quot;用&quot;&quot;格&quot;&quot;式&quot;">
                  <c:v>42</c:v>
                </c:pt>
                <c:pt idx="678" formatCode="g/&quot;通&quot;&quot;用&quot;&quot;格&quot;&quot;式&quot;">
                  <c:v>39</c:v>
                </c:pt>
                <c:pt idx="679" formatCode="g/&quot;通&quot;&quot;用&quot;&quot;格&quot;&quot;式&quot;">
                  <c:v>34</c:v>
                </c:pt>
                <c:pt idx="680" formatCode="g/&quot;通&quot;&quot;用&quot;&quot;格&quot;&quot;式&quot;">
                  <c:v>36</c:v>
                </c:pt>
                <c:pt idx="681" formatCode="g/&quot;通&quot;&quot;用&quot;&quot;格&quot;&quot;式&quot;">
                  <c:v>41</c:v>
                </c:pt>
                <c:pt idx="682" formatCode="g/&quot;通&quot;&quot;用&quot;&quot;格&quot;&quot;式&quot;">
                  <c:v>45</c:v>
                </c:pt>
                <c:pt idx="683" formatCode="g/&quot;通&quot;&quot;用&quot;&quot;格&quot;&quot;式&quot;">
                  <c:v>47</c:v>
                </c:pt>
                <c:pt idx="684" formatCode="g/&quot;通&quot;&quot;用&quot;&quot;格&quot;&quot;式&quot;">
                  <c:v>49</c:v>
                </c:pt>
                <c:pt idx="685" formatCode="g/&quot;通&quot;&quot;用&quot;&quot;格&quot;&quot;式&quot;">
                  <c:v>45</c:v>
                </c:pt>
                <c:pt idx="686" formatCode="g/&quot;通&quot;&quot;用&quot;&quot;格&quot;&quot;式&quot;">
                  <c:v>51</c:v>
                </c:pt>
                <c:pt idx="687" formatCode="g/&quot;通&quot;&quot;用&quot;&quot;格&quot;&quot;式&quot;">
                  <c:v>44</c:v>
                </c:pt>
                <c:pt idx="688" formatCode="g/&quot;通&quot;&quot;用&quot;&quot;格&quot;&quot;式&quot;">
                  <c:v>50</c:v>
                </c:pt>
                <c:pt idx="689" formatCode="g/&quot;通&quot;&quot;用&quot;&quot;格&quot;&quot;式&quot;">
                  <c:v>52</c:v>
                </c:pt>
                <c:pt idx="690" formatCode="g/&quot;通&quot;&quot;用&quot;&quot;格&quot;&quot;式&quot;">
                  <c:v>51</c:v>
                </c:pt>
                <c:pt idx="691" formatCode="g/&quot;通&quot;&quot;用&quot;&quot;格&quot;&quot;式&quot;">
                  <c:v>49</c:v>
                </c:pt>
                <c:pt idx="692" formatCode="g/&quot;通&quot;&quot;用&quot;&quot;格&quot;&quot;式&quot;">
                  <c:v>52</c:v>
                </c:pt>
                <c:pt idx="693" formatCode="g/&quot;通&quot;&quot;用&quot;&quot;格&quot;&quot;式&quot;">
                  <c:v>55</c:v>
                </c:pt>
                <c:pt idx="694" formatCode="g/&quot;通&quot;&quot;用&quot;&quot;格&quot;&quot;式&quot;">
                  <c:v>56</c:v>
                </c:pt>
                <c:pt idx="695" formatCode="g/&quot;通&quot;&quot;用&quot;&quot;格&quot;&quot;式&quot;">
                  <c:v>59</c:v>
                </c:pt>
                <c:pt idx="696" formatCode="g/&quot;通&quot;&quot;用&quot;&quot;格&quot;&quot;式&quot;">
                  <c:v>54</c:v>
                </c:pt>
                <c:pt idx="697" formatCode="g/&quot;通&quot;&quot;用&quot;&quot;格&quot;&quot;式&quot;">
                  <c:v>53</c:v>
                </c:pt>
                <c:pt idx="698" formatCode="g/&quot;通&quot;&quot;用&quot;&quot;格&quot;&quot;式&quot;">
                  <c:v>54</c:v>
                </c:pt>
                <c:pt idx="699" formatCode="g/&quot;通&quot;&quot;用&quot;&quot;格&quot;&quot;式&quot;">
                  <c:v>58</c:v>
                </c:pt>
                <c:pt idx="700" formatCode="g/&quot;通&quot;&quot;用&quot;&quot;格&quot;&quot;式&quot;">
                  <c:v>61</c:v>
                </c:pt>
                <c:pt idx="701" formatCode="g/&quot;通&quot;&quot;用&quot;&quot;格&quot;&quot;式&quot;">
                  <c:v>54</c:v>
                </c:pt>
                <c:pt idx="702" formatCode="g/&quot;通&quot;&quot;用&quot;&quot;格&quot;&quot;式&quot;">
                  <c:v>55</c:v>
                </c:pt>
                <c:pt idx="703" formatCode="g/&quot;通&quot;&quot;用&quot;&quot;格&quot;&quot;式&quot;">
                  <c:v>56</c:v>
                </c:pt>
                <c:pt idx="704" formatCode="g/&quot;通&quot;&quot;用&quot;&quot;格&quot;&quot;式&quot;">
                  <c:v>59</c:v>
                </c:pt>
                <c:pt idx="705" formatCode="g/&quot;通&quot;&quot;用&quot;&quot;格&quot;&quot;式&quot;">
                  <c:v>56</c:v>
                </c:pt>
                <c:pt idx="706" formatCode="g/&quot;通&quot;&quot;用&quot;&quot;格&quot;&quot;式&quot;">
                  <c:v>61</c:v>
                </c:pt>
                <c:pt idx="707" formatCode="g/&quot;通&quot;&quot;用&quot;&quot;格&quot;&quot;式&quot;">
                  <c:v>64</c:v>
                </c:pt>
                <c:pt idx="708" formatCode="g/&quot;通&quot;&quot;用&quot;&quot;格&quot;&quot;式&quot;">
                  <c:v>58</c:v>
                </c:pt>
                <c:pt idx="709" formatCode="g/&quot;通&quot;&quot;用&quot;&quot;格&quot;&quot;式&quot;">
                  <c:v>56</c:v>
                </c:pt>
                <c:pt idx="710" formatCode="g/&quot;通&quot;&quot;用&quot;&quot;格&quot;&quot;式&quot;">
                  <c:v>55</c:v>
                </c:pt>
                <c:pt idx="711" formatCode="g/&quot;通&quot;&quot;用&quot;&quot;格&quot;&quot;式&quot;">
                  <c:v>57</c:v>
                </c:pt>
                <c:pt idx="712" formatCode="g/&quot;通&quot;&quot;用&quot;&quot;格&quot;&quot;式&quot;">
                  <c:v>60</c:v>
                </c:pt>
                <c:pt idx="713" formatCode="g/&quot;通&quot;&quot;用&quot;&quot;格&quot;&quot;式&quot;">
                  <c:v>61</c:v>
                </c:pt>
                <c:pt idx="714" formatCode="g/&quot;通&quot;&quot;用&quot;&quot;格&quot;&quot;式&quot;">
                  <c:v>56</c:v>
                </c:pt>
                <c:pt idx="715" formatCode="g/&quot;通&quot;&quot;用&quot;&quot;格&quot;&quot;式&quot;">
                  <c:v>58</c:v>
                </c:pt>
                <c:pt idx="716" formatCode="g/&quot;通&quot;&quot;用&quot;&quot;格&quot;&quot;式&quot;">
                  <c:v>58</c:v>
                </c:pt>
                <c:pt idx="717" formatCode="g/&quot;通&quot;&quot;用&quot;&quot;格&quot;&quot;式&quot;">
                  <c:v>58</c:v>
                </c:pt>
                <c:pt idx="718" formatCode="g/&quot;通&quot;&quot;用&quot;&quot;格&quot;&quot;式&quot;">
                  <c:v>59</c:v>
                </c:pt>
                <c:pt idx="719" formatCode="g/&quot;通&quot;&quot;用&quot;&quot;格&quot;&quot;式&quot;">
                  <c:v>56</c:v>
                </c:pt>
                <c:pt idx="720" formatCode="g/&quot;通&quot;&quot;用&quot;&quot;格&quot;&quot;式&quot;">
                  <c:v>56</c:v>
                </c:pt>
                <c:pt idx="721" formatCode="g/&quot;通&quot;&quot;用&quot;&quot;格&quot;&quot;式&quot;">
                  <c:v>60</c:v>
                </c:pt>
                <c:pt idx="722" formatCode="g/&quot;通&quot;&quot;用&quot;&quot;格&quot;&quot;式&quot;">
                  <c:v>57</c:v>
                </c:pt>
                <c:pt idx="723" formatCode="g/&quot;通&quot;&quot;用&quot;&quot;格&quot;&quot;式&quot;">
                  <c:v>55</c:v>
                </c:pt>
                <c:pt idx="724" formatCode="g/&quot;通&quot;&quot;用&quot;&quot;格&quot;&quot;式&quot;">
                  <c:v>55</c:v>
                </c:pt>
                <c:pt idx="725" formatCode="g/&quot;通&quot;&quot;用&quot;&quot;格&quot;&quot;式&quot;">
                  <c:v>58</c:v>
                </c:pt>
                <c:pt idx="726" formatCode="g/&quot;通&quot;&quot;用&quot;&quot;格&quot;&quot;式&quot;">
                  <c:v>57</c:v>
                </c:pt>
                <c:pt idx="727" formatCode="g/&quot;通&quot;&quot;用&quot;&quot;格&quot;&quot;式&quot;">
                  <c:v>57</c:v>
                </c:pt>
                <c:pt idx="728" formatCode="g/&quot;通&quot;&quot;用&quot;&quot;格&quot;&quot;式&quot;">
                  <c:v>59</c:v>
                </c:pt>
                <c:pt idx="729" formatCode="g/&quot;通&quot;&quot;用&quot;&quot;格&quot;&quot;式&quot;">
                  <c:v>58</c:v>
                </c:pt>
                <c:pt idx="730" formatCode="g/&quot;通&quot;&quot;用&quot;&quot;格&quot;&quot;式&quot;">
                  <c:v>60</c:v>
                </c:pt>
                <c:pt idx="731" formatCode="g/&quot;通&quot;&quot;用&quot;&quot;格&quot;&quot;式&quot;">
                  <c:v>62</c:v>
                </c:pt>
                <c:pt idx="732" formatCode="g/&quot;通&quot;&quot;用&quot;&quot;格&quot;&quot;式&quot;">
                  <c:v>58</c:v>
                </c:pt>
                <c:pt idx="733" formatCode="g/&quot;通&quot;&quot;用&quot;&quot;格&quot;&quot;式&quot;">
                  <c:v>57</c:v>
                </c:pt>
                <c:pt idx="734" formatCode="g/&quot;通&quot;&quot;用&quot;&quot;格&quot;&quot;式&quot;">
                  <c:v>59</c:v>
                </c:pt>
                <c:pt idx="735" formatCode="g/&quot;通&quot;&quot;用&quot;&quot;格&quot;&quot;式&quot;">
                  <c:v>59</c:v>
                </c:pt>
                <c:pt idx="736" formatCode="g/&quot;通&quot;&quot;用&quot;&quot;格&quot;&quot;式&quot;">
                  <c:v>59</c:v>
                </c:pt>
                <c:pt idx="737" formatCode="g/&quot;通&quot;&quot;用&quot;&quot;格&quot;&quot;式&quot;">
                  <c:v>59</c:v>
                </c:pt>
                <c:pt idx="738" formatCode="g/&quot;通&quot;&quot;用&quot;&quot;格&quot;&quot;式&quot;">
                  <c:v>58</c:v>
                </c:pt>
                <c:pt idx="739" formatCode="g/&quot;通&quot;&quot;用&quot;&quot;格&quot;&quot;式&quot;">
                  <c:v>57</c:v>
                </c:pt>
                <c:pt idx="740" formatCode="g/&quot;通&quot;&quot;用&quot;&quot;格&quot;&quot;式&quot;">
                  <c:v>58</c:v>
                </c:pt>
                <c:pt idx="741" formatCode="g/&quot;通&quot;&quot;用&quot;&quot;格&quot;&quot;式&quot;">
                  <c:v>58</c:v>
                </c:pt>
                <c:pt idx="742" formatCode="g/&quot;通&quot;&quot;用&quot;&quot;格&quot;&quot;式&quot;">
                  <c:v>61</c:v>
                </c:pt>
                <c:pt idx="743" formatCode="g/&quot;通&quot;&quot;用&quot;&quot;格&quot;&quot;式&quot;">
                  <c:v>59</c:v>
                </c:pt>
                <c:pt idx="744" formatCode="g/&quot;通&quot;&quot;用&quot;&quot;格&quot;&quot;式&quot;">
                  <c:v>60</c:v>
                </c:pt>
                <c:pt idx="745" formatCode="g/&quot;通&quot;&quot;用&quot;&quot;格&quot;&quot;式&quot;">
                  <c:v>58</c:v>
                </c:pt>
                <c:pt idx="746" formatCode="g/&quot;通&quot;&quot;用&quot;&quot;格&quot;&quot;式&quot;">
                  <c:v>59</c:v>
                </c:pt>
                <c:pt idx="747" formatCode="g/&quot;通&quot;&quot;用&quot;&quot;格&quot;&quot;式&quot;">
                  <c:v>58</c:v>
                </c:pt>
                <c:pt idx="748" formatCode="g/&quot;通&quot;&quot;用&quot;&quot;格&quot;&quot;式&quot;">
                  <c:v>59</c:v>
                </c:pt>
                <c:pt idx="749" formatCode="g/&quot;通&quot;&quot;用&quot;&quot;格&quot;&quot;式&quot;">
                  <c:v>58</c:v>
                </c:pt>
                <c:pt idx="750" formatCode="g/&quot;通&quot;&quot;用&quot;&quot;格&quot;&quot;式&quot;">
                  <c:v>58</c:v>
                </c:pt>
                <c:pt idx="751" formatCode="g/&quot;通&quot;&quot;用&quot;&quot;格&quot;&quot;式&quot;">
                  <c:v>58</c:v>
                </c:pt>
                <c:pt idx="752" formatCode="g/&quot;通&quot;&quot;用&quot;&quot;格&quot;&quot;式&quot;">
                  <c:v>57</c:v>
                </c:pt>
                <c:pt idx="753" formatCode="g/&quot;通&quot;&quot;用&quot;&quot;格&quot;&quot;式&quot;">
                  <c:v>59</c:v>
                </c:pt>
                <c:pt idx="754" formatCode="g/&quot;通&quot;&quot;用&quot;&quot;格&quot;&quot;式&quot;">
                  <c:v>59</c:v>
                </c:pt>
                <c:pt idx="755" formatCode="g/&quot;通&quot;&quot;用&quot;&quot;格&quot;&quot;式&quot;">
                  <c:v>58</c:v>
                </c:pt>
                <c:pt idx="756" formatCode="g/&quot;通&quot;&quot;用&quot;&quot;格&quot;&quot;式&quot;">
                  <c:v>59</c:v>
                </c:pt>
                <c:pt idx="757" formatCode="g/&quot;通&quot;&quot;用&quot;&quot;格&quot;&quot;式&quot;">
                  <c:v>63</c:v>
                </c:pt>
                <c:pt idx="758" formatCode="g/&quot;通&quot;&quot;用&quot;&quot;格&quot;&quot;式&quot;">
                  <c:v>58</c:v>
                </c:pt>
                <c:pt idx="759" formatCode="g/&quot;通&quot;&quot;用&quot;&quot;格&quot;&quot;式&quot;">
                  <c:v>59</c:v>
                </c:pt>
                <c:pt idx="760" formatCode="g/&quot;通&quot;&quot;用&quot;&quot;格&quot;&quot;式&quot;">
                  <c:v>57</c:v>
                </c:pt>
                <c:pt idx="761" formatCode="g/&quot;通&quot;&quot;用&quot;&quot;格&quot;&quot;式&quot;">
                  <c:v>63</c:v>
                </c:pt>
                <c:pt idx="762" formatCode="g/&quot;通&quot;&quot;用&quot;&quot;格&quot;&quot;式&quot;">
                  <c:v>59</c:v>
                </c:pt>
                <c:pt idx="763" formatCode="g/&quot;通&quot;&quot;用&quot;&quot;格&quot;&quot;式&quot;">
                  <c:v>55</c:v>
                </c:pt>
                <c:pt idx="764" formatCode="g/&quot;通&quot;&quot;用&quot;&quot;格&quot;&quot;式&quot;">
                  <c:v>65</c:v>
                </c:pt>
                <c:pt idx="765" formatCode="g/&quot;通&quot;&quot;用&quot;&quot;格&quot;&quot;式&quot;">
                  <c:v>64</c:v>
                </c:pt>
                <c:pt idx="766" formatCode="g/&quot;通&quot;&quot;用&quot;&quot;格&quot;&quot;式&quot;">
                  <c:v>59</c:v>
                </c:pt>
                <c:pt idx="767" formatCode="g/&quot;通&quot;&quot;用&quot;&quot;格&quot;&quot;式&quot;">
                  <c:v>60</c:v>
                </c:pt>
                <c:pt idx="768" formatCode="g/&quot;通&quot;&quot;用&quot;&quot;格&quot;&quot;式&quot;">
                  <c:v>58</c:v>
                </c:pt>
                <c:pt idx="769" formatCode="g/&quot;通&quot;&quot;用&quot;&quot;格&quot;&quot;式&quot;">
                  <c:v>57</c:v>
                </c:pt>
                <c:pt idx="770" formatCode="g/&quot;通&quot;&quot;用&quot;&quot;格&quot;&quot;式&quot;">
                  <c:v>56</c:v>
                </c:pt>
                <c:pt idx="771" formatCode="g/&quot;通&quot;&quot;用&quot;&quot;格&quot;&quot;式&quot;">
                  <c:v>55</c:v>
                </c:pt>
                <c:pt idx="772" formatCode="g/&quot;通&quot;&quot;用&quot;&quot;格&quot;&quot;式&quot;">
                  <c:v>52</c:v>
                </c:pt>
                <c:pt idx="773" formatCode="g/&quot;通&quot;&quot;用&quot;&quot;格&quot;&quot;式&quot;">
                  <c:v>52</c:v>
                </c:pt>
                <c:pt idx="774" formatCode="g/&quot;通&quot;&quot;用&quot;&quot;格&quot;&quot;式&quot;">
                  <c:v>54</c:v>
                </c:pt>
                <c:pt idx="775" formatCode="g/&quot;通&quot;&quot;用&quot;&quot;格&quot;&quot;式&quot;">
                  <c:v>51</c:v>
                </c:pt>
                <c:pt idx="776" formatCode="g/&quot;通&quot;&quot;用&quot;&quot;格&quot;&quot;式&quot;">
                  <c:v>47</c:v>
                </c:pt>
                <c:pt idx="777" formatCode="g/&quot;通&quot;&quot;用&quot;&quot;格&quot;&quot;式&quot;">
                  <c:v>46</c:v>
                </c:pt>
                <c:pt idx="778" formatCode="g/&quot;通&quot;&quot;用&quot;&quot;格&quot;&quot;式&quot;">
                  <c:v>49</c:v>
                </c:pt>
                <c:pt idx="779" formatCode="g/&quot;通&quot;&quot;用&quot;&quot;格&quot;&quot;式&quot;">
                  <c:v>47</c:v>
                </c:pt>
                <c:pt idx="780" formatCode="g/&quot;通&quot;&quot;用&quot;&quot;格&quot;&quot;式&quot;">
                  <c:v>46</c:v>
                </c:pt>
                <c:pt idx="781" formatCode="g/&quot;通&quot;&quot;用&quot;&quot;格&quot;&quot;式&quot;">
                  <c:v>46</c:v>
                </c:pt>
                <c:pt idx="782" formatCode="g/&quot;通&quot;&quot;用&quot;&quot;格&quot;&quot;式&quot;">
                  <c:v>46</c:v>
                </c:pt>
                <c:pt idx="783" formatCode="g/&quot;通&quot;&quot;用&quot;&quot;格&quot;&quot;式&quot;">
                  <c:v>42</c:v>
                </c:pt>
                <c:pt idx="784" formatCode="g/&quot;通&quot;&quot;用&quot;&quot;格&quot;&quot;式&quot;">
                  <c:v>45</c:v>
                </c:pt>
                <c:pt idx="785" formatCode="g/&quot;通&quot;&quot;用&quot;&quot;格&quot;&quot;式&quot;">
                  <c:v>44</c:v>
                </c:pt>
                <c:pt idx="786" formatCode="g/&quot;通&quot;&quot;用&quot;&quot;格&quot;&quot;式&quot;">
                  <c:v>44</c:v>
                </c:pt>
                <c:pt idx="787" formatCode="g/&quot;通&quot;&quot;用&quot;&quot;格&quot;&quot;式&quot;">
                  <c:v>46</c:v>
                </c:pt>
                <c:pt idx="788" formatCode="g/&quot;通&quot;&quot;用&quot;&quot;格&quot;&quot;式&quot;">
                  <c:v>43</c:v>
                </c:pt>
                <c:pt idx="789" formatCode="g/&quot;通&quot;&quot;用&quot;&quot;格&quot;&quot;式&quot;">
                  <c:v>46</c:v>
                </c:pt>
                <c:pt idx="790" formatCode="g/&quot;通&quot;&quot;用&quot;&quot;格&quot;&quot;式&quot;">
                  <c:v>50</c:v>
                </c:pt>
                <c:pt idx="791" formatCode="g/&quot;通&quot;&quot;用&quot;&quot;格&quot;&quot;式&quot;">
                  <c:v>53</c:v>
                </c:pt>
                <c:pt idx="792" formatCode="g/&quot;通&quot;&quot;用&quot;&quot;格&quot;&quot;式&quot;">
                  <c:v>48</c:v>
                </c:pt>
                <c:pt idx="793" formatCode="g/&quot;通&quot;&quot;用&quot;&quot;格&quot;&quot;式&quot;">
                  <c:v>52</c:v>
                </c:pt>
                <c:pt idx="794" formatCode="g/&quot;通&quot;&quot;用&quot;&quot;格&quot;&quot;式&quot;">
                  <c:v>56</c:v>
                </c:pt>
                <c:pt idx="795" formatCode="g/&quot;通&quot;&quot;用&quot;&quot;格&quot;&quot;式&quot;">
                  <c:v>54</c:v>
                </c:pt>
                <c:pt idx="796" formatCode="g/&quot;通&quot;&quot;用&quot;&quot;格&quot;&quot;式&quot;">
                  <c:v>55</c:v>
                </c:pt>
                <c:pt idx="797" formatCode="g/&quot;通&quot;&quot;用&quot;&quot;格&quot;&quot;式&quot;">
                  <c:v>58</c:v>
                </c:pt>
                <c:pt idx="798" formatCode="g/&quot;通&quot;&quot;用&quot;&quot;格&quot;&quot;式&quot;">
                  <c:v>59</c:v>
                </c:pt>
                <c:pt idx="799" formatCode="g/&quot;通&quot;&quot;用&quot;&quot;格&quot;&quot;式&quot;">
                  <c:v>58</c:v>
                </c:pt>
                <c:pt idx="800" formatCode="g/&quot;通&quot;&quot;用&quot;&quot;格&quot;&quot;式&quot;">
                  <c:v>60</c:v>
                </c:pt>
                <c:pt idx="801" formatCode="g/&quot;通&quot;&quot;用&quot;&quot;格&quot;&quot;式&quot;">
                  <c:v>57</c:v>
                </c:pt>
                <c:pt idx="802" formatCode="g/&quot;通&quot;&quot;用&quot;&quot;格&quot;&quot;式&quot;">
                  <c:v>62</c:v>
                </c:pt>
                <c:pt idx="803" formatCode="g/&quot;通&quot;&quot;用&quot;&quot;格&quot;&quot;式&quot;">
                  <c:v>60</c:v>
                </c:pt>
                <c:pt idx="804" formatCode="g/&quot;通&quot;&quot;用&quot;&quot;格&quot;&quot;式&quot;">
                  <c:v>61</c:v>
                </c:pt>
                <c:pt idx="805" formatCode="g/&quot;通&quot;&quot;用&quot;&quot;格&quot;&quot;式&quot;">
                  <c:v>62</c:v>
                </c:pt>
                <c:pt idx="806" formatCode="g/&quot;通&quot;&quot;用&quot;&quot;格&quot;&quot;式&quot;">
                  <c:v>64</c:v>
                </c:pt>
                <c:pt idx="807" formatCode="g/&quot;通&quot;&quot;用&quot;&quot;格&quot;&quot;式&quot;">
                  <c:v>64</c:v>
                </c:pt>
                <c:pt idx="808" formatCode="g/&quot;通&quot;&quot;用&quot;&quot;格&quot;&quot;式&quot;">
                  <c:v>65</c:v>
                </c:pt>
                <c:pt idx="809" formatCode="g/&quot;通&quot;&quot;用&quot;&quot;格&quot;&quot;式&quot;">
                  <c:v>69</c:v>
                </c:pt>
                <c:pt idx="810" formatCode="g/&quot;通&quot;&quot;用&quot;&quot;格&quot;&quot;式&quot;">
                  <c:v>64</c:v>
                </c:pt>
                <c:pt idx="811" formatCode="g/&quot;通&quot;&quot;用&quot;&quot;格&quot;&quot;式&quot;">
                  <c:v>66</c:v>
                </c:pt>
                <c:pt idx="812" formatCode="g/&quot;通&quot;&quot;用&quot;&quot;格&quot;&quot;式&quot;">
                  <c:v>66</c:v>
                </c:pt>
                <c:pt idx="813" formatCode="g/&quot;通&quot;&quot;用&quot;&quot;格&quot;&quot;式&quot;">
                  <c:v>63</c:v>
                </c:pt>
                <c:pt idx="814" formatCode="g/&quot;通&quot;&quot;用&quot;&quot;格&quot;&quot;式&quot;">
                  <c:v>64</c:v>
                </c:pt>
                <c:pt idx="815" formatCode="g/&quot;通&quot;&quot;用&quot;&quot;格&quot;&quot;式&quot;">
                  <c:v>64</c:v>
                </c:pt>
                <c:pt idx="816" formatCode="g/&quot;通&quot;&quot;用&quot;&quot;格&quot;&quot;式&quot;">
                  <c:v>63</c:v>
                </c:pt>
                <c:pt idx="817" formatCode="g/&quot;通&quot;&quot;用&quot;&quot;格&quot;&quot;式&quot;">
                  <c:v>62</c:v>
                </c:pt>
                <c:pt idx="818" formatCode="g/&quot;通&quot;&quot;用&quot;&quot;格&quot;&quot;式&quot;">
                  <c:v>65</c:v>
                </c:pt>
                <c:pt idx="819" formatCode="g/&quot;通&quot;&quot;用&quot;&quot;格&quot;&quot;式&quot;">
                  <c:v>64</c:v>
                </c:pt>
                <c:pt idx="820" formatCode="g/&quot;通&quot;&quot;用&quot;&quot;格&quot;&quot;式&quot;">
                  <c:v>61</c:v>
                </c:pt>
                <c:pt idx="821" formatCode="g/&quot;通&quot;&quot;用&quot;&quot;格&quot;&quot;式&quot;">
                  <c:v>68</c:v>
                </c:pt>
                <c:pt idx="822" formatCode="g/&quot;通&quot;&quot;用&quot;&quot;格&quot;&quot;式&quot;">
                  <c:v>63</c:v>
                </c:pt>
                <c:pt idx="823" formatCode="g/&quot;通&quot;&quot;用&quot;&quot;格&quot;&quot;式&quot;">
                  <c:v>59</c:v>
                </c:pt>
                <c:pt idx="824" formatCode="g/&quot;通&quot;&quot;用&quot;&quot;格&quot;&quot;式&quot;">
                  <c:v>65</c:v>
                </c:pt>
                <c:pt idx="825" formatCode="g/&quot;通&quot;&quot;用&quot;&quot;格&quot;&quot;式&quot;">
                  <c:v>60</c:v>
                </c:pt>
                <c:pt idx="826" formatCode="g/&quot;通&quot;&quot;用&quot;&quot;格&quot;&quot;式&quot;">
                  <c:v>61</c:v>
                </c:pt>
                <c:pt idx="827" formatCode="g/&quot;通&quot;&quot;用&quot;&quot;格&quot;&quot;式&quot;">
                  <c:v>61</c:v>
                </c:pt>
                <c:pt idx="828" formatCode="g/&quot;通&quot;&quot;用&quot;&quot;格&quot;&quot;式&quot;">
                  <c:v>65</c:v>
                </c:pt>
                <c:pt idx="829" formatCode="g/&quot;通&quot;&quot;用&quot;&quot;格&quot;&quot;式&quot;">
                  <c:v>60</c:v>
                </c:pt>
                <c:pt idx="830" formatCode="g/&quot;通&quot;&quot;用&quot;&quot;格&quot;&quot;式&quot;">
                  <c:v>63</c:v>
                </c:pt>
                <c:pt idx="831" formatCode="g/&quot;通&quot;&quot;用&quot;&quot;格&quot;&quot;式&quot;">
                  <c:v>59</c:v>
                </c:pt>
                <c:pt idx="832" formatCode="g/&quot;通&quot;&quot;用&quot;&quot;格&quot;&quot;式&quot;">
                  <c:v>61</c:v>
                </c:pt>
                <c:pt idx="833" formatCode="g/&quot;通&quot;&quot;用&quot;&quot;格&quot;&quot;式&quot;">
                  <c:v>57</c:v>
                </c:pt>
                <c:pt idx="834" formatCode="g/&quot;通&quot;&quot;用&quot;&quot;格&quot;&quot;式&quot;">
                  <c:v>58</c:v>
                </c:pt>
                <c:pt idx="835" formatCode="g/&quot;通&quot;&quot;用&quot;&quot;格&quot;&quot;式&quot;">
                  <c:v>58</c:v>
                </c:pt>
                <c:pt idx="836" formatCode="g/&quot;通&quot;&quot;用&quot;&quot;格&quot;&quot;式&quot;">
                  <c:v>54</c:v>
                </c:pt>
                <c:pt idx="837" formatCode="g/&quot;通&quot;&quot;用&quot;&quot;格&quot;&quot;式&quot;">
                  <c:v>51</c:v>
                </c:pt>
                <c:pt idx="838" formatCode="g/&quot;通&quot;&quot;用&quot;&quot;格&quot;&quot;式&quot;">
                  <c:v>52</c:v>
                </c:pt>
                <c:pt idx="839" formatCode="g/&quot;通&quot;&quot;用&quot;&quot;格&quot;&quot;式&quot;">
                  <c:v>53</c:v>
                </c:pt>
                <c:pt idx="840" formatCode="g/&quot;通&quot;&quot;用&quot;&quot;格&quot;&quot;式&quot;">
                  <c:v>52</c:v>
                </c:pt>
                <c:pt idx="841" formatCode="g/&quot;通&quot;&quot;用&quot;&quot;格&quot;&quot;式&quot;">
                  <c:v>49</c:v>
                </c:pt>
                <c:pt idx="842" formatCode="g/&quot;通&quot;&quot;用&quot;&quot;格&quot;&quot;式&quot;">
                  <c:v>50</c:v>
                </c:pt>
                <c:pt idx="843" formatCode="g/&quot;通&quot;&quot;用&quot;&quot;格&quot;&quot;式&quot;">
                  <c:v>49</c:v>
                </c:pt>
                <c:pt idx="844" formatCode="g/&quot;通&quot;&quot;用&quot;&quot;格&quot;&quot;式&quot;">
                  <c:v>46</c:v>
                </c:pt>
                <c:pt idx="845" formatCode="g/&quot;通&quot;&quot;用&quot;&quot;格&quot;&quot;式&quot;">
                  <c:v>44</c:v>
                </c:pt>
                <c:pt idx="846" formatCode="g/&quot;通&quot;&quot;用&quot;&quot;格&quot;&quot;式&quot;">
                  <c:v>44</c:v>
                </c:pt>
                <c:pt idx="847" formatCode="g/&quot;通&quot;&quot;用&quot;&quot;格&quot;&quot;式&quot;">
                  <c:v>44</c:v>
                </c:pt>
                <c:pt idx="848" formatCode="g/&quot;通&quot;&quot;用&quot;&quot;格&quot;&quot;式&quot;">
                  <c:v>42</c:v>
                </c:pt>
                <c:pt idx="849" formatCode="g/&quot;通&quot;&quot;用&quot;&quot;格&quot;&quot;式&quot;">
                  <c:v>40</c:v>
                </c:pt>
                <c:pt idx="850" formatCode="g/&quot;通&quot;&quot;用&quot;&quot;格&quot;&quot;式&quot;">
                  <c:v>40</c:v>
                </c:pt>
                <c:pt idx="851" formatCode="g/&quot;通&quot;&quot;用&quot;&quot;格&quot;&quot;式&quot;">
                  <c:v>41</c:v>
                </c:pt>
                <c:pt idx="852" formatCode="g/&quot;通&quot;&quot;用&quot;&quot;格&quot;&quot;式&quot;">
                  <c:v>41</c:v>
                </c:pt>
                <c:pt idx="853" formatCode="g/&quot;通&quot;&quot;用&quot;&quot;格&quot;&quot;式&quot;">
                  <c:v>40</c:v>
                </c:pt>
                <c:pt idx="854" formatCode="g/&quot;通&quot;&quot;用&quot;&quot;格&quot;&quot;式&quot;">
                  <c:v>41</c:v>
                </c:pt>
                <c:pt idx="855" formatCode="g/&quot;通&quot;&quot;用&quot;&quot;格&quot;&quot;式&quot;">
                  <c:v>42</c:v>
                </c:pt>
                <c:pt idx="856" formatCode="g/&quot;通&quot;&quot;用&quot;&quot;格&quot;&quot;式&quot;">
                  <c:v>42</c:v>
                </c:pt>
                <c:pt idx="857" formatCode="g/&quot;通&quot;&quot;用&quot;&quot;格&quot;&quot;式&quot;">
                  <c:v>40</c:v>
                </c:pt>
                <c:pt idx="858" formatCode="g/&quot;通&quot;&quot;用&quot;&quot;格&quot;&quot;式&quot;">
                  <c:v>42</c:v>
                </c:pt>
                <c:pt idx="859" formatCode="g/&quot;通&quot;&quot;用&quot;&quot;格&quot;&quot;式&quot;">
                  <c:v>42</c:v>
                </c:pt>
                <c:pt idx="860" formatCode="g/&quot;通&quot;&quot;用&quot;&quot;格&quot;&quot;式&quot;">
                  <c:v>41</c:v>
                </c:pt>
                <c:pt idx="861" formatCode="g/&quot;通&quot;&quot;用&quot;&quot;格&quot;&quot;式&quot;">
                  <c:v>44</c:v>
                </c:pt>
                <c:pt idx="862" formatCode="g/&quot;通&quot;&quot;用&quot;&quot;格&quot;&quot;式&quot;">
                  <c:v>43</c:v>
                </c:pt>
                <c:pt idx="863" formatCode="g/&quot;通&quot;&quot;用&quot;&quot;格&quot;&quot;式&quot;">
                  <c:v>42</c:v>
                </c:pt>
                <c:pt idx="864" formatCode="g/&quot;通&quot;&quot;用&quot;&quot;格&quot;&quot;式&quot;">
                  <c:v>42</c:v>
                </c:pt>
                <c:pt idx="865" formatCode="g/&quot;通&quot;&quot;用&quot;&quot;格&quot;&quot;式&quot;">
                  <c:v>49</c:v>
                </c:pt>
                <c:pt idx="866" formatCode="g/&quot;通&quot;&quot;用&quot;&quot;格&quot;&quot;式&quot;">
                  <c:v>42</c:v>
                </c:pt>
                <c:pt idx="867" formatCode="g/&quot;通&quot;&quot;用&quot;&quot;格&quot;&quot;式&quot;">
                  <c:v>49</c:v>
                </c:pt>
                <c:pt idx="868" formatCode="g/&quot;通&quot;&quot;用&quot;&quot;格&quot;&quot;式&quot;">
                  <c:v>48</c:v>
                </c:pt>
                <c:pt idx="869" formatCode="g/&quot;通&quot;&quot;用&quot;&quot;格&quot;&quot;式&quot;">
                  <c:v>44</c:v>
                </c:pt>
                <c:pt idx="870" formatCode="g/&quot;通&quot;&quot;用&quot;&quot;格&quot;&quot;式&quot;">
                  <c:v>46</c:v>
                </c:pt>
                <c:pt idx="871" formatCode="g/&quot;通&quot;&quot;用&quot;&quot;格&quot;&quot;式&quot;">
                  <c:v>46</c:v>
                </c:pt>
                <c:pt idx="872" formatCode="g/&quot;通&quot;&quot;用&quot;&quot;格&quot;&quot;式&quot;">
                  <c:v>49</c:v>
                </c:pt>
                <c:pt idx="873" formatCode="g/&quot;通&quot;&quot;用&quot;&quot;格&quot;&quot;式&quot;">
                  <c:v>48</c:v>
                </c:pt>
                <c:pt idx="874" formatCode="g/&quot;通&quot;&quot;用&quot;&quot;格&quot;&quot;式&quot;">
                  <c:v>47</c:v>
                </c:pt>
                <c:pt idx="875" formatCode="g/&quot;通&quot;&quot;用&quot;&quot;格&quot;&quot;式&quot;">
                  <c:v>45</c:v>
                </c:pt>
                <c:pt idx="876" formatCode="g/&quot;通&quot;&quot;用&quot;&quot;格&quot;&quot;式&quot;">
                  <c:v>49</c:v>
                </c:pt>
                <c:pt idx="877" formatCode="g/&quot;通&quot;&quot;用&quot;&quot;格&quot;&quot;式&quot;">
                  <c:v>46</c:v>
                </c:pt>
                <c:pt idx="878" formatCode="g/&quot;通&quot;&quot;用&quot;&quot;格&quot;&quot;式&quot;">
                  <c:v>49</c:v>
                </c:pt>
                <c:pt idx="879" formatCode="g/&quot;通&quot;&quot;用&quot;&quot;格&quot;&quot;式&quot;">
                  <c:v>48</c:v>
                </c:pt>
                <c:pt idx="880" formatCode="g/&quot;通&quot;&quot;用&quot;&quot;格&quot;&quot;式&quot;">
                  <c:v>45</c:v>
                </c:pt>
                <c:pt idx="881" formatCode="g/&quot;通&quot;&quot;用&quot;&quot;格&quot;&quot;式&quot;">
                  <c:v>44</c:v>
                </c:pt>
                <c:pt idx="882" formatCode="g/&quot;通&quot;&quot;用&quot;&quot;格&quot;&quot;式&quot;">
                  <c:v>42</c:v>
                </c:pt>
                <c:pt idx="883" formatCode="g/&quot;通&quot;&quot;用&quot;&quot;格&quot;&quot;式&quot;">
                  <c:v>44</c:v>
                </c:pt>
                <c:pt idx="884" formatCode="g/&quot;通&quot;&quot;用&quot;&quot;格&quot;&quot;式&quot;">
                  <c:v>33</c:v>
                </c:pt>
                <c:pt idx="885" formatCode="g/&quot;通&quot;&quot;用&quot;&quot;格&quot;&quot;式&quot;">
                  <c:v>33</c:v>
                </c:pt>
                <c:pt idx="886" formatCode="g/&quot;通&quot;&quot;用&quot;&quot;格&quot;&quot;式&quot;">
                  <c:v>29</c:v>
                </c:pt>
                <c:pt idx="887" formatCode="g/&quot;通&quot;&quot;用&quot;&quot;格&quot;&quot;式&quot;">
                  <c:v>29</c:v>
                </c:pt>
                <c:pt idx="888" formatCode="g/&quot;通&quot;&quot;用&quot;&quot;格&quot;&quot;式&quot;">
                  <c:v>24</c:v>
                </c:pt>
                <c:pt idx="889" formatCode="g/&quot;通&quot;&quot;用&quot;&quot;格&quot;&quot;式&quot;">
                  <c:v>24</c:v>
                </c:pt>
                <c:pt idx="890" formatCode="g/&quot;通&quot;&quot;用&quot;&quot;格&quot;&quot;式&quot;">
                  <c:v>24</c:v>
                </c:pt>
                <c:pt idx="891" formatCode="g/&quot;通&quot;&quot;用&quot;&quot;格&quot;&quot;式&quot;">
                  <c:v>22</c:v>
                </c:pt>
                <c:pt idx="892" formatCode="g/&quot;通&quot;&quot;用&quot;&quot;格&quot;&quot;式&quot;">
                  <c:v>23</c:v>
                </c:pt>
                <c:pt idx="893" formatCode="g/&quot;通&quot;&quot;用&quot;&quot;格&quot;&quot;式&quot;">
                  <c:v>23</c:v>
                </c:pt>
                <c:pt idx="894" formatCode="g/&quot;通&quot;&quot;用&quot;&quot;格&quot;&quot;式&quot;">
                  <c:v>24</c:v>
                </c:pt>
                <c:pt idx="895" formatCode="g/&quot;通&quot;&quot;用&quot;&quot;格&quot;&quot;式&quot;">
                  <c:v>24</c:v>
                </c:pt>
                <c:pt idx="896" formatCode="g/&quot;通&quot;&quot;用&quot;&quot;格&quot;&quot;式&quot;">
                  <c:v>24</c:v>
                </c:pt>
                <c:pt idx="897" formatCode="g/&quot;通&quot;&quot;用&quot;&quot;格&quot;&quot;式&quot;">
                  <c:v>26</c:v>
                </c:pt>
                <c:pt idx="898" formatCode="g/&quot;通&quot;&quot;用&quot;&quot;格&quot;&quot;式&quot;">
                  <c:v>27</c:v>
                </c:pt>
                <c:pt idx="899" formatCode="g/&quot;通&quot;&quot;用&quot;&quot;格&quot;&quot;式&quot;">
                  <c:v>28</c:v>
                </c:pt>
                <c:pt idx="900" formatCode="g/&quot;通&quot;&quot;用&quot;&quot;格&quot;&quot;式&quot;">
                  <c:v>28</c:v>
                </c:pt>
                <c:pt idx="901" formatCode="g/&quot;通&quot;&quot;用&quot;&quot;格&quot;&quot;式&quot;">
                  <c:v>28</c:v>
                </c:pt>
                <c:pt idx="902" formatCode="g/&quot;通&quot;&quot;用&quot;&quot;格&quot;&quot;式&quot;">
                  <c:v>37</c:v>
                </c:pt>
                <c:pt idx="903" formatCode="g/&quot;通&quot;&quot;用&quot;&quot;格&quot;&quot;式&quot;">
                  <c:v>35</c:v>
                </c:pt>
                <c:pt idx="904" formatCode="g/&quot;通&quot;&quot;用&quot;&quot;格&quot;&quot;式&quot;">
                  <c:v>36</c:v>
                </c:pt>
                <c:pt idx="905" formatCode="g/&quot;通&quot;&quot;用&quot;&quot;格&quot;&quot;式&quot;">
                  <c:v>38</c:v>
                </c:pt>
                <c:pt idx="906" formatCode="g/&quot;通&quot;&quot;用&quot;&quot;格&quot;&quot;式&quot;">
                  <c:v>42</c:v>
                </c:pt>
                <c:pt idx="907" formatCode="g/&quot;通&quot;&quot;用&quot;&quot;格&quot;&quot;式&quot;">
                  <c:v>41</c:v>
                </c:pt>
                <c:pt idx="908" formatCode="g/&quot;通&quot;&quot;用&quot;&quot;格&quot;&quot;式&quot;">
                  <c:v>42</c:v>
                </c:pt>
                <c:pt idx="909" formatCode="g/&quot;通&quot;&quot;用&quot;&quot;格&quot;&quot;式&quot;">
                  <c:v>42</c:v>
                </c:pt>
                <c:pt idx="910" formatCode="g/&quot;通&quot;&quot;用&quot;&quot;格&quot;&quot;式&quot;">
                  <c:v>43</c:v>
                </c:pt>
                <c:pt idx="911" formatCode="g/&quot;通&quot;&quot;用&quot;&quot;格&quot;&quot;式&quot;">
                  <c:v>43</c:v>
                </c:pt>
                <c:pt idx="912" formatCode="g/&quot;通&quot;&quot;用&quot;&quot;格&quot;&quot;式&quot;">
                  <c:v>45</c:v>
                </c:pt>
                <c:pt idx="913" formatCode="g/&quot;通&quot;&quot;用&quot;&quot;格&quot;&quot;式&quot;">
                  <c:v>44</c:v>
                </c:pt>
                <c:pt idx="914" formatCode="g/&quot;通&quot;&quot;用&quot;&quot;格&quot;&quot;式&quot;">
                  <c:v>44</c:v>
                </c:pt>
                <c:pt idx="915" formatCode="g/&quot;通&quot;&quot;用&quot;&quot;格&quot;&quot;式&quot;">
                  <c:v>45</c:v>
                </c:pt>
                <c:pt idx="916" formatCode="g/&quot;通&quot;&quot;用&quot;&quot;格&quot;&quot;式&quot;">
                  <c:v>45</c:v>
                </c:pt>
                <c:pt idx="917" formatCode="g/&quot;通&quot;&quot;用&quot;&quot;格&quot;&quot;式&quot;">
                  <c:v>46</c:v>
                </c:pt>
                <c:pt idx="918" formatCode="g/&quot;通&quot;&quot;用&quot;&quot;格&quot;&quot;式&quot;">
                  <c:v>47</c:v>
                </c:pt>
                <c:pt idx="919" formatCode="g/&quot;通&quot;&quot;用&quot;&quot;格&quot;&quot;式&quot;">
                  <c:v>50</c:v>
                </c:pt>
                <c:pt idx="920" formatCode="g/&quot;通&quot;&quot;用&quot;&quot;格&quot;&quot;式&quot;">
                  <c:v>47</c:v>
                </c:pt>
                <c:pt idx="921" formatCode="g/&quot;通&quot;&quot;用&quot;&quot;格&quot;&quot;式&quot;">
                  <c:v>50</c:v>
                </c:pt>
                <c:pt idx="922" formatCode="g/&quot;通&quot;&quot;用&quot;&quot;格&quot;&quot;式&quot;">
                  <c:v>49</c:v>
                </c:pt>
                <c:pt idx="923" formatCode="g/&quot;通&quot;&quot;用&quot;&quot;格&quot;&quot;式&quot;">
                  <c:v>48</c:v>
                </c:pt>
                <c:pt idx="924" formatCode="g/&quot;通&quot;&quot;用&quot;&quot;格&quot;&quot;式&quot;">
                  <c:v>53</c:v>
                </c:pt>
                <c:pt idx="925" formatCode="g/&quot;通&quot;&quot;用&quot;&quot;格&quot;&quot;式&quot;">
                  <c:v>55</c:v>
                </c:pt>
                <c:pt idx="926" formatCode="g/&quot;通&quot;&quot;用&quot;&quot;格&quot;&quot;式&quot;">
                  <c:v>59</c:v>
                </c:pt>
                <c:pt idx="927" formatCode="g/&quot;通&quot;&quot;用&quot;&quot;格&quot;&quot;式&quot;">
                  <c:v>60</c:v>
                </c:pt>
                <c:pt idx="928" formatCode="g/&quot;通&quot;&quot;用&quot;&quot;格&quot;&quot;式&quot;">
                  <c:v>61</c:v>
                </c:pt>
                <c:pt idx="929" formatCode="g/&quot;通&quot;&quot;用&quot;&quot;格&quot;&quot;式&quot;">
                  <c:v>64</c:v>
                </c:pt>
                <c:pt idx="930" formatCode="g/&quot;通&quot;&quot;用&quot;&quot;格&quot;&quot;式&quot;">
                  <c:v>65</c:v>
                </c:pt>
                <c:pt idx="931" formatCode="g/&quot;通&quot;&quot;用&quot;&quot;格&quot;&quot;式&quot;">
                  <c:v>68</c:v>
                </c:pt>
                <c:pt idx="932" formatCode="g/&quot;通&quot;&quot;用&quot;&quot;格&quot;&quot;式&quot;">
                  <c:v>70</c:v>
                </c:pt>
                <c:pt idx="933" formatCode="g/&quot;通&quot;&quot;用&quot;&quot;格&quot;&quot;式&quot;">
                  <c:v>70</c:v>
                </c:pt>
                <c:pt idx="934" formatCode="g/&quot;通&quot;&quot;用&quot;&quot;格&quot;&quot;式&quot;">
                  <c:v>69</c:v>
                </c:pt>
                <c:pt idx="935" formatCode="g/&quot;通&quot;&quot;用&quot;&quot;格&quot;&quot;式&quot;">
                  <c:v>69</c:v>
                </c:pt>
                <c:pt idx="936" formatCode="g/&quot;通&quot;&quot;用&quot;&quot;格&quot;&quot;式&quot;">
                  <c:v>67</c:v>
                </c:pt>
                <c:pt idx="937" formatCode="g/&quot;通&quot;&quot;用&quot;&quot;格&quot;&quot;式&quot;">
                  <c:v>69</c:v>
                </c:pt>
                <c:pt idx="938" formatCode="g/&quot;通&quot;&quot;用&quot;&quot;格&quot;&quot;式&quot;">
                  <c:v>67</c:v>
                </c:pt>
                <c:pt idx="939" formatCode="g/&quot;通&quot;&quot;用&quot;&quot;格&quot;&quot;式&quot;">
                  <c:v>66</c:v>
                </c:pt>
                <c:pt idx="940" formatCode="g/&quot;通&quot;&quot;用&quot;&quot;格&quot;&quot;式&quot;">
                  <c:v>68</c:v>
                </c:pt>
                <c:pt idx="941" formatCode="g/&quot;通&quot;&quot;用&quot;&quot;格&quot;&quot;式&quot;">
                  <c:v>67</c:v>
                </c:pt>
                <c:pt idx="942" formatCode="g/&quot;通&quot;&quot;用&quot;&quot;格&quot;&quot;式&quot;">
                  <c:v>64</c:v>
                </c:pt>
                <c:pt idx="943" formatCode="g/&quot;通&quot;&quot;用&quot;&quot;格&quot;&quot;式&quot;">
                  <c:v>64</c:v>
                </c:pt>
                <c:pt idx="944" formatCode="g/&quot;通&quot;&quot;用&quot;&quot;格&quot;&quot;式&quot;">
                  <c:v>60</c:v>
                </c:pt>
                <c:pt idx="945" formatCode="g/&quot;通&quot;&quot;用&quot;&quot;格&quot;&quot;式&quot;">
                  <c:v>59</c:v>
                </c:pt>
                <c:pt idx="946" formatCode="g/&quot;通&quot;&quot;用&quot;&quot;格&quot;&quot;式&quot;">
                  <c:v>58</c:v>
                </c:pt>
                <c:pt idx="947" formatCode="g/&quot;通&quot;&quot;用&quot;&quot;格&quot;&quot;式&quot;">
                  <c:v>54</c:v>
                </c:pt>
                <c:pt idx="948" formatCode="g/&quot;通&quot;&quot;用&quot;&quot;格&quot;&quot;式&quot;">
                  <c:v>52</c:v>
                </c:pt>
                <c:pt idx="949" formatCode="g/&quot;通&quot;&quot;用&quot;&quot;格&quot;&quot;式&quot;">
                  <c:v>51</c:v>
                </c:pt>
                <c:pt idx="950" formatCode="g/&quot;通&quot;&quot;用&quot;&quot;格&quot;&quot;式&quot;">
                  <c:v>51</c:v>
                </c:pt>
                <c:pt idx="951" formatCode="g/&quot;通&quot;&quot;用&quot;&quot;格&quot;&quot;式&quot;">
                  <c:v>51</c:v>
                </c:pt>
                <c:pt idx="952" formatCode="g/&quot;通&quot;&quot;用&quot;&quot;格&quot;&quot;式&quot;">
                  <c:v>50</c:v>
                </c:pt>
                <c:pt idx="953" formatCode="g/&quot;通&quot;&quot;用&quot;&quot;格&quot;&quot;式&quot;">
                  <c:v>48</c:v>
                </c:pt>
                <c:pt idx="954" formatCode="g/&quot;通&quot;&quot;用&quot;&quot;格&quot;&quot;式&quot;">
                  <c:v>53</c:v>
                </c:pt>
                <c:pt idx="955" formatCode="g/&quot;通&quot;&quot;用&quot;&quot;格&quot;&quot;式&quot;">
                  <c:v>54</c:v>
                </c:pt>
                <c:pt idx="956" formatCode="g/&quot;通&quot;&quot;用&quot;&quot;格&quot;&quot;式&quot;">
                  <c:v>47</c:v>
                </c:pt>
                <c:pt idx="957" formatCode="g/&quot;通&quot;&quot;用&quot;&quot;格&quot;&quot;式&quot;">
                  <c:v>49</c:v>
                </c:pt>
                <c:pt idx="958" formatCode="g/&quot;通&quot;&quot;用&quot;&quot;格&quot;&quot;式&quot;">
                  <c:v>58</c:v>
                </c:pt>
                <c:pt idx="959" formatCode="g/&quot;通&quot;&quot;用&quot;&quot;格&quot;&quot;式&quot;">
                  <c:v>46</c:v>
                </c:pt>
                <c:pt idx="960" formatCode="g/&quot;通&quot;&quot;用&quot;&quot;格&quot;&quot;式&quot;">
                  <c:v>55</c:v>
                </c:pt>
                <c:pt idx="961" formatCode="g/&quot;通&quot;&quot;用&quot;&quot;格&quot;&quot;式&quot;">
                  <c:v>52</c:v>
                </c:pt>
                <c:pt idx="962" formatCode="g/&quot;通&quot;&quot;用&quot;&quot;格&quot;&quot;式&quot;">
                  <c:v>53</c:v>
                </c:pt>
                <c:pt idx="963" formatCode="g/&quot;通&quot;&quot;用&quot;&quot;格&quot;&quot;式&quot;">
                  <c:v>50</c:v>
                </c:pt>
                <c:pt idx="964" formatCode="g/&quot;通&quot;&quot;用&quot;&quot;格&quot;&quot;式&quot;">
                  <c:v>48</c:v>
                </c:pt>
                <c:pt idx="965" formatCode="g/&quot;通&quot;&quot;用&quot;&quot;格&quot;&quot;式&quot;">
                  <c:v>51</c:v>
                </c:pt>
                <c:pt idx="966" formatCode="g/&quot;通&quot;&quot;用&quot;&quot;格&quot;&quot;式&quot;">
                  <c:v>49</c:v>
                </c:pt>
                <c:pt idx="967" formatCode="g/&quot;通&quot;&quot;用&quot;&quot;格&quot;&quot;式&quot;">
                  <c:v>51</c:v>
                </c:pt>
                <c:pt idx="968" formatCode="g/&quot;通&quot;&quot;用&quot;&quot;格&quot;&quot;式&quot;">
                  <c:v>47</c:v>
                </c:pt>
                <c:pt idx="969" formatCode="g/&quot;通&quot;&quot;用&quot;&quot;格&quot;&quot;式&quot;">
                  <c:v>50</c:v>
                </c:pt>
                <c:pt idx="970" formatCode="g/&quot;通&quot;&quot;用&quot;&quot;格&quot;&quot;式&quot;">
                  <c:v>47</c:v>
                </c:pt>
                <c:pt idx="971" formatCode="g/&quot;通&quot;&quot;用&quot;&quot;格&quot;&quot;式&quot;">
                  <c:v>48</c:v>
                </c:pt>
                <c:pt idx="972" formatCode="g/&quot;通&quot;&quot;用&quot;&quot;格&quot;&quot;式&quot;">
                  <c:v>48</c:v>
                </c:pt>
                <c:pt idx="973" formatCode="g/&quot;通&quot;&quot;用&quot;&quot;格&quot;&quot;式&quot;">
                  <c:v>48</c:v>
                </c:pt>
                <c:pt idx="974" formatCode="g/&quot;通&quot;&quot;用&quot;&quot;格&quot;&quot;式&quot;">
                  <c:v>48</c:v>
                </c:pt>
                <c:pt idx="975" formatCode="g/&quot;通&quot;&quot;用&quot;&quot;格&quot;&quot;式&quot;">
                  <c:v>52</c:v>
                </c:pt>
                <c:pt idx="976" formatCode="g/&quot;通&quot;&quot;用&quot;&quot;格&quot;&quot;式&quot;">
                  <c:v>47</c:v>
                </c:pt>
                <c:pt idx="977" formatCode="g/&quot;通&quot;&quot;用&quot;&quot;格&quot;&quot;式&quot;">
                  <c:v>45</c:v>
                </c:pt>
                <c:pt idx="978" formatCode="g/&quot;通&quot;&quot;用&quot;&quot;格&quot;&quot;式&quot;">
                  <c:v>47</c:v>
                </c:pt>
                <c:pt idx="979" formatCode="g/&quot;通&quot;&quot;用&quot;&quot;格&quot;&quot;式&quot;">
                  <c:v>41</c:v>
                </c:pt>
                <c:pt idx="980" formatCode="g/&quot;通&quot;&quot;用&quot;&quot;格&quot;&quot;式&quot;">
                  <c:v>40</c:v>
                </c:pt>
                <c:pt idx="981" formatCode="g/&quot;通&quot;&quot;用&quot;&quot;格&quot;&quot;式&quot;">
                  <c:v>45</c:v>
                </c:pt>
                <c:pt idx="982" formatCode="g/&quot;通&quot;&quot;用&quot;&quot;格&quot;&quot;式&quot;">
                  <c:v>41</c:v>
                </c:pt>
                <c:pt idx="983" formatCode="g/&quot;通&quot;&quot;用&quot;&quot;格&quot;&quot;式&quot;">
                  <c:v>42</c:v>
                </c:pt>
                <c:pt idx="984" formatCode="g/&quot;通&quot;&quot;用&quot;&quot;格&quot;&quot;式&quot;">
                  <c:v>42</c:v>
                </c:pt>
                <c:pt idx="985" formatCode="g/&quot;通&quot;&quot;用&quot;&quot;格&quot;&quot;式&quot;">
                  <c:v>44</c:v>
                </c:pt>
                <c:pt idx="986" formatCode="g/&quot;通&quot;&quot;用&quot;&quot;格&quot;&quot;式&quot;">
                  <c:v>38</c:v>
                </c:pt>
                <c:pt idx="987" formatCode="g/&quot;通&quot;&quot;用&quot;&quot;格&quot;&quot;式&quot;">
                  <c:v>43</c:v>
                </c:pt>
                <c:pt idx="988" formatCode="g/&quot;通&quot;&quot;用&quot;&quot;格&quot;&quot;式&quot;">
                  <c:v>46</c:v>
                </c:pt>
                <c:pt idx="989" formatCode="g/&quot;通&quot;&quot;用&quot;&quot;格&quot;&quot;式&quot;">
                  <c:v>39</c:v>
                </c:pt>
                <c:pt idx="990" formatCode="g/&quot;通&quot;&quot;用&quot;&quot;格&quot;&quot;式&quot;">
                  <c:v>38</c:v>
                </c:pt>
                <c:pt idx="991" formatCode="g/&quot;通&quot;&quot;用&quot;&quot;格&quot;&quot;式&quot;">
                  <c:v>41</c:v>
                </c:pt>
                <c:pt idx="992" formatCode="g/&quot;通&quot;&quot;用&quot;&quot;格&quot;&quot;式&quot;">
                  <c:v>36</c:v>
                </c:pt>
                <c:pt idx="993" formatCode="g/&quot;通&quot;&quot;用&quot;&quot;格&quot;&quot;式&quot;">
                  <c:v>41</c:v>
                </c:pt>
                <c:pt idx="994" formatCode="g/&quot;通&quot;&quot;用&quot;&quot;格&quot;&quot;式&quot;">
                  <c:v>37</c:v>
                </c:pt>
                <c:pt idx="995" formatCode="g/&quot;通&quot;&quot;用&quot;&quot;格&quot;&quot;式&quot;">
                  <c:v>34</c:v>
                </c:pt>
                <c:pt idx="996" formatCode="g/&quot;通&quot;&quot;用&quot;&quot;格&quot;&quot;式&quot;">
                  <c:v>35</c:v>
                </c:pt>
                <c:pt idx="997" formatCode="g/&quot;通&quot;&quot;用&quot;&quot;格&quot;&quot;式&quot;">
                  <c:v>33</c:v>
                </c:pt>
                <c:pt idx="998" formatCode="g/&quot;通&quot;&quot;用&quot;&quot;格&quot;&quot;式&quot;">
                  <c:v>36</c:v>
                </c:pt>
              </c:numCache>
            </c:numRef>
          </c:val>
          <c:smooth val="0"/>
          <c:extLst>
            <c:ext xmlns:c16="http://schemas.microsoft.com/office/drawing/2014/chart" uri="{C3380CC4-5D6E-409C-BE32-E72D297353CC}">
              <c16:uniqueId val="{00000000-E1E3-4B87-9609-3C0D7B06072F}"/>
            </c:ext>
          </c:extLst>
        </c:ser>
        <c:dLbls>
          <c:showLegendKey val="0"/>
          <c:showVal val="0"/>
          <c:showCatName val="0"/>
          <c:showSerName val="0"/>
          <c:showPercent val="0"/>
          <c:showBubbleSize val="0"/>
        </c:dLbls>
        <c:smooth val="0"/>
        <c:axId val="402234752"/>
        <c:axId val="402236544"/>
      </c:lineChart>
      <c:catAx>
        <c:axId val="402234752"/>
        <c:scaling>
          <c:orientation val="minMax"/>
        </c:scaling>
        <c:delete val="1"/>
        <c:axPos val="b"/>
        <c:majorTickMark val="out"/>
        <c:minorTickMark val="none"/>
        <c:tickLblPos val="none"/>
        <c:crossAx val="402236544"/>
        <c:crosses val="autoZero"/>
        <c:auto val="1"/>
        <c:lblAlgn val="ctr"/>
        <c:lblOffset val="100"/>
        <c:noMultiLvlLbl val="0"/>
      </c:catAx>
      <c:valAx>
        <c:axId val="402236544"/>
        <c:scaling>
          <c:orientation val="minMax"/>
        </c:scaling>
        <c:delete val="1"/>
        <c:axPos val="l"/>
        <c:majorGridlines/>
        <c:numFmt formatCode="General" sourceLinked="1"/>
        <c:majorTickMark val="out"/>
        <c:minorTickMark val="none"/>
        <c:tickLblPos val="none"/>
        <c:crossAx val="402234752"/>
        <c:crosses val="autoZero"/>
        <c:crossBetween val="between"/>
      </c:valAx>
    </c:plotArea>
    <c:plotVisOnly val="1"/>
    <c:dispBlanksAs val="gap"/>
    <c:showDLblsOverMax val="0"/>
  </c:chart>
  <c:spPr>
    <a:ln>
      <a:noFill/>
    </a:ln>
  </c:spPr>
  <c:txPr>
    <a:bodyPr/>
    <a:lstStyle/>
    <a:p>
      <a:pPr>
        <a:defRPr lang="zh-CN"/>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node!$K$1</c:f>
              <c:strCache>
                <c:ptCount val="1"/>
                <c:pt idx="0">
                  <c:v>Node1</c:v>
                </c:pt>
              </c:strCache>
            </c:strRef>
          </c:tx>
          <c:spPr>
            <a:ln w="19050" cap="rnd" cmpd="sng" algn="ctr">
              <a:solidFill>
                <a:srgbClr val="0000FF"/>
              </a:solidFill>
              <a:prstDash val="solid"/>
              <a:round/>
            </a:ln>
          </c:spPr>
          <c:marker>
            <c:symbol val="none"/>
          </c:marker>
          <c:val>
            <c:numRef>
              <c:f>node!$K$2:$K$1000</c:f>
              <c:numCache>
                <c:formatCode>General</c:formatCode>
                <c:ptCount val="999"/>
                <c:pt idx="6" formatCode="g/&quot;通&quot;&quot;用&quot;&quot;格&quot;&quot;式&quot;">
                  <c:v>6</c:v>
                </c:pt>
                <c:pt idx="7" formatCode="g/&quot;通&quot;&quot;用&quot;&quot;格&quot;&quot;式&quot;">
                  <c:v>6</c:v>
                </c:pt>
                <c:pt idx="8" formatCode="g/&quot;通&quot;&quot;用&quot;&quot;格&quot;&quot;式&quot;">
                  <c:v>7</c:v>
                </c:pt>
                <c:pt idx="9" formatCode="g/&quot;通&quot;&quot;用&quot;&quot;格&quot;&quot;式&quot;">
                  <c:v>9</c:v>
                </c:pt>
                <c:pt idx="10" formatCode="g/&quot;通&quot;&quot;用&quot;&quot;格&quot;&quot;式&quot;">
                  <c:v>9</c:v>
                </c:pt>
                <c:pt idx="11" formatCode="g/&quot;通&quot;&quot;用&quot;&quot;格&quot;&quot;式&quot;">
                  <c:v>11</c:v>
                </c:pt>
                <c:pt idx="12" formatCode="g/&quot;通&quot;&quot;用&quot;&quot;格&quot;&quot;式&quot;">
                  <c:v>13</c:v>
                </c:pt>
                <c:pt idx="13" formatCode="g/&quot;通&quot;&quot;用&quot;&quot;格&quot;&quot;式&quot;">
                  <c:v>14</c:v>
                </c:pt>
                <c:pt idx="14" formatCode="g/&quot;通&quot;&quot;用&quot;&quot;格&quot;&quot;式&quot;">
                  <c:v>15</c:v>
                </c:pt>
                <c:pt idx="15" formatCode="g/&quot;通&quot;&quot;用&quot;&quot;格&quot;&quot;式&quot;">
                  <c:v>19</c:v>
                </c:pt>
                <c:pt idx="16" formatCode="g/&quot;通&quot;&quot;用&quot;&quot;格&quot;&quot;式&quot;">
                  <c:v>18</c:v>
                </c:pt>
                <c:pt idx="17" formatCode="g/&quot;通&quot;&quot;用&quot;&quot;格&quot;&quot;式&quot;">
                  <c:v>20</c:v>
                </c:pt>
                <c:pt idx="18" formatCode="g/&quot;通&quot;&quot;用&quot;&quot;格&quot;&quot;式&quot;">
                  <c:v>23</c:v>
                </c:pt>
                <c:pt idx="19" formatCode="g/&quot;通&quot;&quot;用&quot;&quot;格&quot;&quot;式&quot;">
                  <c:v>40</c:v>
                </c:pt>
                <c:pt idx="20" formatCode="g/&quot;通&quot;&quot;用&quot;&quot;格&quot;&quot;式&quot;">
                  <c:v>43</c:v>
                </c:pt>
                <c:pt idx="21" formatCode="g/&quot;通&quot;&quot;用&quot;&quot;格&quot;&quot;式&quot;">
                  <c:v>48</c:v>
                </c:pt>
                <c:pt idx="22" formatCode="g/&quot;通&quot;&quot;用&quot;&quot;格&quot;&quot;式&quot;">
                  <c:v>41</c:v>
                </c:pt>
                <c:pt idx="23" formatCode="g/&quot;通&quot;&quot;用&quot;&quot;格&quot;&quot;式&quot;">
                  <c:v>46</c:v>
                </c:pt>
                <c:pt idx="24" formatCode="g/&quot;通&quot;&quot;用&quot;&quot;格&quot;&quot;式&quot;">
                  <c:v>43</c:v>
                </c:pt>
                <c:pt idx="25" formatCode="g/&quot;通&quot;&quot;用&quot;&quot;格&quot;&quot;式&quot;">
                  <c:v>44</c:v>
                </c:pt>
                <c:pt idx="26" formatCode="g/&quot;通&quot;&quot;用&quot;&quot;格&quot;&quot;式&quot;">
                  <c:v>49</c:v>
                </c:pt>
                <c:pt idx="27" formatCode="g/&quot;通&quot;&quot;用&quot;&quot;格&quot;&quot;式&quot;">
                  <c:v>52</c:v>
                </c:pt>
                <c:pt idx="28" formatCode="g/&quot;通&quot;&quot;用&quot;&quot;格&quot;&quot;式&quot;">
                  <c:v>53</c:v>
                </c:pt>
                <c:pt idx="29" formatCode="g/&quot;通&quot;&quot;用&quot;&quot;格&quot;&quot;式&quot;">
                  <c:v>49</c:v>
                </c:pt>
                <c:pt idx="30" formatCode="g/&quot;通&quot;&quot;用&quot;&quot;格&quot;&quot;式&quot;">
                  <c:v>56</c:v>
                </c:pt>
                <c:pt idx="31" formatCode="g/&quot;通&quot;&quot;用&quot;&quot;格&quot;&quot;式&quot;">
                  <c:v>54</c:v>
                </c:pt>
                <c:pt idx="32" formatCode="g/&quot;通&quot;&quot;用&quot;&quot;格&quot;&quot;式&quot;">
                  <c:v>63</c:v>
                </c:pt>
                <c:pt idx="33" formatCode="g/&quot;通&quot;&quot;用&quot;&quot;格&quot;&quot;式&quot;">
                  <c:v>58</c:v>
                </c:pt>
                <c:pt idx="34" formatCode="g/&quot;通&quot;&quot;用&quot;&quot;格&quot;&quot;式&quot;">
                  <c:v>59</c:v>
                </c:pt>
                <c:pt idx="35" formatCode="g/&quot;通&quot;&quot;用&quot;&quot;格&quot;&quot;式&quot;">
                  <c:v>59</c:v>
                </c:pt>
                <c:pt idx="36" formatCode="g/&quot;通&quot;&quot;用&quot;&quot;格&quot;&quot;式&quot;">
                  <c:v>62</c:v>
                </c:pt>
                <c:pt idx="37" formatCode="g/&quot;通&quot;&quot;用&quot;&quot;格&quot;&quot;式&quot;">
                  <c:v>57</c:v>
                </c:pt>
                <c:pt idx="38" formatCode="g/&quot;通&quot;&quot;用&quot;&quot;格&quot;&quot;式&quot;">
                  <c:v>51</c:v>
                </c:pt>
                <c:pt idx="39" formatCode="g/&quot;通&quot;&quot;用&quot;&quot;格&quot;&quot;式&quot;">
                  <c:v>62</c:v>
                </c:pt>
                <c:pt idx="40" formatCode="g/&quot;通&quot;&quot;用&quot;&quot;格&quot;&quot;式&quot;">
                  <c:v>56</c:v>
                </c:pt>
                <c:pt idx="41" formatCode="g/&quot;通&quot;&quot;用&quot;&quot;格&quot;&quot;式&quot;">
                  <c:v>50</c:v>
                </c:pt>
                <c:pt idx="42" formatCode="g/&quot;通&quot;&quot;用&quot;&quot;格&quot;&quot;式&quot;">
                  <c:v>65</c:v>
                </c:pt>
                <c:pt idx="43" formatCode="g/&quot;通&quot;&quot;用&quot;&quot;格&quot;&quot;式&quot;">
                  <c:v>62</c:v>
                </c:pt>
                <c:pt idx="44" formatCode="g/&quot;通&quot;&quot;用&quot;&quot;格&quot;&quot;式&quot;">
                  <c:v>57</c:v>
                </c:pt>
                <c:pt idx="45" formatCode="g/&quot;通&quot;&quot;用&quot;&quot;格&quot;&quot;式&quot;">
                  <c:v>60</c:v>
                </c:pt>
                <c:pt idx="46" formatCode="g/&quot;通&quot;&quot;用&quot;&quot;格&quot;&quot;式&quot;">
                  <c:v>56</c:v>
                </c:pt>
                <c:pt idx="47" formatCode="g/&quot;通&quot;&quot;用&quot;&quot;格&quot;&quot;式&quot;">
                  <c:v>68</c:v>
                </c:pt>
                <c:pt idx="48" formatCode="g/&quot;通&quot;&quot;用&quot;&quot;格&quot;&quot;式&quot;">
                  <c:v>70</c:v>
                </c:pt>
                <c:pt idx="49" formatCode="g/&quot;通&quot;&quot;用&quot;&quot;格&quot;&quot;式&quot;">
                  <c:v>60</c:v>
                </c:pt>
                <c:pt idx="50" formatCode="g/&quot;通&quot;&quot;用&quot;&quot;格&quot;&quot;式&quot;">
                  <c:v>58</c:v>
                </c:pt>
                <c:pt idx="51" formatCode="g/&quot;通&quot;&quot;用&quot;&quot;格&quot;&quot;式&quot;">
                  <c:v>64</c:v>
                </c:pt>
                <c:pt idx="52" formatCode="g/&quot;通&quot;&quot;用&quot;&quot;格&quot;&quot;式&quot;">
                  <c:v>65</c:v>
                </c:pt>
                <c:pt idx="53" formatCode="g/&quot;通&quot;&quot;用&quot;&quot;格&quot;&quot;式&quot;">
                  <c:v>65</c:v>
                </c:pt>
                <c:pt idx="54" formatCode="g/&quot;通&quot;&quot;用&quot;&quot;格&quot;&quot;式&quot;">
                  <c:v>67</c:v>
                </c:pt>
                <c:pt idx="55" formatCode="g/&quot;通&quot;&quot;用&quot;&quot;格&quot;&quot;式&quot;">
                  <c:v>57</c:v>
                </c:pt>
                <c:pt idx="56" formatCode="g/&quot;通&quot;&quot;用&quot;&quot;格&quot;&quot;式&quot;">
                  <c:v>63</c:v>
                </c:pt>
                <c:pt idx="57" formatCode="g/&quot;通&quot;&quot;用&quot;&quot;格&quot;&quot;式&quot;">
                  <c:v>61</c:v>
                </c:pt>
                <c:pt idx="58" formatCode="g/&quot;通&quot;&quot;用&quot;&quot;格&quot;&quot;式&quot;">
                  <c:v>56</c:v>
                </c:pt>
                <c:pt idx="59" formatCode="g/&quot;通&quot;&quot;用&quot;&quot;格&quot;&quot;式&quot;">
                  <c:v>65</c:v>
                </c:pt>
                <c:pt idx="60" formatCode="g/&quot;通&quot;&quot;用&quot;&quot;格&quot;&quot;式&quot;">
                  <c:v>63</c:v>
                </c:pt>
                <c:pt idx="61" formatCode="g/&quot;通&quot;&quot;用&quot;&quot;格&quot;&quot;式&quot;">
                  <c:v>65</c:v>
                </c:pt>
                <c:pt idx="62" formatCode="g/&quot;通&quot;&quot;用&quot;&quot;格&quot;&quot;式&quot;">
                  <c:v>57</c:v>
                </c:pt>
                <c:pt idx="63" formatCode="g/&quot;通&quot;&quot;用&quot;&quot;格&quot;&quot;式&quot;">
                  <c:v>68</c:v>
                </c:pt>
                <c:pt idx="64" formatCode="g/&quot;通&quot;&quot;用&quot;&quot;格&quot;&quot;式&quot;">
                  <c:v>56</c:v>
                </c:pt>
                <c:pt idx="65" formatCode="g/&quot;通&quot;&quot;用&quot;&quot;格&quot;&quot;式&quot;">
                  <c:v>59</c:v>
                </c:pt>
                <c:pt idx="66" formatCode="g/&quot;通&quot;&quot;用&quot;&quot;格&quot;&quot;式&quot;">
                  <c:v>63</c:v>
                </c:pt>
                <c:pt idx="67" formatCode="g/&quot;通&quot;&quot;用&quot;&quot;格&quot;&quot;式&quot;">
                  <c:v>51</c:v>
                </c:pt>
                <c:pt idx="68" formatCode="g/&quot;通&quot;&quot;用&quot;&quot;格&quot;&quot;式&quot;">
                  <c:v>53</c:v>
                </c:pt>
                <c:pt idx="69" formatCode="g/&quot;通&quot;&quot;用&quot;&quot;格&quot;&quot;式&quot;">
                  <c:v>52</c:v>
                </c:pt>
                <c:pt idx="70" formatCode="g/&quot;通&quot;&quot;用&quot;&quot;格&quot;&quot;式&quot;">
                  <c:v>52</c:v>
                </c:pt>
                <c:pt idx="71" formatCode="g/&quot;通&quot;&quot;用&quot;&quot;格&quot;&quot;式&quot;">
                  <c:v>49</c:v>
                </c:pt>
                <c:pt idx="72" formatCode="g/&quot;通&quot;&quot;用&quot;&quot;格&quot;&quot;式&quot;">
                  <c:v>63</c:v>
                </c:pt>
                <c:pt idx="73" formatCode="g/&quot;通&quot;&quot;用&quot;&quot;格&quot;&quot;式&quot;">
                  <c:v>50</c:v>
                </c:pt>
                <c:pt idx="74" formatCode="g/&quot;通&quot;&quot;用&quot;&quot;格&quot;&quot;式&quot;">
                  <c:v>50</c:v>
                </c:pt>
                <c:pt idx="75" formatCode="g/&quot;通&quot;&quot;用&quot;&quot;格&quot;&quot;式&quot;">
                  <c:v>51</c:v>
                </c:pt>
                <c:pt idx="76" formatCode="g/&quot;通&quot;&quot;用&quot;&quot;格&quot;&quot;式&quot;">
                  <c:v>52</c:v>
                </c:pt>
                <c:pt idx="77" formatCode="g/&quot;通&quot;&quot;用&quot;&quot;格&quot;&quot;式&quot;">
                  <c:v>58</c:v>
                </c:pt>
                <c:pt idx="78" formatCode="g/&quot;通&quot;&quot;用&quot;&quot;格&quot;&quot;式&quot;">
                  <c:v>56</c:v>
                </c:pt>
                <c:pt idx="79" formatCode="g/&quot;通&quot;&quot;用&quot;&quot;格&quot;&quot;式&quot;">
                  <c:v>48</c:v>
                </c:pt>
                <c:pt idx="80" formatCode="g/&quot;通&quot;&quot;用&quot;&quot;格&quot;&quot;式&quot;">
                  <c:v>50</c:v>
                </c:pt>
                <c:pt idx="81" formatCode="g/&quot;通&quot;&quot;用&quot;&quot;格&quot;&quot;式&quot;">
                  <c:v>48</c:v>
                </c:pt>
                <c:pt idx="82" formatCode="g/&quot;通&quot;&quot;用&quot;&quot;格&quot;&quot;式&quot;">
                  <c:v>48</c:v>
                </c:pt>
                <c:pt idx="83" formatCode="g/&quot;通&quot;&quot;用&quot;&quot;格&quot;&quot;式&quot;">
                  <c:v>49</c:v>
                </c:pt>
                <c:pt idx="84" formatCode="g/&quot;通&quot;&quot;用&quot;&quot;格&quot;&quot;式&quot;">
                  <c:v>50</c:v>
                </c:pt>
                <c:pt idx="85" formatCode="g/&quot;通&quot;&quot;用&quot;&quot;格&quot;&quot;式&quot;">
                  <c:v>51</c:v>
                </c:pt>
                <c:pt idx="86" formatCode="g/&quot;通&quot;&quot;用&quot;&quot;格&quot;&quot;式&quot;">
                  <c:v>50</c:v>
                </c:pt>
                <c:pt idx="87" formatCode="g/&quot;通&quot;&quot;用&quot;&quot;格&quot;&quot;式&quot;">
                  <c:v>47</c:v>
                </c:pt>
                <c:pt idx="88" formatCode="g/&quot;通&quot;&quot;用&quot;&quot;格&quot;&quot;式&quot;">
                  <c:v>54</c:v>
                </c:pt>
                <c:pt idx="89" formatCode="g/&quot;通&quot;&quot;用&quot;&quot;格&quot;&quot;式&quot;">
                  <c:v>55</c:v>
                </c:pt>
                <c:pt idx="90" formatCode="g/&quot;通&quot;&quot;用&quot;&quot;格&quot;&quot;式&quot;">
                  <c:v>51</c:v>
                </c:pt>
                <c:pt idx="91" formatCode="g/&quot;通&quot;&quot;用&quot;&quot;格&quot;&quot;式&quot;">
                  <c:v>49</c:v>
                </c:pt>
                <c:pt idx="92" formatCode="g/&quot;通&quot;&quot;用&quot;&quot;格&quot;&quot;式&quot;">
                  <c:v>50</c:v>
                </c:pt>
                <c:pt idx="93" formatCode="g/&quot;通&quot;&quot;用&quot;&quot;格&quot;&quot;式&quot;">
                  <c:v>59</c:v>
                </c:pt>
                <c:pt idx="94" formatCode="g/&quot;通&quot;&quot;用&quot;&quot;格&quot;&quot;式&quot;">
                  <c:v>61</c:v>
                </c:pt>
                <c:pt idx="95" formatCode="g/&quot;通&quot;&quot;用&quot;&quot;格&quot;&quot;式&quot;">
                  <c:v>55</c:v>
                </c:pt>
                <c:pt idx="96" formatCode="g/&quot;通&quot;&quot;用&quot;&quot;格&quot;&quot;式&quot;">
                  <c:v>57</c:v>
                </c:pt>
                <c:pt idx="97" formatCode="g/&quot;通&quot;&quot;用&quot;&quot;格&quot;&quot;式&quot;">
                  <c:v>57</c:v>
                </c:pt>
                <c:pt idx="98" formatCode="g/&quot;通&quot;&quot;用&quot;&quot;格&quot;&quot;式&quot;">
                  <c:v>48</c:v>
                </c:pt>
                <c:pt idx="99" formatCode="g/&quot;通&quot;&quot;用&quot;&quot;格&quot;&quot;式&quot;">
                  <c:v>58</c:v>
                </c:pt>
                <c:pt idx="100" formatCode="g/&quot;通&quot;&quot;用&quot;&quot;格&quot;&quot;式&quot;">
                  <c:v>55</c:v>
                </c:pt>
                <c:pt idx="101" formatCode="g/&quot;通&quot;&quot;用&quot;&quot;格&quot;&quot;式&quot;">
                  <c:v>58</c:v>
                </c:pt>
                <c:pt idx="102" formatCode="g/&quot;通&quot;&quot;用&quot;&quot;格&quot;&quot;式&quot;">
                  <c:v>51</c:v>
                </c:pt>
                <c:pt idx="103" formatCode="g/&quot;通&quot;&quot;用&quot;&quot;格&quot;&quot;式&quot;">
                  <c:v>52</c:v>
                </c:pt>
                <c:pt idx="104" formatCode="g/&quot;通&quot;&quot;用&quot;&quot;格&quot;&quot;式&quot;">
                  <c:v>57</c:v>
                </c:pt>
                <c:pt idx="105" formatCode="g/&quot;通&quot;&quot;用&quot;&quot;格&quot;&quot;式&quot;">
                  <c:v>55</c:v>
                </c:pt>
                <c:pt idx="106" formatCode="g/&quot;通&quot;&quot;用&quot;&quot;格&quot;&quot;式&quot;">
                  <c:v>56</c:v>
                </c:pt>
                <c:pt idx="107" formatCode="g/&quot;通&quot;&quot;用&quot;&quot;格&quot;&quot;式&quot;">
                  <c:v>69</c:v>
                </c:pt>
                <c:pt idx="108" formatCode="g/&quot;通&quot;&quot;用&quot;&quot;格&quot;&quot;式&quot;">
                  <c:v>69</c:v>
                </c:pt>
                <c:pt idx="109" formatCode="g/&quot;通&quot;&quot;用&quot;&quot;格&quot;&quot;式&quot;">
                  <c:v>54</c:v>
                </c:pt>
                <c:pt idx="110" formatCode="g/&quot;通&quot;&quot;用&quot;&quot;格&quot;&quot;式&quot;">
                  <c:v>61</c:v>
                </c:pt>
                <c:pt idx="111" formatCode="g/&quot;通&quot;&quot;用&quot;&quot;格&quot;&quot;式&quot;">
                  <c:v>69</c:v>
                </c:pt>
                <c:pt idx="112" formatCode="g/&quot;通&quot;&quot;用&quot;&quot;格&quot;&quot;式&quot;">
                  <c:v>56</c:v>
                </c:pt>
                <c:pt idx="113" formatCode="g/&quot;通&quot;&quot;用&quot;&quot;格&quot;&quot;式&quot;">
                  <c:v>52</c:v>
                </c:pt>
                <c:pt idx="114" formatCode="g/&quot;通&quot;&quot;用&quot;&quot;格&quot;&quot;式&quot;">
                  <c:v>54</c:v>
                </c:pt>
                <c:pt idx="115" formatCode="g/&quot;通&quot;&quot;用&quot;&quot;格&quot;&quot;式&quot;">
                  <c:v>62</c:v>
                </c:pt>
                <c:pt idx="116" formatCode="g/&quot;通&quot;&quot;用&quot;&quot;格&quot;&quot;式&quot;">
                  <c:v>56</c:v>
                </c:pt>
                <c:pt idx="117" formatCode="g/&quot;通&quot;&quot;用&quot;&quot;格&quot;&quot;式&quot;">
                  <c:v>73</c:v>
                </c:pt>
                <c:pt idx="118" formatCode="g/&quot;通&quot;&quot;用&quot;&quot;格&quot;&quot;式&quot;">
                  <c:v>64</c:v>
                </c:pt>
                <c:pt idx="119" formatCode="g/&quot;通&quot;&quot;用&quot;&quot;格&quot;&quot;式&quot;">
                  <c:v>59</c:v>
                </c:pt>
                <c:pt idx="120" formatCode="g/&quot;通&quot;&quot;用&quot;&quot;格&quot;&quot;式&quot;">
                  <c:v>71</c:v>
                </c:pt>
                <c:pt idx="121" formatCode="g/&quot;通&quot;&quot;用&quot;&quot;格&quot;&quot;式&quot;">
                  <c:v>57</c:v>
                </c:pt>
                <c:pt idx="122" formatCode="g/&quot;通&quot;&quot;用&quot;&quot;格&quot;&quot;式&quot;">
                  <c:v>71</c:v>
                </c:pt>
                <c:pt idx="123" formatCode="g/&quot;通&quot;&quot;用&quot;&quot;格&quot;&quot;式&quot;">
                  <c:v>75</c:v>
                </c:pt>
                <c:pt idx="124" formatCode="g/&quot;通&quot;&quot;用&quot;&quot;格&quot;&quot;式&quot;">
                  <c:v>59</c:v>
                </c:pt>
                <c:pt idx="125" formatCode="g/&quot;通&quot;&quot;用&quot;&quot;格&quot;&quot;式&quot;">
                  <c:v>77</c:v>
                </c:pt>
                <c:pt idx="126" formatCode="g/&quot;通&quot;&quot;用&quot;&quot;格&quot;&quot;式&quot;">
                  <c:v>63</c:v>
                </c:pt>
                <c:pt idx="127" formatCode="g/&quot;通&quot;&quot;用&quot;&quot;格&quot;&quot;式&quot;">
                  <c:v>67</c:v>
                </c:pt>
                <c:pt idx="128" formatCode="g/&quot;通&quot;&quot;用&quot;&quot;格&quot;&quot;式&quot;">
                  <c:v>58</c:v>
                </c:pt>
                <c:pt idx="129" formatCode="g/&quot;通&quot;&quot;用&quot;&quot;格&quot;&quot;式&quot;">
                  <c:v>69</c:v>
                </c:pt>
                <c:pt idx="130" formatCode="g/&quot;通&quot;&quot;用&quot;&quot;格&quot;&quot;式&quot;">
                  <c:v>63</c:v>
                </c:pt>
                <c:pt idx="131" formatCode="g/&quot;通&quot;&quot;用&quot;&quot;格&quot;&quot;式&quot;">
                  <c:v>66</c:v>
                </c:pt>
                <c:pt idx="132" formatCode="g/&quot;通&quot;&quot;用&quot;&quot;格&quot;&quot;式&quot;">
                  <c:v>65</c:v>
                </c:pt>
                <c:pt idx="133" formatCode="g/&quot;通&quot;&quot;用&quot;&quot;格&quot;&quot;式&quot;">
                  <c:v>67</c:v>
                </c:pt>
                <c:pt idx="134" formatCode="g/&quot;通&quot;&quot;用&quot;&quot;格&quot;&quot;式&quot;">
                  <c:v>64</c:v>
                </c:pt>
                <c:pt idx="135" formatCode="g/&quot;通&quot;&quot;用&quot;&quot;格&quot;&quot;式&quot;">
                  <c:v>65</c:v>
                </c:pt>
                <c:pt idx="136" formatCode="g/&quot;通&quot;&quot;用&quot;&quot;格&quot;&quot;式&quot;">
                  <c:v>58</c:v>
                </c:pt>
                <c:pt idx="137" formatCode="g/&quot;通&quot;&quot;用&quot;&quot;格&quot;&quot;式&quot;">
                  <c:v>65</c:v>
                </c:pt>
                <c:pt idx="138" formatCode="g/&quot;通&quot;&quot;用&quot;&quot;格&quot;&quot;式&quot;">
                  <c:v>63</c:v>
                </c:pt>
                <c:pt idx="139" formatCode="g/&quot;通&quot;&quot;用&quot;&quot;格&quot;&quot;式&quot;">
                  <c:v>71</c:v>
                </c:pt>
                <c:pt idx="140" formatCode="g/&quot;通&quot;&quot;用&quot;&quot;格&quot;&quot;式&quot;">
                  <c:v>56</c:v>
                </c:pt>
                <c:pt idx="141" formatCode="g/&quot;通&quot;&quot;用&quot;&quot;格&quot;&quot;式&quot;">
                  <c:v>63</c:v>
                </c:pt>
                <c:pt idx="142" formatCode="g/&quot;通&quot;&quot;用&quot;&quot;格&quot;&quot;式&quot;">
                  <c:v>65</c:v>
                </c:pt>
                <c:pt idx="143" formatCode="g/&quot;通&quot;&quot;用&quot;&quot;格&quot;&quot;式&quot;">
                  <c:v>61</c:v>
                </c:pt>
                <c:pt idx="144" formatCode="g/&quot;通&quot;&quot;用&quot;&quot;格&quot;&quot;式&quot;">
                  <c:v>59</c:v>
                </c:pt>
                <c:pt idx="145" formatCode="g/&quot;通&quot;&quot;用&quot;&quot;格&quot;&quot;式&quot;">
                  <c:v>61</c:v>
                </c:pt>
                <c:pt idx="146" formatCode="g/&quot;通&quot;&quot;用&quot;&quot;格&quot;&quot;式&quot;">
                  <c:v>63</c:v>
                </c:pt>
                <c:pt idx="147" formatCode="g/&quot;通&quot;&quot;用&quot;&quot;格&quot;&quot;式&quot;">
                  <c:v>53</c:v>
                </c:pt>
                <c:pt idx="148" formatCode="g/&quot;通&quot;&quot;用&quot;&quot;格&quot;&quot;式&quot;">
                  <c:v>60</c:v>
                </c:pt>
                <c:pt idx="149" formatCode="g/&quot;通&quot;&quot;用&quot;&quot;格&quot;&quot;式&quot;">
                  <c:v>62</c:v>
                </c:pt>
                <c:pt idx="150" formatCode="g/&quot;通&quot;&quot;用&quot;&quot;格&quot;&quot;式&quot;">
                  <c:v>61</c:v>
                </c:pt>
                <c:pt idx="151" formatCode="g/&quot;通&quot;&quot;用&quot;&quot;格&quot;&quot;式&quot;">
                  <c:v>51</c:v>
                </c:pt>
                <c:pt idx="152" formatCode="g/&quot;通&quot;&quot;用&quot;&quot;格&quot;&quot;式&quot;">
                  <c:v>58</c:v>
                </c:pt>
                <c:pt idx="153" formatCode="g/&quot;通&quot;&quot;用&quot;&quot;格&quot;&quot;式&quot;">
                  <c:v>54</c:v>
                </c:pt>
                <c:pt idx="154" formatCode="g/&quot;通&quot;&quot;用&quot;&quot;格&quot;&quot;式&quot;">
                  <c:v>47</c:v>
                </c:pt>
                <c:pt idx="155" formatCode="g/&quot;通&quot;&quot;用&quot;&quot;格&quot;&quot;式&quot;">
                  <c:v>54</c:v>
                </c:pt>
                <c:pt idx="156" formatCode="g/&quot;通&quot;&quot;用&quot;&quot;格&quot;&quot;式&quot;">
                  <c:v>59</c:v>
                </c:pt>
                <c:pt idx="157" formatCode="g/&quot;通&quot;&quot;用&quot;&quot;格&quot;&quot;式&quot;">
                  <c:v>50</c:v>
                </c:pt>
                <c:pt idx="158" formatCode="g/&quot;通&quot;&quot;用&quot;&quot;格&quot;&quot;式&quot;">
                  <c:v>48</c:v>
                </c:pt>
                <c:pt idx="159" formatCode="g/&quot;通&quot;&quot;用&quot;&quot;格&quot;&quot;式&quot;">
                  <c:v>56</c:v>
                </c:pt>
                <c:pt idx="160" formatCode="g/&quot;通&quot;&quot;用&quot;&quot;格&quot;&quot;式&quot;">
                  <c:v>53</c:v>
                </c:pt>
                <c:pt idx="161" formatCode="g/&quot;通&quot;&quot;用&quot;&quot;格&quot;&quot;式&quot;">
                  <c:v>58</c:v>
                </c:pt>
                <c:pt idx="162" formatCode="g/&quot;通&quot;&quot;用&quot;&quot;格&quot;&quot;式&quot;">
                  <c:v>50</c:v>
                </c:pt>
                <c:pt idx="163" formatCode="g/&quot;通&quot;&quot;用&quot;&quot;格&quot;&quot;式&quot;">
                  <c:v>52</c:v>
                </c:pt>
                <c:pt idx="164" formatCode="g/&quot;通&quot;&quot;用&quot;&quot;格&quot;&quot;式&quot;">
                  <c:v>52</c:v>
                </c:pt>
                <c:pt idx="165" formatCode="g/&quot;通&quot;&quot;用&quot;&quot;格&quot;&quot;式&quot;">
                  <c:v>49</c:v>
                </c:pt>
                <c:pt idx="166" formatCode="g/&quot;通&quot;&quot;用&quot;&quot;格&quot;&quot;式&quot;">
                  <c:v>49</c:v>
                </c:pt>
                <c:pt idx="167" formatCode="g/&quot;通&quot;&quot;用&quot;&quot;格&quot;&quot;式&quot;">
                  <c:v>48</c:v>
                </c:pt>
                <c:pt idx="168" formatCode="g/&quot;通&quot;&quot;用&quot;&quot;格&quot;&quot;式&quot;">
                  <c:v>53</c:v>
                </c:pt>
                <c:pt idx="169" formatCode="g/&quot;通&quot;&quot;用&quot;&quot;格&quot;&quot;式&quot;">
                  <c:v>44</c:v>
                </c:pt>
                <c:pt idx="170" formatCode="g/&quot;通&quot;&quot;用&quot;&quot;格&quot;&quot;式&quot;">
                  <c:v>48</c:v>
                </c:pt>
                <c:pt idx="171" formatCode="g/&quot;通&quot;&quot;用&quot;&quot;格&quot;&quot;式&quot;">
                  <c:v>47</c:v>
                </c:pt>
                <c:pt idx="172" formatCode="g/&quot;通&quot;&quot;用&quot;&quot;格&quot;&quot;式&quot;">
                  <c:v>43</c:v>
                </c:pt>
                <c:pt idx="173" formatCode="g/&quot;通&quot;&quot;用&quot;&quot;格&quot;&quot;式&quot;">
                  <c:v>45</c:v>
                </c:pt>
                <c:pt idx="174" formatCode="g/&quot;通&quot;&quot;用&quot;&quot;格&quot;&quot;式&quot;">
                  <c:v>44</c:v>
                </c:pt>
                <c:pt idx="175" formatCode="g/&quot;通&quot;&quot;用&quot;&quot;格&quot;&quot;式&quot;">
                  <c:v>44</c:v>
                </c:pt>
                <c:pt idx="176" formatCode="g/&quot;通&quot;&quot;用&quot;&quot;格&quot;&quot;式&quot;">
                  <c:v>45</c:v>
                </c:pt>
                <c:pt idx="177" formatCode="g/&quot;通&quot;&quot;用&quot;&quot;格&quot;&quot;式&quot;">
                  <c:v>46</c:v>
                </c:pt>
                <c:pt idx="178" formatCode="g/&quot;通&quot;&quot;用&quot;&quot;格&quot;&quot;式&quot;">
                  <c:v>50</c:v>
                </c:pt>
                <c:pt idx="179" formatCode="g/&quot;通&quot;&quot;用&quot;&quot;格&quot;&quot;式&quot;">
                  <c:v>45</c:v>
                </c:pt>
                <c:pt idx="180" formatCode="g/&quot;通&quot;&quot;用&quot;&quot;格&quot;&quot;式&quot;">
                  <c:v>48</c:v>
                </c:pt>
                <c:pt idx="181" formatCode="g/&quot;通&quot;&quot;用&quot;&quot;格&quot;&quot;式&quot;">
                  <c:v>46</c:v>
                </c:pt>
                <c:pt idx="182" formatCode="g/&quot;通&quot;&quot;用&quot;&quot;格&quot;&quot;式&quot;">
                  <c:v>51</c:v>
                </c:pt>
                <c:pt idx="183" formatCode="g/&quot;通&quot;&quot;用&quot;&quot;格&quot;&quot;式&quot;">
                  <c:v>46</c:v>
                </c:pt>
                <c:pt idx="184" formatCode="g/&quot;通&quot;&quot;用&quot;&quot;格&quot;&quot;式&quot;">
                  <c:v>55</c:v>
                </c:pt>
                <c:pt idx="185" formatCode="g/&quot;通&quot;&quot;用&quot;&quot;格&quot;&quot;式&quot;">
                  <c:v>53</c:v>
                </c:pt>
                <c:pt idx="186" formatCode="g/&quot;通&quot;&quot;用&quot;&quot;格&quot;&quot;式&quot;">
                  <c:v>53</c:v>
                </c:pt>
                <c:pt idx="187" formatCode="g/&quot;通&quot;&quot;用&quot;&quot;格&quot;&quot;式&quot;">
                  <c:v>47</c:v>
                </c:pt>
                <c:pt idx="188" formatCode="g/&quot;通&quot;&quot;用&quot;&quot;格&quot;&quot;式&quot;">
                  <c:v>50</c:v>
                </c:pt>
                <c:pt idx="189" formatCode="g/&quot;通&quot;&quot;用&quot;&quot;格&quot;&quot;式&quot;">
                  <c:v>53</c:v>
                </c:pt>
                <c:pt idx="190" formatCode="g/&quot;通&quot;&quot;用&quot;&quot;格&quot;&quot;式&quot;">
                  <c:v>47</c:v>
                </c:pt>
                <c:pt idx="191" formatCode="g/&quot;通&quot;&quot;用&quot;&quot;格&quot;&quot;式&quot;">
                  <c:v>49</c:v>
                </c:pt>
                <c:pt idx="192" formatCode="g/&quot;通&quot;&quot;用&quot;&quot;格&quot;&quot;式&quot;">
                  <c:v>49</c:v>
                </c:pt>
                <c:pt idx="193" formatCode="g/&quot;通&quot;&quot;用&quot;&quot;格&quot;&quot;式&quot;">
                  <c:v>46</c:v>
                </c:pt>
                <c:pt idx="194" formatCode="g/&quot;通&quot;&quot;用&quot;&quot;格&quot;&quot;式&quot;">
                  <c:v>47</c:v>
                </c:pt>
                <c:pt idx="195" formatCode="g/&quot;通&quot;&quot;用&quot;&quot;格&quot;&quot;式&quot;">
                  <c:v>48</c:v>
                </c:pt>
                <c:pt idx="196" formatCode="g/&quot;通&quot;&quot;用&quot;&quot;格&quot;&quot;式&quot;">
                  <c:v>51</c:v>
                </c:pt>
                <c:pt idx="197" formatCode="g/&quot;通&quot;&quot;用&quot;&quot;格&quot;&quot;式&quot;">
                  <c:v>49</c:v>
                </c:pt>
                <c:pt idx="198" formatCode="g/&quot;通&quot;&quot;用&quot;&quot;格&quot;&quot;式&quot;">
                  <c:v>41</c:v>
                </c:pt>
                <c:pt idx="199" formatCode="g/&quot;通&quot;&quot;用&quot;&quot;格&quot;&quot;式&quot;">
                  <c:v>54</c:v>
                </c:pt>
                <c:pt idx="200" formatCode="g/&quot;通&quot;&quot;用&quot;&quot;格&quot;&quot;式&quot;">
                  <c:v>43</c:v>
                </c:pt>
                <c:pt idx="201" formatCode="g/&quot;通&quot;&quot;用&quot;&quot;格&quot;&quot;式&quot;">
                  <c:v>47</c:v>
                </c:pt>
                <c:pt idx="202" formatCode="g/&quot;通&quot;&quot;用&quot;&quot;格&quot;&quot;式&quot;">
                  <c:v>45</c:v>
                </c:pt>
                <c:pt idx="203" formatCode="g/&quot;通&quot;&quot;用&quot;&quot;格&quot;&quot;式&quot;">
                  <c:v>36</c:v>
                </c:pt>
                <c:pt idx="204" formatCode="g/&quot;通&quot;&quot;用&quot;&quot;格&quot;&quot;式&quot;">
                  <c:v>47</c:v>
                </c:pt>
                <c:pt idx="205" formatCode="g/&quot;通&quot;&quot;用&quot;&quot;格&quot;&quot;式&quot;">
                  <c:v>38</c:v>
                </c:pt>
                <c:pt idx="206" formatCode="g/&quot;通&quot;&quot;用&quot;&quot;格&quot;&quot;式&quot;">
                  <c:v>54</c:v>
                </c:pt>
                <c:pt idx="207" formatCode="g/&quot;通&quot;&quot;用&quot;&quot;格&quot;&quot;式&quot;">
                  <c:v>42</c:v>
                </c:pt>
                <c:pt idx="208" formatCode="g/&quot;通&quot;&quot;用&quot;&quot;格&quot;&quot;式&quot;">
                  <c:v>38</c:v>
                </c:pt>
                <c:pt idx="209" formatCode="g/&quot;通&quot;&quot;用&quot;&quot;格&quot;&quot;式&quot;">
                  <c:v>40</c:v>
                </c:pt>
                <c:pt idx="210" formatCode="g/&quot;通&quot;&quot;用&quot;&quot;格&quot;&quot;式&quot;">
                  <c:v>42</c:v>
                </c:pt>
                <c:pt idx="211" formatCode="g/&quot;通&quot;&quot;用&quot;&quot;格&quot;&quot;式&quot;">
                  <c:v>39</c:v>
                </c:pt>
                <c:pt idx="212" formatCode="g/&quot;通&quot;&quot;用&quot;&quot;格&quot;&quot;式&quot;">
                  <c:v>38</c:v>
                </c:pt>
                <c:pt idx="213" formatCode="g/&quot;通&quot;&quot;用&quot;&quot;格&quot;&quot;式&quot;">
                  <c:v>39</c:v>
                </c:pt>
                <c:pt idx="214" formatCode="g/&quot;通&quot;&quot;用&quot;&quot;格&quot;&quot;式&quot;">
                  <c:v>39</c:v>
                </c:pt>
                <c:pt idx="215" formatCode="g/&quot;通&quot;&quot;用&quot;&quot;格&quot;&quot;式&quot;">
                  <c:v>43</c:v>
                </c:pt>
                <c:pt idx="216" formatCode="g/&quot;通&quot;&quot;用&quot;&quot;格&quot;&quot;式&quot;">
                  <c:v>51</c:v>
                </c:pt>
                <c:pt idx="217" formatCode="g/&quot;通&quot;&quot;用&quot;&quot;格&quot;&quot;式&quot;">
                  <c:v>42</c:v>
                </c:pt>
                <c:pt idx="218" formatCode="g/&quot;通&quot;&quot;用&quot;&quot;格&quot;&quot;式&quot;">
                  <c:v>44</c:v>
                </c:pt>
                <c:pt idx="219" formatCode="g/&quot;通&quot;&quot;用&quot;&quot;格&quot;&quot;式&quot;">
                  <c:v>36</c:v>
                </c:pt>
                <c:pt idx="220" formatCode="g/&quot;通&quot;&quot;用&quot;&quot;格&quot;&quot;式&quot;">
                  <c:v>38</c:v>
                </c:pt>
                <c:pt idx="221" formatCode="g/&quot;通&quot;&quot;用&quot;&quot;格&quot;&quot;式&quot;">
                  <c:v>35</c:v>
                </c:pt>
                <c:pt idx="222" formatCode="g/&quot;通&quot;&quot;用&quot;&quot;格&quot;&quot;式&quot;">
                  <c:v>36</c:v>
                </c:pt>
                <c:pt idx="223" formatCode="g/&quot;通&quot;&quot;用&quot;&quot;格&quot;&quot;式&quot;">
                  <c:v>30</c:v>
                </c:pt>
                <c:pt idx="224" formatCode="g/&quot;通&quot;&quot;用&quot;&quot;格&quot;&quot;式&quot;">
                  <c:v>30</c:v>
                </c:pt>
                <c:pt idx="225" formatCode="g/&quot;通&quot;&quot;用&quot;&quot;格&quot;&quot;式&quot;">
                  <c:v>34</c:v>
                </c:pt>
                <c:pt idx="226" formatCode="g/&quot;通&quot;&quot;用&quot;&quot;格&quot;&quot;式&quot;">
                  <c:v>27</c:v>
                </c:pt>
                <c:pt idx="227" formatCode="g/&quot;通&quot;&quot;用&quot;&quot;格&quot;&quot;式&quot;">
                  <c:v>27</c:v>
                </c:pt>
                <c:pt idx="228" formatCode="g/&quot;通&quot;&quot;用&quot;&quot;格&quot;&quot;式&quot;">
                  <c:v>27</c:v>
                </c:pt>
                <c:pt idx="229" formatCode="g/&quot;通&quot;&quot;用&quot;&quot;格&quot;&quot;式&quot;">
                  <c:v>26</c:v>
                </c:pt>
                <c:pt idx="230" formatCode="g/&quot;通&quot;&quot;用&quot;&quot;格&quot;&quot;式&quot;">
                  <c:v>20</c:v>
                </c:pt>
                <c:pt idx="231" formatCode="g/&quot;通&quot;&quot;用&quot;&quot;格&quot;&quot;式&quot;">
                  <c:v>21</c:v>
                </c:pt>
                <c:pt idx="232" formatCode="g/&quot;通&quot;&quot;用&quot;&quot;格&quot;&quot;式&quot;">
                  <c:v>23</c:v>
                </c:pt>
                <c:pt idx="233" formatCode="g/&quot;通&quot;&quot;用&quot;&quot;格&quot;&quot;式&quot;">
                  <c:v>23</c:v>
                </c:pt>
                <c:pt idx="234" formatCode="g/&quot;通&quot;&quot;用&quot;&quot;格&quot;&quot;式&quot;">
                  <c:v>21</c:v>
                </c:pt>
                <c:pt idx="235" formatCode="g/&quot;通&quot;&quot;用&quot;&quot;格&quot;&quot;式&quot;">
                  <c:v>23</c:v>
                </c:pt>
                <c:pt idx="236" formatCode="g/&quot;通&quot;&quot;用&quot;&quot;格&quot;&quot;式&quot;">
                  <c:v>21</c:v>
                </c:pt>
                <c:pt idx="237" formatCode="g/&quot;通&quot;&quot;用&quot;&quot;格&quot;&quot;式&quot;">
                  <c:v>22</c:v>
                </c:pt>
                <c:pt idx="238" formatCode="g/&quot;通&quot;&quot;用&quot;&quot;格&quot;&quot;式&quot;">
                  <c:v>24</c:v>
                </c:pt>
                <c:pt idx="239" formatCode="g/&quot;通&quot;&quot;用&quot;&quot;格&quot;&quot;式&quot;">
                  <c:v>38</c:v>
                </c:pt>
                <c:pt idx="240" formatCode="g/&quot;通&quot;&quot;用&quot;&quot;格&quot;&quot;式&quot;">
                  <c:v>44</c:v>
                </c:pt>
                <c:pt idx="241" formatCode="g/&quot;通&quot;&quot;用&quot;&quot;格&quot;&quot;式&quot;">
                  <c:v>37</c:v>
                </c:pt>
                <c:pt idx="242" formatCode="g/&quot;通&quot;&quot;用&quot;&quot;格&quot;&quot;式&quot;">
                  <c:v>43</c:v>
                </c:pt>
                <c:pt idx="243" formatCode="g/&quot;通&quot;&quot;用&quot;&quot;格&quot;&quot;式&quot;">
                  <c:v>49</c:v>
                </c:pt>
                <c:pt idx="244" formatCode="g/&quot;通&quot;&quot;用&quot;&quot;格&quot;&quot;式&quot;">
                  <c:v>37</c:v>
                </c:pt>
                <c:pt idx="245" formatCode="g/&quot;通&quot;&quot;用&quot;&quot;格&quot;&quot;式&quot;">
                  <c:v>42</c:v>
                </c:pt>
                <c:pt idx="246" formatCode="g/&quot;通&quot;&quot;用&quot;&quot;格&quot;&quot;式&quot;">
                  <c:v>45</c:v>
                </c:pt>
                <c:pt idx="247" formatCode="g/&quot;通&quot;&quot;用&quot;&quot;格&quot;&quot;式&quot;">
                  <c:v>44</c:v>
                </c:pt>
                <c:pt idx="248" formatCode="g/&quot;通&quot;&quot;用&quot;&quot;格&quot;&quot;式&quot;">
                  <c:v>51</c:v>
                </c:pt>
                <c:pt idx="249" formatCode="g/&quot;通&quot;&quot;用&quot;&quot;格&quot;&quot;式&quot;">
                  <c:v>61</c:v>
                </c:pt>
                <c:pt idx="250" formatCode="g/&quot;通&quot;&quot;用&quot;&quot;格&quot;&quot;式&quot;">
                  <c:v>49</c:v>
                </c:pt>
                <c:pt idx="251" formatCode="g/&quot;通&quot;&quot;用&quot;&quot;格&quot;&quot;式&quot;">
                  <c:v>44</c:v>
                </c:pt>
                <c:pt idx="252" formatCode="g/&quot;通&quot;&quot;用&quot;&quot;格&quot;&quot;式&quot;">
                  <c:v>55</c:v>
                </c:pt>
                <c:pt idx="253" formatCode="g/&quot;通&quot;&quot;用&quot;&quot;格&quot;&quot;式&quot;">
                  <c:v>52</c:v>
                </c:pt>
                <c:pt idx="254" formatCode="g/&quot;通&quot;&quot;用&quot;&quot;格&quot;&quot;式&quot;">
                  <c:v>53</c:v>
                </c:pt>
                <c:pt idx="255" formatCode="g/&quot;通&quot;&quot;用&quot;&quot;格&quot;&quot;式&quot;">
                  <c:v>52</c:v>
                </c:pt>
                <c:pt idx="256" formatCode="g/&quot;通&quot;&quot;用&quot;&quot;格&quot;&quot;式&quot;">
                  <c:v>44</c:v>
                </c:pt>
                <c:pt idx="257" formatCode="g/&quot;通&quot;&quot;用&quot;&quot;格&quot;&quot;式&quot;">
                  <c:v>57</c:v>
                </c:pt>
                <c:pt idx="258" formatCode="g/&quot;通&quot;&quot;用&quot;&quot;格&quot;&quot;式&quot;">
                  <c:v>49</c:v>
                </c:pt>
                <c:pt idx="259" formatCode="g/&quot;通&quot;&quot;用&quot;&quot;格&quot;&quot;式&quot;">
                  <c:v>41</c:v>
                </c:pt>
                <c:pt idx="260" formatCode="g/&quot;通&quot;&quot;用&quot;&quot;格&quot;&quot;式&quot;">
                  <c:v>45</c:v>
                </c:pt>
                <c:pt idx="261" formatCode="g/&quot;通&quot;&quot;用&quot;&quot;格&quot;&quot;式&quot;">
                  <c:v>44</c:v>
                </c:pt>
                <c:pt idx="262" formatCode="g/&quot;通&quot;&quot;用&quot;&quot;格&quot;&quot;式&quot;">
                  <c:v>58</c:v>
                </c:pt>
                <c:pt idx="263" formatCode="g/&quot;通&quot;&quot;用&quot;&quot;格&quot;&quot;式&quot;">
                  <c:v>52</c:v>
                </c:pt>
                <c:pt idx="264" formatCode="g/&quot;通&quot;&quot;用&quot;&quot;格&quot;&quot;式&quot;">
                  <c:v>50</c:v>
                </c:pt>
                <c:pt idx="265" formatCode="g/&quot;通&quot;&quot;用&quot;&quot;格&quot;&quot;式&quot;">
                  <c:v>59</c:v>
                </c:pt>
                <c:pt idx="266" formatCode="g/&quot;通&quot;&quot;用&quot;&quot;格&quot;&quot;式&quot;">
                  <c:v>52</c:v>
                </c:pt>
                <c:pt idx="267" formatCode="g/&quot;通&quot;&quot;用&quot;&quot;格&quot;&quot;式&quot;">
                  <c:v>44</c:v>
                </c:pt>
                <c:pt idx="268" formatCode="g/&quot;通&quot;&quot;用&quot;&quot;格&quot;&quot;式&quot;">
                  <c:v>50</c:v>
                </c:pt>
                <c:pt idx="269" formatCode="g/&quot;通&quot;&quot;用&quot;&quot;格&quot;&quot;式&quot;">
                  <c:v>42</c:v>
                </c:pt>
                <c:pt idx="270" formatCode="g/&quot;通&quot;&quot;用&quot;&quot;格&quot;&quot;式&quot;">
                  <c:v>50</c:v>
                </c:pt>
                <c:pt idx="271" formatCode="g/&quot;通&quot;&quot;用&quot;&quot;格&quot;&quot;式&quot;">
                  <c:v>49</c:v>
                </c:pt>
                <c:pt idx="272" formatCode="g/&quot;通&quot;&quot;用&quot;&quot;格&quot;&quot;式&quot;">
                  <c:v>45</c:v>
                </c:pt>
                <c:pt idx="273" formatCode="g/&quot;通&quot;&quot;用&quot;&quot;格&quot;&quot;式&quot;">
                  <c:v>41</c:v>
                </c:pt>
                <c:pt idx="274" formatCode="g/&quot;通&quot;&quot;用&quot;&quot;格&quot;&quot;式&quot;">
                  <c:v>48</c:v>
                </c:pt>
                <c:pt idx="275" formatCode="g/&quot;通&quot;&quot;用&quot;&quot;格&quot;&quot;式&quot;">
                  <c:v>48</c:v>
                </c:pt>
                <c:pt idx="276" formatCode="g/&quot;通&quot;&quot;用&quot;&quot;格&quot;&quot;式&quot;">
                  <c:v>45</c:v>
                </c:pt>
                <c:pt idx="277" formatCode="g/&quot;通&quot;&quot;用&quot;&quot;格&quot;&quot;式&quot;">
                  <c:v>42</c:v>
                </c:pt>
                <c:pt idx="278" formatCode="g/&quot;通&quot;&quot;用&quot;&quot;格&quot;&quot;式&quot;">
                  <c:v>47</c:v>
                </c:pt>
                <c:pt idx="279" formatCode="g/&quot;通&quot;&quot;用&quot;&quot;格&quot;&quot;式&quot;">
                  <c:v>42</c:v>
                </c:pt>
                <c:pt idx="280" formatCode="g/&quot;通&quot;&quot;用&quot;&quot;格&quot;&quot;式&quot;">
                  <c:v>44</c:v>
                </c:pt>
                <c:pt idx="281" formatCode="g/&quot;通&quot;&quot;用&quot;&quot;格&quot;&quot;式&quot;">
                  <c:v>42</c:v>
                </c:pt>
                <c:pt idx="282" formatCode="g/&quot;通&quot;&quot;用&quot;&quot;格&quot;&quot;式&quot;">
                  <c:v>43</c:v>
                </c:pt>
                <c:pt idx="283" formatCode="g/&quot;通&quot;&quot;用&quot;&quot;格&quot;&quot;式&quot;">
                  <c:v>41</c:v>
                </c:pt>
                <c:pt idx="284" formatCode="g/&quot;通&quot;&quot;用&quot;&quot;格&quot;&quot;式&quot;">
                  <c:v>43</c:v>
                </c:pt>
                <c:pt idx="285" formatCode="g/&quot;通&quot;&quot;用&quot;&quot;格&quot;&quot;式&quot;">
                  <c:v>51</c:v>
                </c:pt>
                <c:pt idx="286" formatCode="g/&quot;通&quot;&quot;用&quot;&quot;格&quot;&quot;式&quot;">
                  <c:v>43</c:v>
                </c:pt>
                <c:pt idx="287" formatCode="g/&quot;通&quot;&quot;用&quot;&quot;格&quot;&quot;式&quot;">
                  <c:v>52</c:v>
                </c:pt>
                <c:pt idx="288" formatCode="g/&quot;通&quot;&quot;用&quot;&quot;格&quot;&quot;式&quot;">
                  <c:v>46</c:v>
                </c:pt>
                <c:pt idx="289" formatCode="g/&quot;通&quot;&quot;用&quot;&quot;格&quot;&quot;式&quot;">
                  <c:v>47</c:v>
                </c:pt>
                <c:pt idx="290" formatCode="g/&quot;通&quot;&quot;用&quot;&quot;格&quot;&quot;式&quot;">
                  <c:v>49</c:v>
                </c:pt>
                <c:pt idx="291" formatCode="g/&quot;通&quot;&quot;用&quot;&quot;格&quot;&quot;式&quot;">
                  <c:v>51</c:v>
                </c:pt>
                <c:pt idx="292" formatCode="g/&quot;通&quot;&quot;用&quot;&quot;格&quot;&quot;式&quot;">
                  <c:v>58</c:v>
                </c:pt>
                <c:pt idx="293" formatCode="g/&quot;通&quot;&quot;用&quot;&quot;格&quot;&quot;式&quot;">
                  <c:v>46</c:v>
                </c:pt>
                <c:pt idx="294" formatCode="g/&quot;通&quot;&quot;用&quot;&quot;格&quot;&quot;式&quot;">
                  <c:v>57</c:v>
                </c:pt>
                <c:pt idx="295" formatCode="g/&quot;通&quot;&quot;用&quot;&quot;格&quot;&quot;式&quot;">
                  <c:v>58</c:v>
                </c:pt>
                <c:pt idx="296" formatCode="g/&quot;通&quot;&quot;用&quot;&quot;格&quot;&quot;式&quot;">
                  <c:v>56</c:v>
                </c:pt>
                <c:pt idx="297" formatCode="g/&quot;通&quot;&quot;用&quot;&quot;格&quot;&quot;式&quot;">
                  <c:v>59</c:v>
                </c:pt>
                <c:pt idx="298" formatCode="g/&quot;通&quot;&quot;用&quot;&quot;格&quot;&quot;式&quot;">
                  <c:v>56</c:v>
                </c:pt>
                <c:pt idx="299" formatCode="g/&quot;通&quot;&quot;用&quot;&quot;格&quot;&quot;式&quot;">
                  <c:v>58</c:v>
                </c:pt>
                <c:pt idx="300" formatCode="g/&quot;通&quot;&quot;用&quot;&quot;格&quot;&quot;式&quot;">
                  <c:v>61</c:v>
                </c:pt>
                <c:pt idx="301" formatCode="g/&quot;通&quot;&quot;用&quot;&quot;格&quot;&quot;式&quot;">
                  <c:v>63</c:v>
                </c:pt>
                <c:pt idx="302" formatCode="g/&quot;通&quot;&quot;用&quot;&quot;格&quot;&quot;式&quot;">
                  <c:v>57</c:v>
                </c:pt>
                <c:pt idx="303" formatCode="g/&quot;通&quot;&quot;用&quot;&quot;格&quot;&quot;式&quot;">
                  <c:v>63</c:v>
                </c:pt>
                <c:pt idx="304" formatCode="g/&quot;通&quot;&quot;用&quot;&quot;格&quot;&quot;式&quot;">
                  <c:v>67</c:v>
                </c:pt>
                <c:pt idx="305" formatCode="g/&quot;通&quot;&quot;用&quot;&quot;格&quot;&quot;式&quot;">
                  <c:v>64</c:v>
                </c:pt>
                <c:pt idx="306" formatCode="g/&quot;通&quot;&quot;用&quot;&quot;格&quot;&quot;式&quot;">
                  <c:v>62</c:v>
                </c:pt>
                <c:pt idx="307" formatCode="g/&quot;通&quot;&quot;用&quot;&quot;格&quot;&quot;式&quot;">
                  <c:v>61</c:v>
                </c:pt>
                <c:pt idx="308" formatCode="g/&quot;通&quot;&quot;用&quot;&quot;格&quot;&quot;式&quot;">
                  <c:v>58</c:v>
                </c:pt>
                <c:pt idx="309" formatCode="g/&quot;通&quot;&quot;用&quot;&quot;格&quot;&quot;式&quot;">
                  <c:v>60</c:v>
                </c:pt>
                <c:pt idx="310" formatCode="g/&quot;通&quot;&quot;用&quot;&quot;格&quot;&quot;式&quot;">
                  <c:v>60</c:v>
                </c:pt>
                <c:pt idx="311" formatCode="g/&quot;通&quot;&quot;用&quot;&quot;格&quot;&quot;式&quot;">
                  <c:v>58</c:v>
                </c:pt>
                <c:pt idx="312" formatCode="g/&quot;通&quot;&quot;用&quot;&quot;格&quot;&quot;式&quot;">
                  <c:v>66</c:v>
                </c:pt>
                <c:pt idx="313" formatCode="g/&quot;通&quot;&quot;用&quot;&quot;格&quot;&quot;式&quot;">
                  <c:v>69</c:v>
                </c:pt>
                <c:pt idx="314" formatCode="g/&quot;通&quot;&quot;用&quot;&quot;格&quot;&quot;式&quot;">
                  <c:v>67</c:v>
                </c:pt>
                <c:pt idx="315" formatCode="g/&quot;通&quot;&quot;用&quot;&quot;格&quot;&quot;式&quot;">
                  <c:v>66</c:v>
                </c:pt>
                <c:pt idx="316" formatCode="g/&quot;通&quot;&quot;用&quot;&quot;格&quot;&quot;式&quot;">
                  <c:v>56</c:v>
                </c:pt>
                <c:pt idx="317" formatCode="g/&quot;通&quot;&quot;用&quot;&quot;格&quot;&quot;式&quot;">
                  <c:v>61</c:v>
                </c:pt>
                <c:pt idx="318" formatCode="g/&quot;通&quot;&quot;用&quot;&quot;格&quot;&quot;式&quot;">
                  <c:v>77</c:v>
                </c:pt>
                <c:pt idx="319" formatCode="g/&quot;通&quot;&quot;用&quot;&quot;格&quot;&quot;式&quot;">
                  <c:v>79</c:v>
                </c:pt>
                <c:pt idx="320" formatCode="g/&quot;通&quot;&quot;用&quot;&quot;格&quot;&quot;式&quot;">
                  <c:v>64</c:v>
                </c:pt>
                <c:pt idx="321" formatCode="g/&quot;通&quot;&quot;用&quot;&quot;格&quot;&quot;式&quot;">
                  <c:v>69</c:v>
                </c:pt>
                <c:pt idx="322" formatCode="g/&quot;通&quot;&quot;用&quot;&quot;格&quot;&quot;式&quot;">
                  <c:v>64</c:v>
                </c:pt>
                <c:pt idx="323" formatCode="g/&quot;通&quot;&quot;用&quot;&quot;格&quot;&quot;式&quot;">
                  <c:v>60</c:v>
                </c:pt>
                <c:pt idx="324" formatCode="g/&quot;通&quot;&quot;用&quot;&quot;格&quot;&quot;式&quot;">
                  <c:v>70</c:v>
                </c:pt>
                <c:pt idx="325" formatCode="g/&quot;通&quot;&quot;用&quot;&quot;格&quot;&quot;式&quot;">
                  <c:v>69</c:v>
                </c:pt>
                <c:pt idx="326" formatCode="g/&quot;通&quot;&quot;用&quot;&quot;格&quot;&quot;式&quot;">
                  <c:v>72</c:v>
                </c:pt>
                <c:pt idx="327" formatCode="g/&quot;通&quot;&quot;用&quot;&quot;格&quot;&quot;式&quot;">
                  <c:v>57</c:v>
                </c:pt>
                <c:pt idx="328" formatCode="g/&quot;通&quot;&quot;用&quot;&quot;格&quot;&quot;式&quot;">
                  <c:v>58</c:v>
                </c:pt>
                <c:pt idx="329" formatCode="g/&quot;通&quot;&quot;用&quot;&quot;格&quot;&quot;式&quot;">
                  <c:v>69</c:v>
                </c:pt>
                <c:pt idx="330" formatCode="g/&quot;通&quot;&quot;用&quot;&quot;格&quot;&quot;式&quot;">
                  <c:v>62</c:v>
                </c:pt>
                <c:pt idx="331" formatCode="g/&quot;通&quot;&quot;用&quot;&quot;格&quot;&quot;式&quot;">
                  <c:v>67</c:v>
                </c:pt>
                <c:pt idx="332" formatCode="g/&quot;通&quot;&quot;用&quot;&quot;格&quot;&quot;式&quot;">
                  <c:v>61</c:v>
                </c:pt>
                <c:pt idx="333" formatCode="g/&quot;通&quot;&quot;用&quot;&quot;格&quot;&quot;式&quot;">
                  <c:v>64</c:v>
                </c:pt>
                <c:pt idx="334" formatCode="g/&quot;通&quot;&quot;用&quot;&quot;格&quot;&quot;式&quot;">
                  <c:v>60</c:v>
                </c:pt>
                <c:pt idx="335" formatCode="g/&quot;通&quot;&quot;用&quot;&quot;格&quot;&quot;式&quot;">
                  <c:v>63</c:v>
                </c:pt>
                <c:pt idx="336" formatCode="g/&quot;通&quot;&quot;用&quot;&quot;格&quot;&quot;式&quot;">
                  <c:v>55</c:v>
                </c:pt>
                <c:pt idx="337" formatCode="g/&quot;通&quot;&quot;用&quot;&quot;格&quot;&quot;式&quot;">
                  <c:v>78</c:v>
                </c:pt>
                <c:pt idx="338" formatCode="g/&quot;通&quot;&quot;用&quot;&quot;格&quot;&quot;式&quot;">
                  <c:v>77</c:v>
                </c:pt>
                <c:pt idx="339" formatCode="g/&quot;通&quot;&quot;用&quot;&quot;格&quot;&quot;式&quot;">
                  <c:v>67</c:v>
                </c:pt>
                <c:pt idx="340" formatCode="g/&quot;通&quot;&quot;用&quot;&quot;格&quot;&quot;式&quot;">
                  <c:v>68</c:v>
                </c:pt>
                <c:pt idx="341" formatCode="g/&quot;通&quot;&quot;用&quot;&quot;格&quot;&quot;式&quot;">
                  <c:v>62</c:v>
                </c:pt>
                <c:pt idx="342" formatCode="g/&quot;通&quot;&quot;用&quot;&quot;格&quot;&quot;式&quot;">
                  <c:v>72</c:v>
                </c:pt>
                <c:pt idx="343" formatCode="g/&quot;通&quot;&quot;用&quot;&quot;格&quot;&quot;式&quot;">
                  <c:v>71</c:v>
                </c:pt>
                <c:pt idx="344" formatCode="g/&quot;通&quot;&quot;用&quot;&quot;格&quot;&quot;式&quot;">
                  <c:v>70</c:v>
                </c:pt>
                <c:pt idx="345" formatCode="g/&quot;通&quot;&quot;用&quot;&quot;格&quot;&quot;式&quot;">
                  <c:v>73</c:v>
                </c:pt>
                <c:pt idx="346" formatCode="g/&quot;通&quot;&quot;用&quot;&quot;格&quot;&quot;式&quot;">
                  <c:v>65</c:v>
                </c:pt>
                <c:pt idx="347" formatCode="g/&quot;通&quot;&quot;用&quot;&quot;格&quot;&quot;式&quot;">
                  <c:v>70</c:v>
                </c:pt>
                <c:pt idx="348" formatCode="g/&quot;通&quot;&quot;用&quot;&quot;格&quot;&quot;式&quot;">
                  <c:v>72</c:v>
                </c:pt>
                <c:pt idx="349" formatCode="g/&quot;通&quot;&quot;用&quot;&quot;格&quot;&quot;式&quot;">
                  <c:v>65</c:v>
                </c:pt>
                <c:pt idx="350" formatCode="g/&quot;通&quot;&quot;用&quot;&quot;格&quot;&quot;式&quot;">
                  <c:v>73</c:v>
                </c:pt>
                <c:pt idx="351" formatCode="g/&quot;通&quot;&quot;用&quot;&quot;格&quot;&quot;式&quot;">
                  <c:v>62</c:v>
                </c:pt>
                <c:pt idx="352" formatCode="g/&quot;通&quot;&quot;用&quot;&quot;格&quot;&quot;式&quot;">
                  <c:v>63</c:v>
                </c:pt>
                <c:pt idx="353" formatCode="g/&quot;通&quot;&quot;用&quot;&quot;格&quot;&quot;式&quot;">
                  <c:v>70</c:v>
                </c:pt>
                <c:pt idx="354" formatCode="g/&quot;通&quot;&quot;用&quot;&quot;格&quot;&quot;式&quot;">
                  <c:v>66</c:v>
                </c:pt>
                <c:pt idx="355" formatCode="g/&quot;通&quot;&quot;用&quot;&quot;格&quot;&quot;式&quot;">
                  <c:v>64</c:v>
                </c:pt>
                <c:pt idx="356" formatCode="g/&quot;通&quot;&quot;用&quot;&quot;格&quot;&quot;式&quot;">
                  <c:v>66</c:v>
                </c:pt>
                <c:pt idx="357" formatCode="g/&quot;通&quot;&quot;用&quot;&quot;格&quot;&quot;式&quot;">
                  <c:v>68</c:v>
                </c:pt>
                <c:pt idx="358" formatCode="g/&quot;通&quot;&quot;用&quot;&quot;格&quot;&quot;式&quot;">
                  <c:v>64</c:v>
                </c:pt>
                <c:pt idx="359" formatCode="g/&quot;通&quot;&quot;用&quot;&quot;格&quot;&quot;式&quot;">
                  <c:v>54</c:v>
                </c:pt>
                <c:pt idx="360" formatCode="g/&quot;通&quot;&quot;用&quot;&quot;格&quot;&quot;式&quot;">
                  <c:v>74</c:v>
                </c:pt>
                <c:pt idx="361" formatCode="g/&quot;通&quot;&quot;用&quot;&quot;格&quot;&quot;式&quot;">
                  <c:v>67</c:v>
                </c:pt>
                <c:pt idx="362" formatCode="g/&quot;通&quot;&quot;用&quot;&quot;格&quot;&quot;式&quot;">
                  <c:v>72</c:v>
                </c:pt>
                <c:pt idx="363" formatCode="g/&quot;通&quot;&quot;用&quot;&quot;格&quot;&quot;式&quot;">
                  <c:v>61</c:v>
                </c:pt>
                <c:pt idx="364" formatCode="g/&quot;通&quot;&quot;用&quot;&quot;格&quot;&quot;式&quot;">
                  <c:v>57</c:v>
                </c:pt>
                <c:pt idx="365" formatCode="g/&quot;通&quot;&quot;用&quot;&quot;格&quot;&quot;式&quot;">
                  <c:v>59</c:v>
                </c:pt>
                <c:pt idx="366" formatCode="g/&quot;通&quot;&quot;用&quot;&quot;格&quot;&quot;式&quot;">
                  <c:v>55</c:v>
                </c:pt>
                <c:pt idx="367" formatCode="g/&quot;通&quot;&quot;用&quot;&quot;格&quot;&quot;式&quot;">
                  <c:v>64</c:v>
                </c:pt>
                <c:pt idx="368" formatCode="g/&quot;通&quot;&quot;用&quot;&quot;格&quot;&quot;式&quot;">
                  <c:v>56</c:v>
                </c:pt>
                <c:pt idx="369" formatCode="g/&quot;通&quot;&quot;用&quot;&quot;格&quot;&quot;式&quot;">
                  <c:v>55</c:v>
                </c:pt>
                <c:pt idx="370" formatCode="g/&quot;通&quot;&quot;用&quot;&quot;格&quot;&quot;式&quot;">
                  <c:v>64</c:v>
                </c:pt>
                <c:pt idx="371" formatCode="g/&quot;通&quot;&quot;用&quot;&quot;格&quot;&quot;式&quot;">
                  <c:v>54</c:v>
                </c:pt>
                <c:pt idx="372" formatCode="g/&quot;通&quot;&quot;用&quot;&quot;格&quot;&quot;式&quot;">
                  <c:v>56</c:v>
                </c:pt>
                <c:pt idx="373" formatCode="g/&quot;通&quot;&quot;用&quot;&quot;格&quot;&quot;式&quot;">
                  <c:v>60</c:v>
                </c:pt>
                <c:pt idx="374" formatCode="g/&quot;通&quot;&quot;用&quot;&quot;格&quot;&quot;式&quot;">
                  <c:v>57</c:v>
                </c:pt>
                <c:pt idx="375" formatCode="g/&quot;通&quot;&quot;用&quot;&quot;格&quot;&quot;式&quot;">
                  <c:v>48</c:v>
                </c:pt>
                <c:pt idx="376" formatCode="g/&quot;通&quot;&quot;用&quot;&quot;格&quot;&quot;式&quot;">
                  <c:v>49</c:v>
                </c:pt>
                <c:pt idx="377" formatCode="g/&quot;通&quot;&quot;用&quot;&quot;格&quot;&quot;式&quot;">
                  <c:v>57</c:v>
                </c:pt>
                <c:pt idx="378" formatCode="g/&quot;通&quot;&quot;用&quot;&quot;格&quot;&quot;式&quot;">
                  <c:v>53</c:v>
                </c:pt>
                <c:pt idx="379" formatCode="g/&quot;通&quot;&quot;用&quot;&quot;格&quot;&quot;式&quot;">
                  <c:v>54</c:v>
                </c:pt>
                <c:pt idx="380" formatCode="g/&quot;通&quot;&quot;用&quot;&quot;格&quot;&quot;式&quot;">
                  <c:v>53</c:v>
                </c:pt>
                <c:pt idx="381" formatCode="g/&quot;通&quot;&quot;用&quot;&quot;格&quot;&quot;式&quot;">
                  <c:v>48</c:v>
                </c:pt>
                <c:pt idx="382" formatCode="g/&quot;通&quot;&quot;用&quot;&quot;格&quot;&quot;式&quot;">
                  <c:v>49</c:v>
                </c:pt>
                <c:pt idx="383" formatCode="g/&quot;通&quot;&quot;用&quot;&quot;格&quot;&quot;式&quot;">
                  <c:v>49</c:v>
                </c:pt>
                <c:pt idx="384" formatCode="g/&quot;通&quot;&quot;用&quot;&quot;格&quot;&quot;式&quot;">
                  <c:v>48</c:v>
                </c:pt>
                <c:pt idx="385" formatCode="g/&quot;通&quot;&quot;用&quot;&quot;格&quot;&quot;式&quot;">
                  <c:v>52</c:v>
                </c:pt>
                <c:pt idx="386" formatCode="g/&quot;通&quot;&quot;用&quot;&quot;格&quot;&quot;式&quot;">
                  <c:v>46</c:v>
                </c:pt>
                <c:pt idx="387" formatCode="g/&quot;通&quot;&quot;用&quot;&quot;格&quot;&quot;式&quot;">
                  <c:v>48</c:v>
                </c:pt>
                <c:pt idx="388" formatCode="g/&quot;通&quot;&quot;用&quot;&quot;格&quot;&quot;式&quot;">
                  <c:v>51</c:v>
                </c:pt>
                <c:pt idx="389" formatCode="g/&quot;通&quot;&quot;用&quot;&quot;格&quot;&quot;式&quot;">
                  <c:v>44</c:v>
                </c:pt>
                <c:pt idx="390" formatCode="g/&quot;通&quot;&quot;用&quot;&quot;格&quot;&quot;式&quot;">
                  <c:v>49</c:v>
                </c:pt>
                <c:pt idx="391" formatCode="g/&quot;通&quot;&quot;用&quot;&quot;格&quot;&quot;式&quot;">
                  <c:v>55</c:v>
                </c:pt>
                <c:pt idx="392" formatCode="g/&quot;通&quot;&quot;用&quot;&quot;格&quot;&quot;式&quot;">
                  <c:v>46</c:v>
                </c:pt>
                <c:pt idx="393" formatCode="g/&quot;通&quot;&quot;用&quot;&quot;格&quot;&quot;式&quot;">
                  <c:v>45</c:v>
                </c:pt>
                <c:pt idx="394" formatCode="g/&quot;通&quot;&quot;用&quot;&quot;格&quot;&quot;式&quot;">
                  <c:v>53</c:v>
                </c:pt>
                <c:pt idx="395" formatCode="g/&quot;通&quot;&quot;用&quot;&quot;格&quot;&quot;式&quot;">
                  <c:v>47</c:v>
                </c:pt>
                <c:pt idx="396" formatCode="g/&quot;通&quot;&quot;用&quot;&quot;格&quot;&quot;式&quot;">
                  <c:v>55</c:v>
                </c:pt>
                <c:pt idx="397" formatCode="g/&quot;通&quot;&quot;用&quot;&quot;格&quot;&quot;式&quot;">
                  <c:v>49</c:v>
                </c:pt>
                <c:pt idx="398" formatCode="g/&quot;通&quot;&quot;用&quot;&quot;格&quot;&quot;式&quot;">
                  <c:v>41</c:v>
                </c:pt>
                <c:pt idx="399" formatCode="g/&quot;通&quot;&quot;用&quot;&quot;格&quot;&quot;式&quot;">
                  <c:v>45</c:v>
                </c:pt>
                <c:pt idx="400" formatCode="g/&quot;通&quot;&quot;用&quot;&quot;格&quot;&quot;式&quot;">
                  <c:v>52</c:v>
                </c:pt>
                <c:pt idx="401" formatCode="g/&quot;通&quot;&quot;用&quot;&quot;格&quot;&quot;式&quot;">
                  <c:v>50</c:v>
                </c:pt>
                <c:pt idx="402" formatCode="g/&quot;通&quot;&quot;用&quot;&quot;格&quot;&quot;式&quot;">
                  <c:v>52</c:v>
                </c:pt>
                <c:pt idx="403" formatCode="g/&quot;通&quot;&quot;用&quot;&quot;格&quot;&quot;式&quot;">
                  <c:v>40</c:v>
                </c:pt>
                <c:pt idx="404" formatCode="g/&quot;通&quot;&quot;用&quot;&quot;格&quot;&quot;式&quot;">
                  <c:v>47</c:v>
                </c:pt>
                <c:pt idx="405" formatCode="g/&quot;通&quot;&quot;用&quot;&quot;格&quot;&quot;式&quot;">
                  <c:v>47</c:v>
                </c:pt>
                <c:pt idx="406" formatCode="g/&quot;通&quot;&quot;用&quot;&quot;格&quot;&quot;式&quot;">
                  <c:v>47</c:v>
                </c:pt>
                <c:pt idx="407" formatCode="g/&quot;通&quot;&quot;用&quot;&quot;格&quot;&quot;式&quot;">
                  <c:v>48</c:v>
                </c:pt>
                <c:pt idx="408" formatCode="g/&quot;通&quot;&quot;用&quot;&quot;格&quot;&quot;式&quot;">
                  <c:v>55</c:v>
                </c:pt>
                <c:pt idx="409" formatCode="g/&quot;通&quot;&quot;用&quot;&quot;格&quot;&quot;式&quot;">
                  <c:v>53</c:v>
                </c:pt>
                <c:pt idx="410" formatCode="g/&quot;通&quot;&quot;用&quot;&quot;格&quot;&quot;式&quot;">
                  <c:v>56</c:v>
                </c:pt>
                <c:pt idx="411" formatCode="g/&quot;通&quot;&quot;用&quot;&quot;格&quot;&quot;式&quot;">
                  <c:v>57</c:v>
                </c:pt>
                <c:pt idx="412" formatCode="g/&quot;通&quot;&quot;用&quot;&quot;格&quot;&quot;式&quot;">
                  <c:v>67</c:v>
                </c:pt>
                <c:pt idx="413" formatCode="g/&quot;通&quot;&quot;用&quot;&quot;格&quot;&quot;式&quot;">
                  <c:v>77</c:v>
                </c:pt>
                <c:pt idx="414" formatCode="g/&quot;通&quot;&quot;用&quot;&quot;格&quot;&quot;式&quot;">
                  <c:v>67</c:v>
                </c:pt>
                <c:pt idx="415" formatCode="g/&quot;通&quot;&quot;用&quot;&quot;格&quot;&quot;式&quot;">
                  <c:v>58</c:v>
                </c:pt>
                <c:pt idx="416" formatCode="g/&quot;通&quot;&quot;用&quot;&quot;格&quot;&quot;式&quot;">
                  <c:v>72</c:v>
                </c:pt>
                <c:pt idx="417" formatCode="g/&quot;通&quot;&quot;用&quot;&quot;格&quot;&quot;式&quot;">
                  <c:v>81</c:v>
                </c:pt>
                <c:pt idx="418" formatCode="g/&quot;通&quot;&quot;用&quot;&quot;格&quot;&quot;式&quot;">
                  <c:v>73</c:v>
                </c:pt>
                <c:pt idx="419" formatCode="g/&quot;通&quot;&quot;用&quot;&quot;格&quot;&quot;式&quot;">
                  <c:v>70</c:v>
                </c:pt>
                <c:pt idx="420" formatCode="g/&quot;通&quot;&quot;用&quot;&quot;格&quot;&quot;式&quot;">
                  <c:v>84</c:v>
                </c:pt>
                <c:pt idx="421" formatCode="g/&quot;通&quot;&quot;用&quot;&quot;格&quot;&quot;式&quot;">
                  <c:v>82</c:v>
                </c:pt>
                <c:pt idx="422" formatCode="g/&quot;通&quot;&quot;用&quot;&quot;格&quot;&quot;式&quot;">
                  <c:v>92</c:v>
                </c:pt>
                <c:pt idx="423" formatCode="g/&quot;通&quot;&quot;用&quot;&quot;格&quot;&quot;式&quot;">
                  <c:v>83</c:v>
                </c:pt>
                <c:pt idx="424" formatCode="g/&quot;通&quot;&quot;用&quot;&quot;格&quot;&quot;式&quot;">
                  <c:v>84</c:v>
                </c:pt>
                <c:pt idx="425" formatCode="g/&quot;通&quot;&quot;用&quot;&quot;格&quot;&quot;式&quot;">
                  <c:v>87</c:v>
                </c:pt>
                <c:pt idx="426" formatCode="g/&quot;通&quot;&quot;用&quot;&quot;格&quot;&quot;式&quot;">
                  <c:v>87</c:v>
                </c:pt>
                <c:pt idx="427" formatCode="g/&quot;通&quot;&quot;用&quot;&quot;格&quot;&quot;式&quot;">
                  <c:v>79</c:v>
                </c:pt>
                <c:pt idx="428" formatCode="g/&quot;通&quot;&quot;用&quot;&quot;格&quot;&quot;式&quot;">
                  <c:v>80</c:v>
                </c:pt>
                <c:pt idx="429" formatCode="g/&quot;通&quot;&quot;用&quot;&quot;格&quot;&quot;式&quot;">
                  <c:v>79</c:v>
                </c:pt>
                <c:pt idx="430" formatCode="g/&quot;通&quot;&quot;用&quot;&quot;格&quot;&quot;式&quot;">
                  <c:v>91</c:v>
                </c:pt>
                <c:pt idx="431" formatCode="g/&quot;通&quot;&quot;用&quot;&quot;格&quot;&quot;式&quot;">
                  <c:v>72</c:v>
                </c:pt>
                <c:pt idx="432" formatCode="g/&quot;通&quot;&quot;用&quot;&quot;格&quot;&quot;式&quot;">
                  <c:v>74</c:v>
                </c:pt>
                <c:pt idx="433" formatCode="g/&quot;通&quot;&quot;用&quot;&quot;格&quot;&quot;式&quot;">
                  <c:v>53</c:v>
                </c:pt>
                <c:pt idx="434" formatCode="g/&quot;通&quot;&quot;用&quot;&quot;格&quot;&quot;式&quot;">
                  <c:v>63</c:v>
                </c:pt>
                <c:pt idx="435" formatCode="g/&quot;通&quot;&quot;用&quot;&quot;格&quot;&quot;式&quot;">
                  <c:v>53</c:v>
                </c:pt>
                <c:pt idx="436" formatCode="g/&quot;通&quot;&quot;用&quot;&quot;格&quot;&quot;式&quot;">
                  <c:v>68</c:v>
                </c:pt>
                <c:pt idx="437" formatCode="g/&quot;通&quot;&quot;用&quot;&quot;格&quot;&quot;式&quot;">
                  <c:v>45</c:v>
                </c:pt>
                <c:pt idx="438" formatCode="g/&quot;通&quot;&quot;用&quot;&quot;格&quot;&quot;式&quot;">
                  <c:v>59</c:v>
                </c:pt>
                <c:pt idx="439" formatCode="g/&quot;通&quot;&quot;用&quot;&quot;格&quot;&quot;式&quot;">
                  <c:v>42</c:v>
                </c:pt>
                <c:pt idx="440" formatCode="g/&quot;通&quot;&quot;用&quot;&quot;格&quot;&quot;式&quot;">
                  <c:v>38</c:v>
                </c:pt>
                <c:pt idx="441" formatCode="g/&quot;通&quot;&quot;用&quot;&quot;格&quot;&quot;式&quot;">
                  <c:v>37</c:v>
                </c:pt>
                <c:pt idx="442" formatCode="g/&quot;通&quot;&quot;用&quot;&quot;格&quot;&quot;式&quot;">
                  <c:v>36</c:v>
                </c:pt>
                <c:pt idx="443" formatCode="g/&quot;通&quot;&quot;用&quot;&quot;格&quot;&quot;式&quot;">
                  <c:v>30</c:v>
                </c:pt>
                <c:pt idx="444" formatCode="g/&quot;通&quot;&quot;用&quot;&quot;格&quot;&quot;式&quot;">
                  <c:v>32</c:v>
                </c:pt>
                <c:pt idx="445" formatCode="g/&quot;通&quot;&quot;用&quot;&quot;格&quot;&quot;式&quot;">
                  <c:v>29</c:v>
                </c:pt>
                <c:pt idx="446" formatCode="g/&quot;通&quot;&quot;用&quot;&quot;格&quot;&quot;式&quot;">
                  <c:v>32</c:v>
                </c:pt>
                <c:pt idx="447" formatCode="g/&quot;通&quot;&quot;用&quot;&quot;格&quot;&quot;式&quot;">
                  <c:v>29</c:v>
                </c:pt>
                <c:pt idx="448" formatCode="g/&quot;通&quot;&quot;用&quot;&quot;格&quot;&quot;式&quot;">
                  <c:v>28</c:v>
                </c:pt>
                <c:pt idx="449" formatCode="g/&quot;通&quot;&quot;用&quot;&quot;格&quot;&quot;式&quot;">
                  <c:v>30</c:v>
                </c:pt>
                <c:pt idx="450" formatCode="g/&quot;通&quot;&quot;用&quot;&quot;格&quot;&quot;式&quot;">
                  <c:v>30</c:v>
                </c:pt>
                <c:pt idx="451" formatCode="g/&quot;通&quot;&quot;用&quot;&quot;格&quot;&quot;式&quot;">
                  <c:v>34</c:v>
                </c:pt>
                <c:pt idx="452" formatCode="g/&quot;通&quot;&quot;用&quot;&quot;格&quot;&quot;式&quot;">
                  <c:v>31</c:v>
                </c:pt>
                <c:pt idx="453" formatCode="g/&quot;通&quot;&quot;用&quot;&quot;格&quot;&quot;式&quot;">
                  <c:v>32</c:v>
                </c:pt>
                <c:pt idx="454" formatCode="g/&quot;通&quot;&quot;用&quot;&quot;格&quot;&quot;式&quot;">
                  <c:v>31</c:v>
                </c:pt>
                <c:pt idx="455" formatCode="g/&quot;通&quot;&quot;用&quot;&quot;格&quot;&quot;式&quot;">
                  <c:v>30</c:v>
                </c:pt>
                <c:pt idx="456" formatCode="g/&quot;通&quot;&quot;用&quot;&quot;格&quot;&quot;式&quot;">
                  <c:v>33</c:v>
                </c:pt>
                <c:pt idx="457" formatCode="g/&quot;通&quot;&quot;用&quot;&quot;格&quot;&quot;式&quot;">
                  <c:v>32</c:v>
                </c:pt>
                <c:pt idx="458" formatCode="g/&quot;通&quot;&quot;用&quot;&quot;格&quot;&quot;式&quot;">
                  <c:v>33</c:v>
                </c:pt>
                <c:pt idx="459" formatCode="g/&quot;通&quot;&quot;用&quot;&quot;格&quot;&quot;式&quot;">
                  <c:v>40</c:v>
                </c:pt>
                <c:pt idx="460" formatCode="g/&quot;通&quot;&quot;用&quot;&quot;格&quot;&quot;式&quot;">
                  <c:v>37</c:v>
                </c:pt>
                <c:pt idx="461" formatCode="g/&quot;通&quot;&quot;用&quot;&quot;格&quot;&quot;式&quot;">
                  <c:v>46</c:v>
                </c:pt>
                <c:pt idx="462" formatCode="g/&quot;通&quot;&quot;用&quot;&quot;格&quot;&quot;式&quot;">
                  <c:v>46</c:v>
                </c:pt>
                <c:pt idx="463" formatCode="g/&quot;通&quot;&quot;用&quot;&quot;格&quot;&quot;式&quot;">
                  <c:v>51</c:v>
                </c:pt>
                <c:pt idx="464" formatCode="g/&quot;通&quot;&quot;用&quot;&quot;格&quot;&quot;式&quot;">
                  <c:v>47</c:v>
                </c:pt>
                <c:pt idx="465" formatCode="g/&quot;通&quot;&quot;用&quot;&quot;格&quot;&quot;式&quot;">
                  <c:v>44</c:v>
                </c:pt>
                <c:pt idx="466" formatCode="g/&quot;通&quot;&quot;用&quot;&quot;格&quot;&quot;式&quot;">
                  <c:v>42</c:v>
                </c:pt>
                <c:pt idx="467" formatCode="g/&quot;通&quot;&quot;用&quot;&quot;格&quot;&quot;式&quot;">
                  <c:v>51</c:v>
                </c:pt>
                <c:pt idx="468" formatCode="g/&quot;通&quot;&quot;用&quot;&quot;格&quot;&quot;式&quot;">
                  <c:v>52</c:v>
                </c:pt>
                <c:pt idx="469" formatCode="g/&quot;通&quot;&quot;用&quot;&quot;格&quot;&quot;式&quot;">
                  <c:v>60</c:v>
                </c:pt>
                <c:pt idx="470" formatCode="g/&quot;通&quot;&quot;用&quot;&quot;格&quot;&quot;式&quot;">
                  <c:v>55</c:v>
                </c:pt>
                <c:pt idx="471" formatCode="g/&quot;通&quot;&quot;用&quot;&quot;格&quot;&quot;式&quot;">
                  <c:v>51</c:v>
                </c:pt>
                <c:pt idx="472" formatCode="g/&quot;通&quot;&quot;用&quot;&quot;格&quot;&quot;式&quot;">
                  <c:v>59</c:v>
                </c:pt>
                <c:pt idx="473" formatCode="g/&quot;通&quot;&quot;用&quot;&quot;格&quot;&quot;式&quot;">
                  <c:v>60</c:v>
                </c:pt>
                <c:pt idx="474" formatCode="g/&quot;通&quot;&quot;用&quot;&quot;格&quot;&quot;式&quot;">
                  <c:v>63</c:v>
                </c:pt>
                <c:pt idx="475" formatCode="g/&quot;通&quot;&quot;用&quot;&quot;格&quot;&quot;式&quot;">
                  <c:v>63</c:v>
                </c:pt>
                <c:pt idx="476" formatCode="g/&quot;通&quot;&quot;用&quot;&quot;格&quot;&quot;式&quot;">
                  <c:v>67</c:v>
                </c:pt>
                <c:pt idx="477" formatCode="g/&quot;通&quot;&quot;用&quot;&quot;格&quot;&quot;式&quot;">
                  <c:v>71</c:v>
                </c:pt>
                <c:pt idx="478" formatCode="g/&quot;通&quot;&quot;用&quot;&quot;格&quot;&quot;式&quot;">
                  <c:v>65</c:v>
                </c:pt>
                <c:pt idx="479" formatCode="g/&quot;通&quot;&quot;用&quot;&quot;格&quot;&quot;式&quot;">
                  <c:v>75</c:v>
                </c:pt>
                <c:pt idx="480" formatCode="g/&quot;通&quot;&quot;用&quot;&quot;格&quot;&quot;式&quot;">
                  <c:v>61</c:v>
                </c:pt>
                <c:pt idx="481" formatCode="g/&quot;通&quot;&quot;用&quot;&quot;格&quot;&quot;式&quot;">
                  <c:v>73</c:v>
                </c:pt>
                <c:pt idx="482" formatCode="g/&quot;通&quot;&quot;用&quot;&quot;格&quot;&quot;式&quot;">
                  <c:v>72</c:v>
                </c:pt>
                <c:pt idx="483" formatCode="g/&quot;通&quot;&quot;用&quot;&quot;格&quot;&quot;式&quot;">
                  <c:v>72</c:v>
                </c:pt>
                <c:pt idx="484" formatCode="g/&quot;通&quot;&quot;用&quot;&quot;格&quot;&quot;式&quot;">
                  <c:v>66</c:v>
                </c:pt>
                <c:pt idx="485" formatCode="g/&quot;通&quot;&quot;用&quot;&quot;格&quot;&quot;式&quot;">
                  <c:v>70</c:v>
                </c:pt>
                <c:pt idx="486" formatCode="g/&quot;通&quot;&quot;用&quot;&quot;格&quot;&quot;式&quot;">
                  <c:v>62</c:v>
                </c:pt>
                <c:pt idx="487" formatCode="g/&quot;通&quot;&quot;用&quot;&quot;格&quot;&quot;式&quot;">
                  <c:v>62</c:v>
                </c:pt>
                <c:pt idx="488" formatCode="g/&quot;通&quot;&quot;用&quot;&quot;格&quot;&quot;式&quot;">
                  <c:v>62</c:v>
                </c:pt>
                <c:pt idx="489" formatCode="g/&quot;通&quot;&quot;用&quot;&quot;格&quot;&quot;式&quot;">
                  <c:v>68</c:v>
                </c:pt>
                <c:pt idx="490" formatCode="g/&quot;通&quot;&quot;用&quot;&quot;格&quot;&quot;式&quot;">
                  <c:v>63</c:v>
                </c:pt>
                <c:pt idx="491" formatCode="g/&quot;通&quot;&quot;用&quot;&quot;格&quot;&quot;式&quot;">
                  <c:v>59</c:v>
                </c:pt>
                <c:pt idx="492" formatCode="g/&quot;通&quot;&quot;用&quot;&quot;格&quot;&quot;式&quot;">
                  <c:v>60</c:v>
                </c:pt>
                <c:pt idx="493" formatCode="g/&quot;通&quot;&quot;用&quot;&quot;格&quot;&quot;式&quot;">
                  <c:v>58</c:v>
                </c:pt>
                <c:pt idx="494" formatCode="g/&quot;通&quot;&quot;用&quot;&quot;格&quot;&quot;式&quot;">
                  <c:v>57</c:v>
                </c:pt>
                <c:pt idx="495" formatCode="g/&quot;通&quot;&quot;用&quot;&quot;格&quot;&quot;式&quot;">
                  <c:v>57</c:v>
                </c:pt>
                <c:pt idx="496" formatCode="g/&quot;通&quot;&quot;用&quot;&quot;格&quot;&quot;式&quot;">
                  <c:v>54</c:v>
                </c:pt>
                <c:pt idx="497" formatCode="g/&quot;通&quot;&quot;用&quot;&quot;格&quot;&quot;式&quot;">
                  <c:v>57</c:v>
                </c:pt>
                <c:pt idx="498" formatCode="g/&quot;通&quot;&quot;用&quot;&quot;格&quot;&quot;式&quot;">
                  <c:v>59</c:v>
                </c:pt>
                <c:pt idx="499" formatCode="g/&quot;通&quot;&quot;用&quot;&quot;格&quot;&quot;式&quot;">
                  <c:v>48</c:v>
                </c:pt>
                <c:pt idx="500" formatCode="g/&quot;通&quot;&quot;用&quot;&quot;格&quot;&quot;式&quot;">
                  <c:v>57</c:v>
                </c:pt>
                <c:pt idx="501" formatCode="g/&quot;通&quot;&quot;用&quot;&quot;格&quot;&quot;式&quot;">
                  <c:v>55</c:v>
                </c:pt>
                <c:pt idx="502" formatCode="g/&quot;通&quot;&quot;用&quot;&quot;格&quot;&quot;式&quot;">
                  <c:v>56</c:v>
                </c:pt>
                <c:pt idx="503" formatCode="g/&quot;通&quot;&quot;用&quot;&quot;格&quot;&quot;式&quot;">
                  <c:v>51</c:v>
                </c:pt>
                <c:pt idx="504" formatCode="g/&quot;通&quot;&quot;用&quot;&quot;格&quot;&quot;式&quot;">
                  <c:v>54</c:v>
                </c:pt>
                <c:pt idx="505" formatCode="g/&quot;通&quot;&quot;用&quot;&quot;格&quot;&quot;式&quot;">
                  <c:v>56</c:v>
                </c:pt>
                <c:pt idx="506" formatCode="g/&quot;通&quot;&quot;用&quot;&quot;格&quot;&quot;式&quot;">
                  <c:v>54</c:v>
                </c:pt>
                <c:pt idx="507" formatCode="g/&quot;通&quot;&quot;用&quot;&quot;格&quot;&quot;式&quot;">
                  <c:v>54</c:v>
                </c:pt>
                <c:pt idx="508" formatCode="g/&quot;通&quot;&quot;用&quot;&quot;格&quot;&quot;式&quot;">
                  <c:v>55</c:v>
                </c:pt>
                <c:pt idx="509" formatCode="g/&quot;通&quot;&quot;用&quot;&quot;格&quot;&quot;式&quot;">
                  <c:v>63</c:v>
                </c:pt>
                <c:pt idx="510" formatCode="g/&quot;通&quot;&quot;用&quot;&quot;格&quot;&quot;式&quot;">
                  <c:v>53</c:v>
                </c:pt>
                <c:pt idx="511" formatCode="g/&quot;通&quot;&quot;用&quot;&quot;格&quot;&quot;式&quot;">
                  <c:v>55</c:v>
                </c:pt>
                <c:pt idx="512" formatCode="g/&quot;通&quot;&quot;用&quot;&quot;格&quot;&quot;式&quot;">
                  <c:v>48</c:v>
                </c:pt>
                <c:pt idx="513" formatCode="g/&quot;通&quot;&quot;用&quot;&quot;格&quot;&quot;式&quot;">
                  <c:v>47</c:v>
                </c:pt>
                <c:pt idx="514" formatCode="g/&quot;通&quot;&quot;用&quot;&quot;格&quot;&quot;式&quot;">
                  <c:v>50</c:v>
                </c:pt>
                <c:pt idx="515" formatCode="g/&quot;通&quot;&quot;用&quot;&quot;格&quot;&quot;式&quot;">
                  <c:v>54</c:v>
                </c:pt>
                <c:pt idx="516" formatCode="g/&quot;通&quot;&quot;用&quot;&quot;格&quot;&quot;式&quot;">
                  <c:v>59</c:v>
                </c:pt>
                <c:pt idx="517" formatCode="g/&quot;通&quot;&quot;用&quot;&quot;格&quot;&quot;式&quot;">
                  <c:v>51</c:v>
                </c:pt>
                <c:pt idx="518" formatCode="g/&quot;通&quot;&quot;用&quot;&quot;格&quot;&quot;式&quot;">
                  <c:v>55</c:v>
                </c:pt>
                <c:pt idx="519" formatCode="g/&quot;通&quot;&quot;用&quot;&quot;格&quot;&quot;式&quot;">
                  <c:v>48</c:v>
                </c:pt>
                <c:pt idx="520" formatCode="g/&quot;通&quot;&quot;用&quot;&quot;格&quot;&quot;式&quot;">
                  <c:v>58</c:v>
                </c:pt>
                <c:pt idx="521" formatCode="g/&quot;通&quot;&quot;用&quot;&quot;格&quot;&quot;式&quot;">
                  <c:v>59</c:v>
                </c:pt>
                <c:pt idx="522" formatCode="g/&quot;通&quot;&quot;用&quot;&quot;格&quot;&quot;式&quot;">
                  <c:v>54</c:v>
                </c:pt>
                <c:pt idx="523" formatCode="g/&quot;通&quot;&quot;用&quot;&quot;格&quot;&quot;式&quot;">
                  <c:v>55</c:v>
                </c:pt>
                <c:pt idx="524" formatCode="g/&quot;通&quot;&quot;用&quot;&quot;格&quot;&quot;式&quot;">
                  <c:v>52</c:v>
                </c:pt>
                <c:pt idx="525" formatCode="g/&quot;通&quot;&quot;用&quot;&quot;格&quot;&quot;式&quot;">
                  <c:v>48</c:v>
                </c:pt>
                <c:pt idx="526" formatCode="g/&quot;通&quot;&quot;用&quot;&quot;格&quot;&quot;式&quot;">
                  <c:v>54</c:v>
                </c:pt>
                <c:pt idx="527" formatCode="g/&quot;通&quot;&quot;用&quot;&quot;格&quot;&quot;式&quot;">
                  <c:v>56</c:v>
                </c:pt>
                <c:pt idx="528" formatCode="g/&quot;通&quot;&quot;用&quot;&quot;格&quot;&quot;式&quot;">
                  <c:v>43</c:v>
                </c:pt>
                <c:pt idx="529" formatCode="g/&quot;通&quot;&quot;用&quot;&quot;格&quot;&quot;式&quot;">
                  <c:v>48</c:v>
                </c:pt>
                <c:pt idx="530" formatCode="g/&quot;通&quot;&quot;用&quot;&quot;格&quot;&quot;式&quot;">
                  <c:v>48</c:v>
                </c:pt>
                <c:pt idx="531" formatCode="g/&quot;通&quot;&quot;用&quot;&quot;格&quot;&quot;式&quot;">
                  <c:v>45</c:v>
                </c:pt>
                <c:pt idx="532" formatCode="g/&quot;通&quot;&quot;用&quot;&quot;格&quot;&quot;式&quot;">
                  <c:v>53</c:v>
                </c:pt>
                <c:pt idx="533" formatCode="g/&quot;通&quot;&quot;用&quot;&quot;格&quot;&quot;式&quot;">
                  <c:v>43</c:v>
                </c:pt>
                <c:pt idx="534" formatCode="g/&quot;通&quot;&quot;用&quot;&quot;格&quot;&quot;式&quot;">
                  <c:v>46</c:v>
                </c:pt>
                <c:pt idx="535" formatCode="g/&quot;通&quot;&quot;用&quot;&quot;格&quot;&quot;式&quot;">
                  <c:v>47</c:v>
                </c:pt>
                <c:pt idx="536" formatCode="g/&quot;通&quot;&quot;用&quot;&quot;格&quot;&quot;式&quot;">
                  <c:v>46</c:v>
                </c:pt>
                <c:pt idx="537" formatCode="g/&quot;通&quot;&quot;用&quot;&quot;格&quot;&quot;式&quot;">
                  <c:v>51</c:v>
                </c:pt>
                <c:pt idx="538" formatCode="g/&quot;通&quot;&quot;用&quot;&quot;格&quot;&quot;式&quot;">
                  <c:v>52</c:v>
                </c:pt>
                <c:pt idx="539" formatCode="g/&quot;通&quot;&quot;用&quot;&quot;格&quot;&quot;式&quot;">
                  <c:v>50</c:v>
                </c:pt>
                <c:pt idx="540" formatCode="g/&quot;通&quot;&quot;用&quot;&quot;格&quot;&quot;式&quot;">
                  <c:v>45</c:v>
                </c:pt>
                <c:pt idx="541" formatCode="g/&quot;通&quot;&quot;用&quot;&quot;格&quot;&quot;式&quot;">
                  <c:v>44</c:v>
                </c:pt>
                <c:pt idx="542" formatCode="g/&quot;通&quot;&quot;用&quot;&quot;格&quot;&quot;式&quot;">
                  <c:v>46</c:v>
                </c:pt>
                <c:pt idx="543" formatCode="g/&quot;通&quot;&quot;用&quot;&quot;格&quot;&quot;式&quot;">
                  <c:v>47</c:v>
                </c:pt>
                <c:pt idx="544" formatCode="g/&quot;通&quot;&quot;用&quot;&quot;格&quot;&quot;式&quot;">
                  <c:v>42</c:v>
                </c:pt>
                <c:pt idx="545" formatCode="g/&quot;通&quot;&quot;用&quot;&quot;格&quot;&quot;式&quot;">
                  <c:v>45</c:v>
                </c:pt>
                <c:pt idx="546" formatCode="g/&quot;通&quot;&quot;用&quot;&quot;格&quot;&quot;式&quot;">
                  <c:v>47</c:v>
                </c:pt>
                <c:pt idx="547" formatCode="g/&quot;通&quot;&quot;用&quot;&quot;格&quot;&quot;式&quot;">
                  <c:v>52</c:v>
                </c:pt>
                <c:pt idx="548" formatCode="g/&quot;通&quot;&quot;用&quot;&quot;格&quot;&quot;式&quot;">
                  <c:v>52</c:v>
                </c:pt>
                <c:pt idx="549" formatCode="g/&quot;通&quot;&quot;用&quot;&quot;格&quot;&quot;式&quot;">
                  <c:v>43</c:v>
                </c:pt>
                <c:pt idx="550" formatCode="g/&quot;通&quot;&quot;用&quot;&quot;格&quot;&quot;式&quot;">
                  <c:v>44</c:v>
                </c:pt>
                <c:pt idx="551" formatCode="g/&quot;通&quot;&quot;用&quot;&quot;格&quot;&quot;式&quot;">
                  <c:v>50</c:v>
                </c:pt>
                <c:pt idx="552" formatCode="g/&quot;通&quot;&quot;用&quot;&quot;格&quot;&quot;式&quot;">
                  <c:v>44</c:v>
                </c:pt>
                <c:pt idx="553" formatCode="g/&quot;通&quot;&quot;用&quot;&quot;格&quot;&quot;式&quot;">
                  <c:v>47</c:v>
                </c:pt>
                <c:pt idx="554" formatCode="g/&quot;通&quot;&quot;用&quot;&quot;格&quot;&quot;式&quot;">
                  <c:v>58</c:v>
                </c:pt>
                <c:pt idx="555" formatCode="g/&quot;通&quot;&quot;用&quot;&quot;格&quot;&quot;式&quot;">
                  <c:v>46</c:v>
                </c:pt>
                <c:pt idx="556" formatCode="g/&quot;通&quot;&quot;用&quot;&quot;格&quot;&quot;式&quot;">
                  <c:v>44</c:v>
                </c:pt>
                <c:pt idx="557" formatCode="g/&quot;通&quot;&quot;用&quot;&quot;格&quot;&quot;式&quot;">
                  <c:v>48</c:v>
                </c:pt>
                <c:pt idx="558" formatCode="g/&quot;通&quot;&quot;用&quot;&quot;格&quot;&quot;式&quot;">
                  <c:v>48</c:v>
                </c:pt>
                <c:pt idx="559" formatCode="g/&quot;通&quot;&quot;用&quot;&quot;格&quot;&quot;式&quot;">
                  <c:v>43</c:v>
                </c:pt>
                <c:pt idx="560" formatCode="g/&quot;通&quot;&quot;用&quot;&quot;格&quot;&quot;式&quot;">
                  <c:v>46</c:v>
                </c:pt>
                <c:pt idx="561" formatCode="g/&quot;通&quot;&quot;用&quot;&quot;格&quot;&quot;式&quot;">
                  <c:v>44</c:v>
                </c:pt>
                <c:pt idx="562" formatCode="g/&quot;通&quot;&quot;用&quot;&quot;格&quot;&quot;式&quot;">
                  <c:v>44</c:v>
                </c:pt>
                <c:pt idx="563" formatCode="g/&quot;通&quot;&quot;用&quot;&quot;格&quot;&quot;式&quot;">
                  <c:v>49</c:v>
                </c:pt>
                <c:pt idx="564" formatCode="g/&quot;通&quot;&quot;用&quot;&quot;格&quot;&quot;式&quot;">
                  <c:v>47</c:v>
                </c:pt>
                <c:pt idx="565" formatCode="g/&quot;通&quot;&quot;用&quot;&quot;格&quot;&quot;式&quot;">
                  <c:v>45</c:v>
                </c:pt>
                <c:pt idx="566" formatCode="g/&quot;通&quot;&quot;用&quot;&quot;格&quot;&quot;式&quot;">
                  <c:v>43</c:v>
                </c:pt>
                <c:pt idx="567" formatCode="g/&quot;通&quot;&quot;用&quot;&quot;格&quot;&quot;式&quot;">
                  <c:v>40</c:v>
                </c:pt>
                <c:pt idx="568" formatCode="g/&quot;通&quot;&quot;用&quot;&quot;格&quot;&quot;式&quot;">
                  <c:v>46</c:v>
                </c:pt>
                <c:pt idx="569" formatCode="g/&quot;通&quot;&quot;用&quot;&quot;格&quot;&quot;式&quot;">
                  <c:v>42</c:v>
                </c:pt>
                <c:pt idx="570" formatCode="g/&quot;通&quot;&quot;用&quot;&quot;格&quot;&quot;式&quot;">
                  <c:v>43</c:v>
                </c:pt>
                <c:pt idx="571" formatCode="g/&quot;通&quot;&quot;用&quot;&quot;格&quot;&quot;式&quot;">
                  <c:v>42</c:v>
                </c:pt>
                <c:pt idx="572" formatCode="g/&quot;通&quot;&quot;用&quot;&quot;格&quot;&quot;式&quot;">
                  <c:v>39</c:v>
                </c:pt>
                <c:pt idx="573" formatCode="g/&quot;通&quot;&quot;用&quot;&quot;格&quot;&quot;式&quot;">
                  <c:v>40</c:v>
                </c:pt>
                <c:pt idx="574" formatCode="g/&quot;通&quot;&quot;用&quot;&quot;格&quot;&quot;式&quot;">
                  <c:v>40</c:v>
                </c:pt>
                <c:pt idx="575" formatCode="g/&quot;通&quot;&quot;用&quot;&quot;格&quot;&quot;式&quot;">
                  <c:v>41</c:v>
                </c:pt>
                <c:pt idx="576" formatCode="g/&quot;通&quot;&quot;用&quot;&quot;格&quot;&quot;式&quot;">
                  <c:v>39</c:v>
                </c:pt>
                <c:pt idx="577" formatCode="g/&quot;通&quot;&quot;用&quot;&quot;格&quot;&quot;式&quot;">
                  <c:v>39</c:v>
                </c:pt>
                <c:pt idx="578" formatCode="g/&quot;通&quot;&quot;用&quot;&quot;格&quot;&quot;式&quot;">
                  <c:v>42</c:v>
                </c:pt>
                <c:pt idx="579" formatCode="g/&quot;通&quot;&quot;用&quot;&quot;格&quot;&quot;式&quot;">
                  <c:v>45</c:v>
                </c:pt>
                <c:pt idx="580" formatCode="g/&quot;通&quot;&quot;用&quot;&quot;格&quot;&quot;式&quot;">
                  <c:v>45</c:v>
                </c:pt>
                <c:pt idx="581" formatCode="g/&quot;通&quot;&quot;用&quot;&quot;格&quot;&quot;式&quot;">
                  <c:v>47</c:v>
                </c:pt>
                <c:pt idx="582" formatCode="g/&quot;通&quot;&quot;用&quot;&quot;格&quot;&quot;式&quot;">
                  <c:v>50</c:v>
                </c:pt>
                <c:pt idx="583" formatCode="g/&quot;通&quot;&quot;用&quot;&quot;格&quot;&quot;式&quot;">
                  <c:v>51</c:v>
                </c:pt>
                <c:pt idx="584" formatCode="g/&quot;通&quot;&quot;用&quot;&quot;格&quot;&quot;式&quot;">
                  <c:v>50</c:v>
                </c:pt>
                <c:pt idx="585" formatCode="g/&quot;通&quot;&quot;用&quot;&quot;格&quot;&quot;式&quot;">
                  <c:v>45</c:v>
                </c:pt>
                <c:pt idx="586" formatCode="g/&quot;通&quot;&quot;用&quot;&quot;格&quot;&quot;式&quot;">
                  <c:v>46</c:v>
                </c:pt>
                <c:pt idx="587" formatCode="g/&quot;通&quot;&quot;用&quot;&quot;格&quot;&quot;式&quot;">
                  <c:v>51</c:v>
                </c:pt>
                <c:pt idx="588" formatCode="g/&quot;通&quot;&quot;用&quot;&quot;格&quot;&quot;式&quot;">
                  <c:v>53</c:v>
                </c:pt>
                <c:pt idx="589" formatCode="g/&quot;通&quot;&quot;用&quot;&quot;格&quot;&quot;式&quot;">
                  <c:v>47</c:v>
                </c:pt>
                <c:pt idx="590" formatCode="g/&quot;通&quot;&quot;用&quot;&quot;格&quot;&quot;式&quot;">
                  <c:v>47</c:v>
                </c:pt>
                <c:pt idx="591" formatCode="g/&quot;通&quot;&quot;用&quot;&quot;格&quot;&quot;式&quot;">
                  <c:v>48</c:v>
                </c:pt>
                <c:pt idx="592" formatCode="g/&quot;通&quot;&quot;用&quot;&quot;格&quot;&quot;式&quot;">
                  <c:v>51</c:v>
                </c:pt>
                <c:pt idx="593" formatCode="g/&quot;通&quot;&quot;用&quot;&quot;格&quot;&quot;式&quot;">
                  <c:v>47</c:v>
                </c:pt>
                <c:pt idx="594" formatCode="g/&quot;通&quot;&quot;用&quot;&quot;格&quot;&quot;式&quot;">
                  <c:v>55</c:v>
                </c:pt>
                <c:pt idx="595" formatCode="g/&quot;通&quot;&quot;用&quot;&quot;格&quot;&quot;式&quot;">
                  <c:v>52</c:v>
                </c:pt>
                <c:pt idx="596" formatCode="g/&quot;通&quot;&quot;用&quot;&quot;格&quot;&quot;式&quot;">
                  <c:v>52</c:v>
                </c:pt>
                <c:pt idx="597" formatCode="g/&quot;通&quot;&quot;用&quot;&quot;格&quot;&quot;式&quot;">
                  <c:v>53</c:v>
                </c:pt>
                <c:pt idx="598" formatCode="g/&quot;通&quot;&quot;用&quot;&quot;格&quot;&quot;式&quot;">
                  <c:v>52</c:v>
                </c:pt>
                <c:pt idx="599" formatCode="g/&quot;通&quot;&quot;用&quot;&quot;格&quot;&quot;式&quot;">
                  <c:v>58</c:v>
                </c:pt>
                <c:pt idx="600" formatCode="g/&quot;通&quot;&quot;用&quot;&quot;格&quot;&quot;式&quot;">
                  <c:v>54</c:v>
                </c:pt>
                <c:pt idx="601" formatCode="g/&quot;通&quot;&quot;用&quot;&quot;格&quot;&quot;式&quot;">
                  <c:v>51</c:v>
                </c:pt>
                <c:pt idx="602" formatCode="g/&quot;通&quot;&quot;用&quot;&quot;格&quot;&quot;式&quot;">
                  <c:v>52</c:v>
                </c:pt>
                <c:pt idx="603" formatCode="g/&quot;通&quot;&quot;用&quot;&quot;格&quot;&quot;式&quot;">
                  <c:v>61</c:v>
                </c:pt>
                <c:pt idx="604" formatCode="g/&quot;通&quot;&quot;用&quot;&quot;格&quot;&quot;式&quot;">
                  <c:v>50</c:v>
                </c:pt>
                <c:pt idx="605" formatCode="g/&quot;通&quot;&quot;用&quot;&quot;格&quot;&quot;式&quot;">
                  <c:v>50</c:v>
                </c:pt>
                <c:pt idx="606" formatCode="g/&quot;通&quot;&quot;用&quot;&quot;格&quot;&quot;式&quot;">
                  <c:v>58</c:v>
                </c:pt>
                <c:pt idx="607" formatCode="g/&quot;通&quot;&quot;用&quot;&quot;格&quot;&quot;式&quot;">
                  <c:v>67</c:v>
                </c:pt>
                <c:pt idx="608" formatCode="g/&quot;通&quot;&quot;用&quot;&quot;格&quot;&quot;式&quot;">
                  <c:v>56</c:v>
                </c:pt>
                <c:pt idx="609" formatCode="g/&quot;通&quot;&quot;用&quot;&quot;格&quot;&quot;式&quot;">
                  <c:v>60</c:v>
                </c:pt>
                <c:pt idx="610" formatCode="g/&quot;通&quot;&quot;用&quot;&quot;格&quot;&quot;式&quot;">
                  <c:v>64</c:v>
                </c:pt>
                <c:pt idx="611" formatCode="g/&quot;通&quot;&quot;用&quot;&quot;格&quot;&quot;式&quot;">
                  <c:v>62</c:v>
                </c:pt>
                <c:pt idx="612" formatCode="g/&quot;通&quot;&quot;用&quot;&quot;格&quot;&quot;式&quot;">
                  <c:v>60</c:v>
                </c:pt>
                <c:pt idx="613" formatCode="g/&quot;通&quot;&quot;用&quot;&quot;格&quot;&quot;式&quot;">
                  <c:v>63</c:v>
                </c:pt>
                <c:pt idx="614" formatCode="g/&quot;通&quot;&quot;用&quot;&quot;格&quot;&quot;式&quot;">
                  <c:v>63</c:v>
                </c:pt>
                <c:pt idx="615" formatCode="g/&quot;通&quot;&quot;用&quot;&quot;格&quot;&quot;式&quot;">
                  <c:v>60</c:v>
                </c:pt>
                <c:pt idx="616" formatCode="g/&quot;通&quot;&quot;用&quot;&quot;格&quot;&quot;式&quot;">
                  <c:v>66</c:v>
                </c:pt>
                <c:pt idx="617" formatCode="g/&quot;通&quot;&quot;用&quot;&quot;格&quot;&quot;式&quot;">
                  <c:v>65</c:v>
                </c:pt>
                <c:pt idx="618" formatCode="g/&quot;通&quot;&quot;用&quot;&quot;格&quot;&quot;式&quot;">
                  <c:v>61</c:v>
                </c:pt>
                <c:pt idx="619" formatCode="g/&quot;通&quot;&quot;用&quot;&quot;格&quot;&quot;式&quot;">
                  <c:v>56</c:v>
                </c:pt>
                <c:pt idx="620" formatCode="g/&quot;通&quot;&quot;用&quot;&quot;格&quot;&quot;式&quot;">
                  <c:v>56</c:v>
                </c:pt>
                <c:pt idx="621" formatCode="g/&quot;通&quot;&quot;用&quot;&quot;格&quot;&quot;式&quot;">
                  <c:v>52</c:v>
                </c:pt>
                <c:pt idx="622" formatCode="g/&quot;通&quot;&quot;用&quot;&quot;格&quot;&quot;式&quot;">
                  <c:v>69</c:v>
                </c:pt>
                <c:pt idx="623" formatCode="g/&quot;通&quot;&quot;用&quot;&quot;格&quot;&quot;式&quot;">
                  <c:v>61</c:v>
                </c:pt>
                <c:pt idx="624" formatCode="g/&quot;通&quot;&quot;用&quot;&quot;格&quot;&quot;式&quot;">
                  <c:v>65</c:v>
                </c:pt>
                <c:pt idx="625" formatCode="g/&quot;通&quot;&quot;用&quot;&quot;格&quot;&quot;式&quot;">
                  <c:v>64</c:v>
                </c:pt>
                <c:pt idx="626" formatCode="g/&quot;通&quot;&quot;用&quot;&quot;格&quot;&quot;式&quot;">
                  <c:v>58</c:v>
                </c:pt>
                <c:pt idx="627" formatCode="g/&quot;通&quot;&quot;用&quot;&quot;格&quot;&quot;式&quot;">
                  <c:v>56</c:v>
                </c:pt>
                <c:pt idx="628" formatCode="g/&quot;通&quot;&quot;用&quot;&quot;格&quot;&quot;式&quot;">
                  <c:v>64</c:v>
                </c:pt>
                <c:pt idx="629" formatCode="g/&quot;通&quot;&quot;用&quot;&quot;格&quot;&quot;式&quot;">
                  <c:v>72</c:v>
                </c:pt>
                <c:pt idx="630" formatCode="g/&quot;通&quot;&quot;用&quot;&quot;格&quot;&quot;式&quot;">
                  <c:v>62</c:v>
                </c:pt>
                <c:pt idx="631" formatCode="g/&quot;通&quot;&quot;用&quot;&quot;格&quot;&quot;式&quot;">
                  <c:v>55</c:v>
                </c:pt>
                <c:pt idx="632" formatCode="g/&quot;通&quot;&quot;用&quot;&quot;格&quot;&quot;式&quot;">
                  <c:v>52</c:v>
                </c:pt>
                <c:pt idx="633" formatCode="g/&quot;通&quot;&quot;用&quot;&quot;格&quot;&quot;式&quot;">
                  <c:v>63</c:v>
                </c:pt>
                <c:pt idx="634" formatCode="g/&quot;通&quot;&quot;用&quot;&quot;格&quot;&quot;式&quot;">
                  <c:v>65</c:v>
                </c:pt>
                <c:pt idx="635" formatCode="g/&quot;通&quot;&quot;用&quot;&quot;格&quot;&quot;式&quot;">
                  <c:v>54</c:v>
                </c:pt>
                <c:pt idx="636" formatCode="g/&quot;通&quot;&quot;用&quot;&quot;格&quot;&quot;式&quot;">
                  <c:v>57</c:v>
                </c:pt>
                <c:pt idx="637" formatCode="g/&quot;通&quot;&quot;用&quot;&quot;格&quot;&quot;式&quot;">
                  <c:v>56</c:v>
                </c:pt>
                <c:pt idx="638" formatCode="g/&quot;通&quot;&quot;用&quot;&quot;格&quot;&quot;式&quot;">
                  <c:v>51</c:v>
                </c:pt>
                <c:pt idx="639" formatCode="g/&quot;通&quot;&quot;用&quot;&quot;格&quot;&quot;式&quot;">
                  <c:v>60</c:v>
                </c:pt>
                <c:pt idx="640" formatCode="g/&quot;通&quot;&quot;用&quot;&quot;格&quot;&quot;式&quot;">
                  <c:v>61</c:v>
                </c:pt>
                <c:pt idx="641" formatCode="g/&quot;通&quot;&quot;用&quot;&quot;格&quot;&quot;式&quot;">
                  <c:v>60</c:v>
                </c:pt>
                <c:pt idx="642" formatCode="g/&quot;通&quot;&quot;用&quot;&quot;格&quot;&quot;式&quot;">
                  <c:v>59</c:v>
                </c:pt>
                <c:pt idx="643" formatCode="g/&quot;通&quot;&quot;用&quot;&quot;格&quot;&quot;式&quot;">
                  <c:v>61</c:v>
                </c:pt>
                <c:pt idx="644" formatCode="g/&quot;通&quot;&quot;用&quot;&quot;格&quot;&quot;式&quot;">
                  <c:v>58</c:v>
                </c:pt>
                <c:pt idx="645" formatCode="g/&quot;通&quot;&quot;用&quot;&quot;格&quot;&quot;式&quot;">
                  <c:v>52</c:v>
                </c:pt>
                <c:pt idx="646" formatCode="g/&quot;通&quot;&quot;用&quot;&quot;格&quot;&quot;式&quot;">
                  <c:v>47</c:v>
                </c:pt>
                <c:pt idx="647" formatCode="g/&quot;通&quot;&quot;用&quot;&quot;格&quot;&quot;式&quot;">
                  <c:v>47</c:v>
                </c:pt>
                <c:pt idx="648" formatCode="g/&quot;通&quot;&quot;用&quot;&quot;格&quot;&quot;式&quot;">
                  <c:v>43</c:v>
                </c:pt>
                <c:pt idx="649" formatCode="g/&quot;通&quot;&quot;用&quot;&quot;格&quot;&quot;式&quot;">
                  <c:v>48</c:v>
                </c:pt>
                <c:pt idx="650" formatCode="g/&quot;通&quot;&quot;用&quot;&quot;格&quot;&quot;式&quot;">
                  <c:v>52</c:v>
                </c:pt>
                <c:pt idx="651" formatCode="g/&quot;通&quot;&quot;用&quot;&quot;格&quot;&quot;式&quot;">
                  <c:v>50</c:v>
                </c:pt>
                <c:pt idx="652" formatCode="g/&quot;通&quot;&quot;用&quot;&quot;格&quot;&quot;式&quot;">
                  <c:v>44</c:v>
                </c:pt>
                <c:pt idx="653" formatCode="g/&quot;通&quot;&quot;用&quot;&quot;格&quot;&quot;式&quot;">
                  <c:v>46</c:v>
                </c:pt>
                <c:pt idx="654" formatCode="g/&quot;通&quot;&quot;用&quot;&quot;格&quot;&quot;式&quot;">
                  <c:v>51</c:v>
                </c:pt>
                <c:pt idx="655" formatCode="g/&quot;通&quot;&quot;用&quot;&quot;格&quot;&quot;式&quot;">
                  <c:v>49</c:v>
                </c:pt>
                <c:pt idx="656" formatCode="g/&quot;通&quot;&quot;用&quot;&quot;格&quot;&quot;式&quot;">
                  <c:v>38</c:v>
                </c:pt>
                <c:pt idx="657" formatCode="g/&quot;通&quot;&quot;用&quot;&quot;格&quot;&quot;式&quot;">
                  <c:v>51</c:v>
                </c:pt>
                <c:pt idx="658" formatCode="g/&quot;通&quot;&quot;用&quot;&quot;格&quot;&quot;式&quot;">
                  <c:v>52</c:v>
                </c:pt>
                <c:pt idx="659" formatCode="g/&quot;通&quot;&quot;用&quot;&quot;格&quot;&quot;式&quot;">
                  <c:v>38</c:v>
                </c:pt>
                <c:pt idx="660" formatCode="g/&quot;通&quot;&quot;用&quot;&quot;格&quot;&quot;式&quot;">
                  <c:v>38</c:v>
                </c:pt>
                <c:pt idx="661" formatCode="g/&quot;通&quot;&quot;用&quot;&quot;格&quot;&quot;式&quot;">
                  <c:v>37</c:v>
                </c:pt>
                <c:pt idx="662" formatCode="g/&quot;通&quot;&quot;用&quot;&quot;格&quot;&quot;式&quot;">
                  <c:v>37</c:v>
                </c:pt>
                <c:pt idx="663" formatCode="g/&quot;通&quot;&quot;用&quot;&quot;格&quot;&quot;式&quot;">
                  <c:v>34</c:v>
                </c:pt>
                <c:pt idx="664" formatCode="g/&quot;通&quot;&quot;用&quot;&quot;格&quot;&quot;式&quot;">
                  <c:v>34</c:v>
                </c:pt>
                <c:pt idx="665" formatCode="g/&quot;通&quot;&quot;用&quot;&quot;格&quot;&quot;式&quot;">
                  <c:v>32</c:v>
                </c:pt>
                <c:pt idx="666" formatCode="g/&quot;通&quot;&quot;用&quot;&quot;格&quot;&quot;式&quot;">
                  <c:v>31</c:v>
                </c:pt>
                <c:pt idx="667" formatCode="g/&quot;通&quot;&quot;用&quot;&quot;格&quot;&quot;式&quot;">
                  <c:v>31</c:v>
                </c:pt>
                <c:pt idx="668" formatCode="g/&quot;通&quot;&quot;用&quot;&quot;格&quot;&quot;式&quot;">
                  <c:v>30</c:v>
                </c:pt>
                <c:pt idx="669" formatCode="g/&quot;通&quot;&quot;用&quot;&quot;格&quot;&quot;式&quot;">
                  <c:v>29</c:v>
                </c:pt>
                <c:pt idx="670" formatCode="g/&quot;通&quot;&quot;用&quot;&quot;格&quot;&quot;式&quot;">
                  <c:v>24</c:v>
                </c:pt>
                <c:pt idx="671" formatCode="g/&quot;通&quot;&quot;用&quot;&quot;格&quot;&quot;式&quot;">
                  <c:v>24</c:v>
                </c:pt>
                <c:pt idx="672" formatCode="g/&quot;通&quot;&quot;用&quot;&quot;格&quot;&quot;式&quot;">
                  <c:v>24</c:v>
                </c:pt>
                <c:pt idx="673" formatCode="g/&quot;通&quot;&quot;用&quot;&quot;格&quot;&quot;式&quot;">
                  <c:v>22</c:v>
                </c:pt>
                <c:pt idx="674" formatCode="g/&quot;通&quot;&quot;用&quot;&quot;格&quot;&quot;式&quot;">
                  <c:v>23</c:v>
                </c:pt>
                <c:pt idx="675" formatCode="g/&quot;通&quot;&quot;用&quot;&quot;格&quot;&quot;式&quot;">
                  <c:v>21</c:v>
                </c:pt>
                <c:pt idx="676" formatCode="g/&quot;通&quot;&quot;用&quot;&quot;格&quot;&quot;式&quot;">
                  <c:v>21</c:v>
                </c:pt>
                <c:pt idx="677" formatCode="g/&quot;通&quot;&quot;用&quot;&quot;格&quot;&quot;式&quot;">
                  <c:v>22</c:v>
                </c:pt>
                <c:pt idx="678" formatCode="g/&quot;通&quot;&quot;用&quot;&quot;格&quot;&quot;式&quot;">
                  <c:v>21</c:v>
                </c:pt>
                <c:pt idx="679" formatCode="g/&quot;通&quot;&quot;用&quot;&quot;格&quot;&quot;式&quot;">
                  <c:v>36</c:v>
                </c:pt>
                <c:pt idx="680" formatCode="g/&quot;通&quot;&quot;用&quot;&quot;格&quot;&quot;式&quot;">
                  <c:v>40</c:v>
                </c:pt>
                <c:pt idx="681" formatCode="g/&quot;通&quot;&quot;用&quot;&quot;格&quot;&quot;式&quot;">
                  <c:v>44</c:v>
                </c:pt>
                <c:pt idx="682" formatCode="g/&quot;通&quot;&quot;用&quot;&quot;格&quot;&quot;式&quot;">
                  <c:v>38</c:v>
                </c:pt>
                <c:pt idx="683" formatCode="g/&quot;通&quot;&quot;用&quot;&quot;格&quot;&quot;式&quot;">
                  <c:v>45</c:v>
                </c:pt>
                <c:pt idx="684" formatCode="g/&quot;通&quot;&quot;用&quot;&quot;格&quot;&quot;式&quot;">
                  <c:v>47</c:v>
                </c:pt>
                <c:pt idx="685" formatCode="g/&quot;通&quot;&quot;用&quot;&quot;格&quot;&quot;式&quot;">
                  <c:v>45</c:v>
                </c:pt>
                <c:pt idx="686" formatCode="g/&quot;通&quot;&quot;用&quot;&quot;格&quot;&quot;式&quot;">
                  <c:v>44</c:v>
                </c:pt>
                <c:pt idx="687" formatCode="g/&quot;通&quot;&quot;用&quot;&quot;格&quot;&quot;式&quot;">
                  <c:v>53</c:v>
                </c:pt>
                <c:pt idx="688" formatCode="g/&quot;通&quot;&quot;用&quot;&quot;格&quot;&quot;式&quot;">
                  <c:v>57</c:v>
                </c:pt>
                <c:pt idx="689" formatCode="g/&quot;通&quot;&quot;用&quot;&quot;格&quot;&quot;式&quot;">
                  <c:v>53</c:v>
                </c:pt>
                <c:pt idx="690" formatCode="g/&quot;通&quot;&quot;用&quot;&quot;格&quot;&quot;式&quot;">
                  <c:v>59</c:v>
                </c:pt>
                <c:pt idx="691" formatCode="g/&quot;通&quot;&quot;用&quot;&quot;格&quot;&quot;式&quot;">
                  <c:v>51</c:v>
                </c:pt>
                <c:pt idx="692" formatCode="g/&quot;通&quot;&quot;用&quot;&quot;格&quot;&quot;式&quot;">
                  <c:v>66</c:v>
                </c:pt>
                <c:pt idx="693" formatCode="g/&quot;通&quot;&quot;用&quot;&quot;格&quot;&quot;式&quot;">
                  <c:v>62</c:v>
                </c:pt>
                <c:pt idx="694" formatCode="g/&quot;通&quot;&quot;用&quot;&quot;格&quot;&quot;式&quot;">
                  <c:v>65</c:v>
                </c:pt>
                <c:pt idx="695" formatCode="g/&quot;通&quot;&quot;用&quot;&quot;格&quot;&quot;式&quot;">
                  <c:v>58</c:v>
                </c:pt>
                <c:pt idx="696" formatCode="g/&quot;通&quot;&quot;用&quot;&quot;格&quot;&quot;式&quot;">
                  <c:v>63</c:v>
                </c:pt>
                <c:pt idx="697" formatCode="g/&quot;通&quot;&quot;用&quot;&quot;格&quot;&quot;式&quot;">
                  <c:v>69</c:v>
                </c:pt>
                <c:pt idx="698" formatCode="g/&quot;通&quot;&quot;用&quot;&quot;格&quot;&quot;式&quot;">
                  <c:v>74</c:v>
                </c:pt>
                <c:pt idx="699" formatCode="g/&quot;通&quot;&quot;用&quot;&quot;格&quot;&quot;式&quot;">
                  <c:v>68</c:v>
                </c:pt>
                <c:pt idx="700" formatCode="g/&quot;通&quot;&quot;用&quot;&quot;格&quot;&quot;式&quot;">
                  <c:v>62</c:v>
                </c:pt>
                <c:pt idx="701" formatCode="g/&quot;通&quot;&quot;用&quot;&quot;格&quot;&quot;式&quot;">
                  <c:v>66</c:v>
                </c:pt>
                <c:pt idx="702" formatCode="g/&quot;通&quot;&quot;用&quot;&quot;格&quot;&quot;式&quot;">
                  <c:v>64</c:v>
                </c:pt>
                <c:pt idx="703" formatCode="g/&quot;通&quot;&quot;用&quot;&quot;格&quot;&quot;式&quot;">
                  <c:v>70</c:v>
                </c:pt>
                <c:pt idx="704" formatCode="g/&quot;通&quot;&quot;用&quot;&quot;格&quot;&quot;式&quot;">
                  <c:v>78</c:v>
                </c:pt>
                <c:pt idx="705" formatCode="g/&quot;通&quot;&quot;用&quot;&quot;格&quot;&quot;式&quot;">
                  <c:v>67</c:v>
                </c:pt>
                <c:pt idx="706" formatCode="g/&quot;通&quot;&quot;用&quot;&quot;格&quot;&quot;式&quot;">
                  <c:v>76</c:v>
                </c:pt>
                <c:pt idx="707" formatCode="g/&quot;通&quot;&quot;用&quot;&quot;格&quot;&quot;式&quot;">
                  <c:v>67</c:v>
                </c:pt>
                <c:pt idx="708" formatCode="g/&quot;通&quot;&quot;用&quot;&quot;格&quot;&quot;式&quot;">
                  <c:v>64</c:v>
                </c:pt>
                <c:pt idx="709" formatCode="g/&quot;通&quot;&quot;用&quot;&quot;格&quot;&quot;式&quot;">
                  <c:v>68</c:v>
                </c:pt>
                <c:pt idx="710" formatCode="g/&quot;通&quot;&quot;用&quot;&quot;格&quot;&quot;式&quot;">
                  <c:v>65</c:v>
                </c:pt>
                <c:pt idx="711" formatCode="g/&quot;通&quot;&quot;用&quot;&quot;格&quot;&quot;式&quot;">
                  <c:v>77</c:v>
                </c:pt>
                <c:pt idx="712" formatCode="g/&quot;通&quot;&quot;用&quot;&quot;格&quot;&quot;式&quot;">
                  <c:v>80</c:v>
                </c:pt>
                <c:pt idx="713" formatCode="g/&quot;通&quot;&quot;用&quot;&quot;格&quot;&quot;式&quot;">
                  <c:v>72</c:v>
                </c:pt>
                <c:pt idx="714" formatCode="g/&quot;通&quot;&quot;用&quot;&quot;格&quot;&quot;式&quot;">
                  <c:v>80</c:v>
                </c:pt>
                <c:pt idx="715" formatCode="g/&quot;通&quot;&quot;用&quot;&quot;格&quot;&quot;式&quot;">
                  <c:v>79</c:v>
                </c:pt>
                <c:pt idx="716" formatCode="g/&quot;通&quot;&quot;用&quot;&quot;格&quot;&quot;式&quot;">
                  <c:v>80</c:v>
                </c:pt>
                <c:pt idx="717" formatCode="g/&quot;通&quot;&quot;用&quot;&quot;格&quot;&quot;式&quot;">
                  <c:v>71</c:v>
                </c:pt>
                <c:pt idx="718" formatCode="g/&quot;通&quot;&quot;用&quot;&quot;格&quot;&quot;式&quot;">
                  <c:v>72</c:v>
                </c:pt>
                <c:pt idx="719" formatCode="g/&quot;通&quot;&quot;用&quot;&quot;格&quot;&quot;式&quot;">
                  <c:v>81</c:v>
                </c:pt>
                <c:pt idx="720" formatCode="g/&quot;通&quot;&quot;用&quot;&quot;格&quot;&quot;式&quot;">
                  <c:v>72</c:v>
                </c:pt>
                <c:pt idx="721" formatCode="g/&quot;通&quot;&quot;用&quot;&quot;格&quot;&quot;式&quot;">
                  <c:v>81</c:v>
                </c:pt>
                <c:pt idx="722" formatCode="g/&quot;通&quot;&quot;用&quot;&quot;格&quot;&quot;式&quot;">
                  <c:v>71</c:v>
                </c:pt>
                <c:pt idx="723" formatCode="g/&quot;通&quot;&quot;用&quot;&quot;格&quot;&quot;式&quot;">
                  <c:v>65</c:v>
                </c:pt>
                <c:pt idx="724" formatCode="g/&quot;通&quot;&quot;用&quot;&quot;格&quot;&quot;式&quot;">
                  <c:v>79</c:v>
                </c:pt>
                <c:pt idx="725" formatCode="g/&quot;通&quot;&quot;用&quot;&quot;格&quot;&quot;式&quot;">
                  <c:v>79</c:v>
                </c:pt>
                <c:pt idx="726" formatCode="g/&quot;通&quot;&quot;用&quot;&quot;格&quot;&quot;式&quot;">
                  <c:v>67</c:v>
                </c:pt>
                <c:pt idx="727" formatCode="g/&quot;通&quot;&quot;用&quot;&quot;格&quot;&quot;式&quot;">
                  <c:v>92</c:v>
                </c:pt>
                <c:pt idx="728" formatCode="g/&quot;通&quot;&quot;用&quot;&quot;格&quot;&quot;式&quot;">
                  <c:v>73</c:v>
                </c:pt>
                <c:pt idx="729" formatCode="g/&quot;通&quot;&quot;用&quot;&quot;格&quot;&quot;式&quot;">
                  <c:v>87</c:v>
                </c:pt>
                <c:pt idx="730" formatCode="g/&quot;通&quot;&quot;用&quot;&quot;格&quot;&quot;式&quot;">
                  <c:v>95</c:v>
                </c:pt>
                <c:pt idx="731" formatCode="g/&quot;通&quot;&quot;用&quot;&quot;格&quot;&quot;式&quot;">
                  <c:v>83</c:v>
                </c:pt>
                <c:pt idx="732" formatCode="g/&quot;通&quot;&quot;用&quot;&quot;格&quot;&quot;式&quot;">
                  <c:v>71</c:v>
                </c:pt>
                <c:pt idx="733" formatCode="g/&quot;通&quot;&quot;用&quot;&quot;格&quot;&quot;式&quot;">
                  <c:v>82</c:v>
                </c:pt>
                <c:pt idx="734" formatCode="g/&quot;通&quot;&quot;用&quot;&quot;格&quot;&quot;式&quot;">
                  <c:v>85</c:v>
                </c:pt>
                <c:pt idx="735" formatCode="g/&quot;通&quot;&quot;用&quot;&quot;格&quot;&quot;式&quot;">
                  <c:v>77</c:v>
                </c:pt>
                <c:pt idx="736" formatCode="g/&quot;通&quot;&quot;用&quot;&quot;格&quot;&quot;式&quot;">
                  <c:v>77</c:v>
                </c:pt>
                <c:pt idx="737" formatCode="g/&quot;通&quot;&quot;用&quot;&quot;格&quot;&quot;式&quot;">
                  <c:v>82</c:v>
                </c:pt>
                <c:pt idx="738" formatCode="g/&quot;通&quot;&quot;用&quot;&quot;格&quot;&quot;式&quot;">
                  <c:v>76</c:v>
                </c:pt>
                <c:pt idx="739" formatCode="g/&quot;通&quot;&quot;用&quot;&quot;格&quot;&quot;式&quot;">
                  <c:v>73</c:v>
                </c:pt>
                <c:pt idx="740" formatCode="g/&quot;通&quot;&quot;用&quot;&quot;格&quot;&quot;式&quot;">
                  <c:v>77</c:v>
                </c:pt>
                <c:pt idx="741" formatCode="g/&quot;通&quot;&quot;用&quot;&quot;格&quot;&quot;式&quot;">
                  <c:v>91</c:v>
                </c:pt>
                <c:pt idx="742" formatCode="g/&quot;通&quot;&quot;用&quot;&quot;格&quot;&quot;式&quot;">
                  <c:v>79</c:v>
                </c:pt>
                <c:pt idx="743" formatCode="g/&quot;通&quot;&quot;用&quot;&quot;格&quot;&quot;式&quot;">
                  <c:v>85</c:v>
                </c:pt>
                <c:pt idx="744" formatCode="g/&quot;通&quot;&quot;用&quot;&quot;格&quot;&quot;式&quot;">
                  <c:v>77</c:v>
                </c:pt>
                <c:pt idx="745" formatCode="g/&quot;通&quot;&quot;用&quot;&quot;格&quot;&quot;式&quot;">
                  <c:v>76</c:v>
                </c:pt>
                <c:pt idx="746" formatCode="g/&quot;通&quot;&quot;用&quot;&quot;格&quot;&quot;式&quot;">
                  <c:v>72</c:v>
                </c:pt>
                <c:pt idx="747" formatCode="g/&quot;通&quot;&quot;用&quot;&quot;格&quot;&quot;式&quot;">
                  <c:v>80</c:v>
                </c:pt>
                <c:pt idx="748" formatCode="g/&quot;通&quot;&quot;用&quot;&quot;格&quot;&quot;式&quot;">
                  <c:v>77</c:v>
                </c:pt>
                <c:pt idx="749" formatCode="g/&quot;通&quot;&quot;用&quot;&quot;格&quot;&quot;式&quot;">
                  <c:v>77</c:v>
                </c:pt>
                <c:pt idx="750" formatCode="g/&quot;通&quot;&quot;用&quot;&quot;格&quot;&quot;式&quot;">
                  <c:v>75</c:v>
                </c:pt>
                <c:pt idx="751" formatCode="g/&quot;通&quot;&quot;用&quot;&quot;格&quot;&quot;式&quot;">
                  <c:v>71</c:v>
                </c:pt>
                <c:pt idx="752" formatCode="g/&quot;通&quot;&quot;用&quot;&quot;格&quot;&quot;式&quot;">
                  <c:v>74</c:v>
                </c:pt>
                <c:pt idx="753" formatCode="g/&quot;通&quot;&quot;用&quot;&quot;格&quot;&quot;式&quot;">
                  <c:v>76</c:v>
                </c:pt>
                <c:pt idx="754" formatCode="g/&quot;通&quot;&quot;用&quot;&quot;格&quot;&quot;式&quot;">
                  <c:v>72</c:v>
                </c:pt>
                <c:pt idx="755" formatCode="g/&quot;通&quot;&quot;用&quot;&quot;格&quot;&quot;式&quot;">
                  <c:v>75</c:v>
                </c:pt>
                <c:pt idx="756" formatCode="g/&quot;通&quot;&quot;用&quot;&quot;格&quot;&quot;式&quot;">
                  <c:v>86</c:v>
                </c:pt>
                <c:pt idx="757" formatCode="g/&quot;通&quot;&quot;用&quot;&quot;格&quot;&quot;式&quot;">
                  <c:v>71</c:v>
                </c:pt>
                <c:pt idx="758" formatCode="g/&quot;通&quot;&quot;用&quot;&quot;格&quot;&quot;式&quot;">
                  <c:v>69</c:v>
                </c:pt>
                <c:pt idx="759" formatCode="g/&quot;通&quot;&quot;用&quot;&quot;格&quot;&quot;式&quot;">
                  <c:v>67</c:v>
                </c:pt>
                <c:pt idx="760" formatCode="g/&quot;通&quot;&quot;用&quot;&quot;格&quot;&quot;式&quot;">
                  <c:v>80</c:v>
                </c:pt>
                <c:pt idx="761" formatCode="g/&quot;通&quot;&quot;用&quot;&quot;格&quot;&quot;式&quot;">
                  <c:v>66</c:v>
                </c:pt>
                <c:pt idx="762" formatCode="g/&quot;通&quot;&quot;用&quot;&quot;格&quot;&quot;式&quot;">
                  <c:v>64</c:v>
                </c:pt>
                <c:pt idx="763" formatCode="g/&quot;通&quot;&quot;用&quot;&quot;格&quot;&quot;式&quot;">
                  <c:v>81</c:v>
                </c:pt>
                <c:pt idx="764" formatCode="g/&quot;通&quot;&quot;用&quot;&quot;格&quot;&quot;式&quot;">
                  <c:v>76</c:v>
                </c:pt>
                <c:pt idx="765" formatCode="g/&quot;通&quot;&quot;用&quot;&quot;格&quot;&quot;式&quot;">
                  <c:v>66</c:v>
                </c:pt>
                <c:pt idx="766" formatCode="g/&quot;通&quot;&quot;用&quot;&quot;格&quot;&quot;式&quot;">
                  <c:v>71</c:v>
                </c:pt>
                <c:pt idx="767" formatCode="g/&quot;通&quot;&quot;用&quot;&quot;格&quot;&quot;式&quot;">
                  <c:v>66</c:v>
                </c:pt>
                <c:pt idx="768" formatCode="g/&quot;通&quot;&quot;用&quot;&quot;格&quot;&quot;式&quot;">
                  <c:v>69</c:v>
                </c:pt>
                <c:pt idx="769" formatCode="g/&quot;通&quot;&quot;用&quot;&quot;格&quot;&quot;式&quot;">
                  <c:v>67</c:v>
                </c:pt>
                <c:pt idx="770" formatCode="g/&quot;通&quot;&quot;用&quot;&quot;格&quot;&quot;式&quot;">
                  <c:v>71</c:v>
                </c:pt>
                <c:pt idx="771" formatCode="g/&quot;通&quot;&quot;用&quot;&quot;格&quot;&quot;式&quot;">
                  <c:v>59</c:v>
                </c:pt>
                <c:pt idx="772" formatCode="g/&quot;通&quot;&quot;用&quot;&quot;格&quot;&quot;式&quot;">
                  <c:v>65</c:v>
                </c:pt>
                <c:pt idx="773" formatCode="g/&quot;通&quot;&quot;用&quot;&quot;格&quot;&quot;式&quot;">
                  <c:v>74</c:v>
                </c:pt>
                <c:pt idx="774" formatCode="g/&quot;通&quot;&quot;用&quot;&quot;格&quot;&quot;式&quot;">
                  <c:v>67</c:v>
                </c:pt>
                <c:pt idx="775" formatCode="g/&quot;通&quot;&quot;用&quot;&quot;格&quot;&quot;式&quot;">
                  <c:v>54</c:v>
                </c:pt>
                <c:pt idx="776" formatCode="g/&quot;通&quot;&quot;用&quot;&quot;格&quot;&quot;式&quot;">
                  <c:v>57</c:v>
                </c:pt>
                <c:pt idx="777" formatCode="g/&quot;通&quot;&quot;用&quot;&quot;格&quot;&quot;式&quot;">
                  <c:v>69</c:v>
                </c:pt>
                <c:pt idx="778" formatCode="g/&quot;通&quot;&quot;用&quot;&quot;格&quot;&quot;式&quot;">
                  <c:v>64</c:v>
                </c:pt>
                <c:pt idx="779" formatCode="g/&quot;通&quot;&quot;用&quot;&quot;格&quot;&quot;式&quot;">
                  <c:v>64</c:v>
                </c:pt>
                <c:pt idx="780" formatCode="g/&quot;通&quot;&quot;用&quot;&quot;格&quot;&quot;式&quot;">
                  <c:v>67</c:v>
                </c:pt>
                <c:pt idx="781" formatCode="g/&quot;通&quot;&quot;用&quot;&quot;格&quot;&quot;式&quot;">
                  <c:v>63</c:v>
                </c:pt>
                <c:pt idx="782" formatCode="g/&quot;通&quot;&quot;用&quot;&quot;格&quot;&quot;式&quot;">
                  <c:v>52</c:v>
                </c:pt>
                <c:pt idx="783" formatCode="g/&quot;通&quot;&quot;用&quot;&quot;格&quot;&quot;式&quot;">
                  <c:v>61</c:v>
                </c:pt>
                <c:pt idx="784" formatCode="g/&quot;通&quot;&quot;用&quot;&quot;格&quot;&quot;式&quot;">
                  <c:v>62</c:v>
                </c:pt>
                <c:pt idx="785" formatCode="g/&quot;通&quot;&quot;用&quot;&quot;格&quot;&quot;式&quot;">
                  <c:v>60</c:v>
                </c:pt>
                <c:pt idx="786" formatCode="g/&quot;通&quot;&quot;用&quot;&quot;格&quot;&quot;式&quot;">
                  <c:v>60</c:v>
                </c:pt>
                <c:pt idx="787" formatCode="g/&quot;通&quot;&quot;用&quot;&quot;格&quot;&quot;式&quot;">
                  <c:v>54</c:v>
                </c:pt>
                <c:pt idx="788" formatCode="g/&quot;通&quot;&quot;用&quot;&quot;格&quot;&quot;式&quot;">
                  <c:v>53</c:v>
                </c:pt>
                <c:pt idx="789" formatCode="g/&quot;通&quot;&quot;用&quot;&quot;格&quot;&quot;式&quot;">
                  <c:v>52</c:v>
                </c:pt>
                <c:pt idx="790" formatCode="g/&quot;通&quot;&quot;用&quot;&quot;格&quot;&quot;式&quot;">
                  <c:v>60</c:v>
                </c:pt>
                <c:pt idx="791" formatCode="g/&quot;通&quot;&quot;用&quot;&quot;格&quot;&quot;式&quot;">
                  <c:v>59</c:v>
                </c:pt>
                <c:pt idx="792" formatCode="g/&quot;通&quot;&quot;用&quot;&quot;格&quot;&quot;式&quot;">
                  <c:v>50</c:v>
                </c:pt>
                <c:pt idx="793" formatCode="g/&quot;通&quot;&quot;用&quot;&quot;格&quot;&quot;式&quot;">
                  <c:v>62</c:v>
                </c:pt>
                <c:pt idx="794" formatCode="g/&quot;通&quot;&quot;用&quot;&quot;格&quot;&quot;式&quot;">
                  <c:v>59</c:v>
                </c:pt>
                <c:pt idx="795" formatCode="g/&quot;通&quot;&quot;用&quot;&quot;格&quot;&quot;式&quot;">
                  <c:v>53</c:v>
                </c:pt>
                <c:pt idx="796" formatCode="g/&quot;通&quot;&quot;用&quot;&quot;格&quot;&quot;式&quot;">
                  <c:v>63</c:v>
                </c:pt>
                <c:pt idx="797" formatCode="g/&quot;通&quot;&quot;用&quot;&quot;格&quot;&quot;式&quot;">
                  <c:v>60</c:v>
                </c:pt>
                <c:pt idx="798" formatCode="g/&quot;通&quot;&quot;用&quot;&quot;格&quot;&quot;式&quot;">
                  <c:v>69</c:v>
                </c:pt>
                <c:pt idx="799" formatCode="g/&quot;通&quot;&quot;用&quot;&quot;格&quot;&quot;式&quot;">
                  <c:v>59</c:v>
                </c:pt>
                <c:pt idx="800" formatCode="g/&quot;通&quot;&quot;用&quot;&quot;格&quot;&quot;式&quot;">
                  <c:v>58</c:v>
                </c:pt>
                <c:pt idx="801" formatCode="g/&quot;通&quot;&quot;用&quot;&quot;格&quot;&quot;式&quot;">
                  <c:v>59</c:v>
                </c:pt>
                <c:pt idx="802" formatCode="g/&quot;通&quot;&quot;用&quot;&quot;格&quot;&quot;式&quot;">
                  <c:v>60</c:v>
                </c:pt>
                <c:pt idx="803" formatCode="g/&quot;通&quot;&quot;用&quot;&quot;格&quot;&quot;式&quot;">
                  <c:v>60</c:v>
                </c:pt>
                <c:pt idx="804" formatCode="g/&quot;通&quot;&quot;用&quot;&quot;格&quot;&quot;式&quot;">
                  <c:v>61</c:v>
                </c:pt>
                <c:pt idx="805" formatCode="g/&quot;通&quot;&quot;用&quot;&quot;格&quot;&quot;式&quot;">
                  <c:v>57</c:v>
                </c:pt>
                <c:pt idx="806" formatCode="g/&quot;通&quot;&quot;用&quot;&quot;格&quot;&quot;式&quot;">
                  <c:v>66</c:v>
                </c:pt>
                <c:pt idx="807" formatCode="g/&quot;通&quot;&quot;用&quot;&quot;格&quot;&quot;式&quot;">
                  <c:v>68</c:v>
                </c:pt>
                <c:pt idx="808" formatCode="g/&quot;通&quot;&quot;用&quot;&quot;格&quot;&quot;式&quot;">
                  <c:v>65</c:v>
                </c:pt>
                <c:pt idx="809" formatCode="g/&quot;通&quot;&quot;用&quot;&quot;格&quot;&quot;式&quot;">
                  <c:v>68</c:v>
                </c:pt>
                <c:pt idx="810" formatCode="g/&quot;通&quot;&quot;用&quot;&quot;格&quot;&quot;式&quot;">
                  <c:v>67</c:v>
                </c:pt>
                <c:pt idx="811" formatCode="g/&quot;通&quot;&quot;用&quot;&quot;格&quot;&quot;式&quot;">
                  <c:v>65</c:v>
                </c:pt>
                <c:pt idx="812" formatCode="g/&quot;通&quot;&quot;用&quot;&quot;格&quot;&quot;式&quot;">
                  <c:v>60</c:v>
                </c:pt>
                <c:pt idx="813" formatCode="g/&quot;通&quot;&quot;用&quot;&quot;格&quot;&quot;式&quot;">
                  <c:v>65</c:v>
                </c:pt>
                <c:pt idx="814" formatCode="g/&quot;通&quot;&quot;用&quot;&quot;格&quot;&quot;式&quot;">
                  <c:v>56</c:v>
                </c:pt>
                <c:pt idx="815" formatCode="g/&quot;通&quot;&quot;用&quot;&quot;格&quot;&quot;式&quot;">
                  <c:v>63</c:v>
                </c:pt>
                <c:pt idx="816" formatCode="g/&quot;通&quot;&quot;用&quot;&quot;格&quot;&quot;式&quot;">
                  <c:v>58</c:v>
                </c:pt>
                <c:pt idx="817" formatCode="g/&quot;通&quot;&quot;用&quot;&quot;格&quot;&quot;式&quot;">
                  <c:v>57</c:v>
                </c:pt>
                <c:pt idx="818" formatCode="g/&quot;通&quot;&quot;用&quot;&quot;格&quot;&quot;式&quot;">
                  <c:v>57</c:v>
                </c:pt>
                <c:pt idx="819" formatCode="g/&quot;通&quot;&quot;用&quot;&quot;格&quot;&quot;式&quot;">
                  <c:v>62</c:v>
                </c:pt>
                <c:pt idx="820" formatCode="g/&quot;通&quot;&quot;用&quot;&quot;格&quot;&quot;式&quot;">
                  <c:v>59</c:v>
                </c:pt>
                <c:pt idx="821" formatCode="g/&quot;通&quot;&quot;用&quot;&quot;格&quot;&quot;式&quot;">
                  <c:v>63</c:v>
                </c:pt>
                <c:pt idx="822" formatCode="g/&quot;通&quot;&quot;用&quot;&quot;格&quot;&quot;式&quot;">
                  <c:v>55</c:v>
                </c:pt>
                <c:pt idx="823" formatCode="g/&quot;通&quot;&quot;用&quot;&quot;格&quot;&quot;式&quot;">
                  <c:v>75</c:v>
                </c:pt>
                <c:pt idx="824" formatCode="g/&quot;通&quot;&quot;用&quot;&quot;格&quot;&quot;式&quot;">
                  <c:v>55</c:v>
                </c:pt>
                <c:pt idx="825" formatCode="g/&quot;通&quot;&quot;用&quot;&quot;格&quot;&quot;式&quot;">
                  <c:v>66</c:v>
                </c:pt>
                <c:pt idx="826" formatCode="g/&quot;通&quot;&quot;用&quot;&quot;格&quot;&quot;式&quot;">
                  <c:v>54</c:v>
                </c:pt>
                <c:pt idx="827" formatCode="g/&quot;通&quot;&quot;用&quot;&quot;格&quot;&quot;式&quot;">
                  <c:v>55</c:v>
                </c:pt>
                <c:pt idx="828" formatCode="g/&quot;通&quot;&quot;用&quot;&quot;格&quot;&quot;式&quot;">
                  <c:v>63</c:v>
                </c:pt>
                <c:pt idx="829" formatCode="g/&quot;通&quot;&quot;用&quot;&quot;格&quot;&quot;式&quot;">
                  <c:v>66</c:v>
                </c:pt>
                <c:pt idx="830" formatCode="g/&quot;通&quot;&quot;用&quot;&quot;格&quot;&quot;式&quot;">
                  <c:v>70</c:v>
                </c:pt>
                <c:pt idx="831" formatCode="g/&quot;通&quot;&quot;用&quot;&quot;格&quot;&quot;式&quot;">
                  <c:v>60</c:v>
                </c:pt>
                <c:pt idx="832" formatCode="g/&quot;通&quot;&quot;用&quot;&quot;格&quot;&quot;式&quot;">
                  <c:v>52</c:v>
                </c:pt>
                <c:pt idx="833" formatCode="g/&quot;通&quot;&quot;用&quot;&quot;格&quot;&quot;式&quot;">
                  <c:v>58</c:v>
                </c:pt>
                <c:pt idx="834" formatCode="g/&quot;通&quot;&quot;用&quot;&quot;格&quot;&quot;式&quot;">
                  <c:v>60</c:v>
                </c:pt>
                <c:pt idx="835" formatCode="g/&quot;通&quot;&quot;用&quot;&quot;格&quot;&quot;式&quot;">
                  <c:v>73</c:v>
                </c:pt>
                <c:pt idx="836" formatCode="g/&quot;通&quot;&quot;用&quot;&quot;格&quot;&quot;式&quot;">
                  <c:v>52</c:v>
                </c:pt>
                <c:pt idx="837" formatCode="g/&quot;通&quot;&quot;用&quot;&quot;格&quot;&quot;式&quot;">
                  <c:v>60</c:v>
                </c:pt>
                <c:pt idx="838" formatCode="g/&quot;通&quot;&quot;用&quot;&quot;格&quot;&quot;式&quot;">
                  <c:v>64</c:v>
                </c:pt>
                <c:pt idx="839" formatCode="g/&quot;通&quot;&quot;用&quot;&quot;格&quot;&quot;式&quot;">
                  <c:v>72</c:v>
                </c:pt>
                <c:pt idx="840" formatCode="g/&quot;通&quot;&quot;用&quot;&quot;格&quot;&quot;式&quot;">
                  <c:v>60</c:v>
                </c:pt>
                <c:pt idx="841" formatCode="g/&quot;通&quot;&quot;用&quot;&quot;格&quot;&quot;式&quot;">
                  <c:v>67</c:v>
                </c:pt>
                <c:pt idx="842" formatCode="g/&quot;通&quot;&quot;用&quot;&quot;格&quot;&quot;式&quot;">
                  <c:v>56</c:v>
                </c:pt>
                <c:pt idx="843" formatCode="g/&quot;通&quot;&quot;用&quot;&quot;格&quot;&quot;式&quot;">
                  <c:v>51</c:v>
                </c:pt>
                <c:pt idx="844" formatCode="g/&quot;通&quot;&quot;用&quot;&quot;格&quot;&quot;式&quot;">
                  <c:v>58</c:v>
                </c:pt>
                <c:pt idx="845" formatCode="g/&quot;通&quot;&quot;用&quot;&quot;格&quot;&quot;式&quot;">
                  <c:v>59</c:v>
                </c:pt>
                <c:pt idx="846" formatCode="g/&quot;通&quot;&quot;用&quot;&quot;格&quot;&quot;式&quot;">
                  <c:v>51</c:v>
                </c:pt>
                <c:pt idx="847" formatCode="g/&quot;通&quot;&quot;用&quot;&quot;格&quot;&quot;式&quot;">
                  <c:v>54</c:v>
                </c:pt>
                <c:pt idx="848" formatCode="g/&quot;通&quot;&quot;用&quot;&quot;格&quot;&quot;式&quot;">
                  <c:v>50</c:v>
                </c:pt>
                <c:pt idx="849" formatCode="g/&quot;通&quot;&quot;用&quot;&quot;格&quot;&quot;式&quot;">
                  <c:v>57</c:v>
                </c:pt>
                <c:pt idx="850" formatCode="g/&quot;通&quot;&quot;用&quot;&quot;格&quot;&quot;式&quot;">
                  <c:v>50</c:v>
                </c:pt>
                <c:pt idx="851" formatCode="g/&quot;通&quot;&quot;用&quot;&quot;格&quot;&quot;式&quot;">
                  <c:v>54</c:v>
                </c:pt>
                <c:pt idx="852" formatCode="g/&quot;通&quot;&quot;用&quot;&quot;格&quot;&quot;式&quot;">
                  <c:v>48</c:v>
                </c:pt>
                <c:pt idx="853" formatCode="g/&quot;通&quot;&quot;用&quot;&quot;格&quot;&quot;式&quot;">
                  <c:v>51</c:v>
                </c:pt>
                <c:pt idx="854" formatCode="g/&quot;通&quot;&quot;用&quot;&quot;格&quot;&quot;式&quot;">
                  <c:v>63</c:v>
                </c:pt>
                <c:pt idx="855" formatCode="g/&quot;通&quot;&quot;用&quot;&quot;格&quot;&quot;式&quot;">
                  <c:v>56</c:v>
                </c:pt>
                <c:pt idx="856" formatCode="g/&quot;通&quot;&quot;用&quot;&quot;格&quot;&quot;式&quot;">
                  <c:v>49</c:v>
                </c:pt>
                <c:pt idx="857" formatCode="g/&quot;通&quot;&quot;用&quot;&quot;格&quot;&quot;式&quot;">
                  <c:v>60</c:v>
                </c:pt>
                <c:pt idx="858" formatCode="g/&quot;通&quot;&quot;用&quot;&quot;格&quot;&quot;式&quot;">
                  <c:v>58</c:v>
                </c:pt>
                <c:pt idx="859" formatCode="g/&quot;通&quot;&quot;用&quot;&quot;格&quot;&quot;式&quot;">
                  <c:v>51</c:v>
                </c:pt>
                <c:pt idx="860" formatCode="g/&quot;通&quot;&quot;用&quot;&quot;格&quot;&quot;式&quot;">
                  <c:v>63</c:v>
                </c:pt>
                <c:pt idx="861" formatCode="g/&quot;通&quot;&quot;用&quot;&quot;格&quot;&quot;式&quot;">
                  <c:v>55</c:v>
                </c:pt>
                <c:pt idx="862" formatCode="g/&quot;通&quot;&quot;用&quot;&quot;格&quot;&quot;式&quot;">
                  <c:v>54</c:v>
                </c:pt>
                <c:pt idx="863" formatCode="g/&quot;通&quot;&quot;用&quot;&quot;格&quot;&quot;式&quot;">
                  <c:v>53</c:v>
                </c:pt>
                <c:pt idx="864" formatCode="g/&quot;通&quot;&quot;用&quot;&quot;格&quot;&quot;式&quot;">
                  <c:v>71</c:v>
                </c:pt>
                <c:pt idx="865" formatCode="g/&quot;通&quot;&quot;用&quot;&quot;格&quot;&quot;式&quot;">
                  <c:v>46</c:v>
                </c:pt>
                <c:pt idx="866" formatCode="g/&quot;通&quot;&quot;用&quot;&quot;格&quot;&quot;式&quot;">
                  <c:v>68</c:v>
                </c:pt>
                <c:pt idx="867" formatCode="g/&quot;通&quot;&quot;用&quot;&quot;格&quot;&quot;式&quot;">
                  <c:v>58</c:v>
                </c:pt>
                <c:pt idx="868" formatCode="g/&quot;通&quot;&quot;用&quot;&quot;格&quot;&quot;式&quot;">
                  <c:v>49</c:v>
                </c:pt>
                <c:pt idx="869" formatCode="g/&quot;通&quot;&quot;用&quot;&quot;格&quot;&quot;式&quot;">
                  <c:v>53</c:v>
                </c:pt>
                <c:pt idx="870" formatCode="g/&quot;通&quot;&quot;用&quot;&quot;格&quot;&quot;式&quot;">
                  <c:v>52</c:v>
                </c:pt>
                <c:pt idx="871" formatCode="g/&quot;通&quot;&quot;用&quot;&quot;格&quot;&quot;式&quot;">
                  <c:v>55</c:v>
                </c:pt>
                <c:pt idx="872" formatCode="g/&quot;通&quot;&quot;用&quot;&quot;格&quot;&quot;式&quot;">
                  <c:v>53</c:v>
                </c:pt>
                <c:pt idx="873" formatCode="g/&quot;通&quot;&quot;用&quot;&quot;格&quot;&quot;式&quot;">
                  <c:v>51</c:v>
                </c:pt>
                <c:pt idx="874" formatCode="g/&quot;通&quot;&quot;用&quot;&quot;格&quot;&quot;式&quot;">
                  <c:v>49</c:v>
                </c:pt>
                <c:pt idx="875" formatCode="g/&quot;通&quot;&quot;用&quot;&quot;格&quot;&quot;式&quot;">
                  <c:v>54</c:v>
                </c:pt>
                <c:pt idx="876" formatCode="g/&quot;通&quot;&quot;用&quot;&quot;格&quot;&quot;式&quot;">
                  <c:v>53</c:v>
                </c:pt>
                <c:pt idx="877" formatCode="g/&quot;通&quot;&quot;用&quot;&quot;格&quot;&quot;式&quot;">
                  <c:v>62</c:v>
                </c:pt>
                <c:pt idx="878" formatCode="g/&quot;通&quot;&quot;用&quot;&quot;格&quot;&quot;式&quot;">
                  <c:v>59</c:v>
                </c:pt>
                <c:pt idx="879" formatCode="g/&quot;通&quot;&quot;用&quot;&quot;格&quot;&quot;式&quot;">
                  <c:v>49</c:v>
                </c:pt>
                <c:pt idx="880" formatCode="g/&quot;通&quot;&quot;用&quot;&quot;格&quot;&quot;式&quot;">
                  <c:v>50</c:v>
                </c:pt>
                <c:pt idx="881" formatCode="g/&quot;通&quot;&quot;用&quot;&quot;格&quot;&quot;式&quot;">
                  <c:v>45</c:v>
                </c:pt>
                <c:pt idx="882" formatCode="g/&quot;通&quot;&quot;用&quot;&quot;格&quot;&quot;式&quot;">
                  <c:v>48</c:v>
                </c:pt>
                <c:pt idx="883" formatCode="g/&quot;通&quot;&quot;用&quot;&quot;格&quot;&quot;式&quot;">
                  <c:v>31</c:v>
                </c:pt>
                <c:pt idx="884" formatCode="g/&quot;通&quot;&quot;用&quot;&quot;格&quot;&quot;式&quot;">
                  <c:v>31</c:v>
                </c:pt>
                <c:pt idx="885" formatCode="g/&quot;通&quot;&quot;用&quot;&quot;格&quot;&quot;式&quot;">
                  <c:v>29</c:v>
                </c:pt>
                <c:pt idx="886" formatCode="g/&quot;通&quot;&quot;用&quot;&quot;格&quot;&quot;式&quot;">
                  <c:v>29</c:v>
                </c:pt>
                <c:pt idx="887" formatCode="g/&quot;通&quot;&quot;用&quot;&quot;格&quot;&quot;式&quot;">
                  <c:v>27</c:v>
                </c:pt>
                <c:pt idx="888" formatCode="g/&quot;通&quot;&quot;用&quot;&quot;格&quot;&quot;式&quot;">
                  <c:v>27</c:v>
                </c:pt>
                <c:pt idx="889" formatCode="g/&quot;通&quot;&quot;用&quot;&quot;格&quot;&quot;式&quot;">
                  <c:v>25</c:v>
                </c:pt>
                <c:pt idx="890" formatCode="g/&quot;通&quot;&quot;用&quot;&quot;格&quot;&quot;式&quot;">
                  <c:v>25</c:v>
                </c:pt>
                <c:pt idx="891" formatCode="g/&quot;通&quot;&quot;用&quot;&quot;格&quot;&quot;式&quot;">
                  <c:v>26</c:v>
                </c:pt>
                <c:pt idx="892" formatCode="g/&quot;通&quot;&quot;用&quot;&quot;格&quot;&quot;式&quot;">
                  <c:v>27</c:v>
                </c:pt>
                <c:pt idx="893" formatCode="g/&quot;通&quot;&quot;用&quot;&quot;格&quot;&quot;式&quot;">
                  <c:v>26</c:v>
                </c:pt>
                <c:pt idx="894" formatCode="g/&quot;通&quot;&quot;用&quot;&quot;格&quot;&quot;式&quot;">
                  <c:v>26</c:v>
                </c:pt>
                <c:pt idx="895" formatCode="g/&quot;通&quot;&quot;用&quot;&quot;格&quot;&quot;式&quot;">
                  <c:v>27</c:v>
                </c:pt>
                <c:pt idx="896" formatCode="g/&quot;通&quot;&quot;用&quot;&quot;格&quot;&quot;式&quot;">
                  <c:v>27</c:v>
                </c:pt>
                <c:pt idx="897" formatCode="g/&quot;通&quot;&quot;用&quot;&quot;格&quot;&quot;式&quot;">
                  <c:v>27</c:v>
                </c:pt>
                <c:pt idx="898" formatCode="g/&quot;通&quot;&quot;用&quot;&quot;格&quot;&quot;式&quot;">
                  <c:v>29</c:v>
                </c:pt>
                <c:pt idx="899" formatCode="g/&quot;通&quot;&quot;用&quot;&quot;格&quot;&quot;式&quot;">
                  <c:v>36</c:v>
                </c:pt>
                <c:pt idx="900" formatCode="g/&quot;通&quot;&quot;用&quot;&quot;格&quot;&quot;式&quot;">
                  <c:v>37</c:v>
                </c:pt>
                <c:pt idx="901" formatCode="g/&quot;通&quot;&quot;用&quot;&quot;格&quot;&quot;式&quot;">
                  <c:v>45</c:v>
                </c:pt>
                <c:pt idx="902" formatCode="g/&quot;通&quot;&quot;用&quot;&quot;格&quot;&quot;式&quot;">
                  <c:v>47</c:v>
                </c:pt>
                <c:pt idx="903" formatCode="g/&quot;通&quot;&quot;用&quot;&quot;格&quot;&quot;式&quot;">
                  <c:v>51</c:v>
                </c:pt>
                <c:pt idx="904" formatCode="g/&quot;通&quot;&quot;用&quot;&quot;格&quot;&quot;式&quot;">
                  <c:v>55</c:v>
                </c:pt>
                <c:pt idx="905" formatCode="g/&quot;通&quot;&quot;用&quot;&quot;格&quot;&quot;式&quot;">
                  <c:v>57</c:v>
                </c:pt>
                <c:pt idx="906" formatCode="g/&quot;通&quot;&quot;用&quot;&quot;格&quot;&quot;式&quot;">
                  <c:v>60</c:v>
                </c:pt>
                <c:pt idx="907" formatCode="g/&quot;通&quot;&quot;用&quot;&quot;格&quot;&quot;式&quot;">
                  <c:v>55</c:v>
                </c:pt>
                <c:pt idx="908" formatCode="g/&quot;通&quot;&quot;用&quot;&quot;格&quot;&quot;式&quot;">
                  <c:v>56</c:v>
                </c:pt>
                <c:pt idx="909" formatCode="g/&quot;通&quot;&quot;用&quot;&quot;格&quot;&quot;式&quot;">
                  <c:v>51</c:v>
                </c:pt>
                <c:pt idx="910" formatCode="g/&quot;通&quot;&quot;用&quot;&quot;格&quot;&quot;式&quot;">
                  <c:v>61</c:v>
                </c:pt>
                <c:pt idx="911" formatCode="g/&quot;通&quot;&quot;用&quot;&quot;格&quot;&quot;式&quot;">
                  <c:v>63</c:v>
                </c:pt>
                <c:pt idx="912" formatCode="g/&quot;通&quot;&quot;用&quot;&quot;格&quot;&quot;式&quot;">
                  <c:v>61</c:v>
                </c:pt>
                <c:pt idx="913" formatCode="g/&quot;通&quot;&quot;用&quot;&quot;格&quot;&quot;式&quot;">
                  <c:v>64</c:v>
                </c:pt>
                <c:pt idx="914" formatCode="g/&quot;通&quot;&quot;用&quot;&quot;格&quot;&quot;式&quot;">
                  <c:v>58</c:v>
                </c:pt>
                <c:pt idx="915" formatCode="g/&quot;通&quot;&quot;用&quot;&quot;格&quot;&quot;式&quot;">
                  <c:v>66</c:v>
                </c:pt>
                <c:pt idx="916" formatCode="g/&quot;通&quot;&quot;用&quot;&quot;格&quot;&quot;式&quot;">
                  <c:v>68</c:v>
                </c:pt>
                <c:pt idx="917" formatCode="g/&quot;通&quot;&quot;用&quot;&quot;格&quot;&quot;式&quot;">
                  <c:v>70</c:v>
                </c:pt>
                <c:pt idx="918" formatCode="g/&quot;通&quot;&quot;用&quot;&quot;格&quot;&quot;式&quot;">
                  <c:v>70</c:v>
                </c:pt>
                <c:pt idx="919" formatCode="g/&quot;通&quot;&quot;用&quot;&quot;格&quot;&quot;式&quot;">
                  <c:v>68</c:v>
                </c:pt>
                <c:pt idx="920" formatCode="g/&quot;通&quot;&quot;用&quot;&quot;格&quot;&quot;式&quot;">
                  <c:v>80</c:v>
                </c:pt>
                <c:pt idx="921" formatCode="g/&quot;通&quot;&quot;用&quot;&quot;格&quot;&quot;式&quot;">
                  <c:v>79</c:v>
                </c:pt>
                <c:pt idx="922" formatCode="g/&quot;通&quot;&quot;用&quot;&quot;格&quot;&quot;式&quot;">
                  <c:v>77</c:v>
                </c:pt>
                <c:pt idx="923" formatCode="g/&quot;通&quot;&quot;用&quot;&quot;格&quot;&quot;式&quot;">
                  <c:v>88</c:v>
                </c:pt>
                <c:pt idx="924" formatCode="g/&quot;通&quot;&quot;用&quot;&quot;格&quot;&quot;式&quot;">
                  <c:v>88</c:v>
                </c:pt>
                <c:pt idx="925" formatCode="g/&quot;通&quot;&quot;用&quot;&quot;格&quot;&quot;式&quot;">
                  <c:v>84</c:v>
                </c:pt>
                <c:pt idx="926" formatCode="g/&quot;通&quot;&quot;用&quot;&quot;格&quot;&quot;式&quot;">
                  <c:v>87</c:v>
                </c:pt>
                <c:pt idx="927" formatCode="g/&quot;通&quot;&quot;用&quot;&quot;格&quot;&quot;式&quot;">
                  <c:v>87</c:v>
                </c:pt>
                <c:pt idx="928" formatCode="g/&quot;通&quot;&quot;用&quot;&quot;格&quot;&quot;式&quot;">
                  <c:v>92</c:v>
                </c:pt>
                <c:pt idx="929" formatCode="g/&quot;通&quot;&quot;用&quot;&quot;格&quot;&quot;式&quot;">
                  <c:v>92</c:v>
                </c:pt>
                <c:pt idx="930" formatCode="g/&quot;通&quot;&quot;用&quot;&quot;格&quot;&quot;式&quot;">
                  <c:v>87</c:v>
                </c:pt>
                <c:pt idx="931" formatCode="g/&quot;通&quot;&quot;用&quot;&quot;格&quot;&quot;式&quot;">
                  <c:v>95</c:v>
                </c:pt>
                <c:pt idx="932" formatCode="g/&quot;通&quot;&quot;用&quot;&quot;格&quot;&quot;式&quot;">
                  <c:v>95</c:v>
                </c:pt>
                <c:pt idx="933" formatCode="g/&quot;通&quot;&quot;用&quot;&quot;格&quot;&quot;式&quot;">
                  <c:v>88</c:v>
                </c:pt>
                <c:pt idx="934" formatCode="g/&quot;通&quot;&quot;用&quot;&quot;格&quot;&quot;式&quot;">
                  <c:v>84</c:v>
                </c:pt>
                <c:pt idx="935" formatCode="g/&quot;通&quot;&quot;用&quot;&quot;格&quot;&quot;式&quot;">
                  <c:v>88</c:v>
                </c:pt>
                <c:pt idx="936" formatCode="g/&quot;通&quot;&quot;用&quot;&quot;格&quot;&quot;式&quot;">
                  <c:v>91</c:v>
                </c:pt>
                <c:pt idx="937" formatCode="g/&quot;通&quot;&quot;用&quot;&quot;格&quot;&quot;式&quot;">
                  <c:v>82</c:v>
                </c:pt>
                <c:pt idx="938" formatCode="g/&quot;通&quot;&quot;用&quot;&quot;格&quot;&quot;式&quot;">
                  <c:v>82</c:v>
                </c:pt>
                <c:pt idx="939" formatCode="g/&quot;通&quot;&quot;用&quot;&quot;格&quot;&quot;式&quot;">
                  <c:v>91</c:v>
                </c:pt>
                <c:pt idx="940" formatCode="g/&quot;通&quot;&quot;用&quot;&quot;格&quot;&quot;式&quot;">
                  <c:v>88</c:v>
                </c:pt>
                <c:pt idx="941" formatCode="g/&quot;通&quot;&quot;用&quot;&quot;格&quot;&quot;式&quot;">
                  <c:v>84</c:v>
                </c:pt>
                <c:pt idx="942" formatCode="g/&quot;通&quot;&quot;用&quot;&quot;格&quot;&quot;式&quot;">
                  <c:v>78</c:v>
                </c:pt>
                <c:pt idx="943" formatCode="g/&quot;通&quot;&quot;用&quot;&quot;格&quot;&quot;式&quot;">
                  <c:v>68</c:v>
                </c:pt>
                <c:pt idx="944" formatCode="g/&quot;通&quot;&quot;用&quot;&quot;格&quot;&quot;式&quot;">
                  <c:v>73</c:v>
                </c:pt>
                <c:pt idx="945" formatCode="g/&quot;通&quot;&quot;用&quot;&quot;格&quot;&quot;式&quot;">
                  <c:v>79</c:v>
                </c:pt>
                <c:pt idx="946" formatCode="g/&quot;通&quot;&quot;用&quot;&quot;格&quot;&quot;式&quot;">
                  <c:v>68</c:v>
                </c:pt>
                <c:pt idx="947" formatCode="g/&quot;通&quot;&quot;用&quot;&quot;格&quot;&quot;式&quot;">
                  <c:v>68</c:v>
                </c:pt>
                <c:pt idx="948" formatCode="g/&quot;通&quot;&quot;用&quot;&quot;格&quot;&quot;式&quot;">
                  <c:v>65</c:v>
                </c:pt>
                <c:pt idx="949" formatCode="g/&quot;通&quot;&quot;用&quot;&quot;格&quot;&quot;式&quot;">
                  <c:v>64</c:v>
                </c:pt>
                <c:pt idx="950" formatCode="g/&quot;通&quot;&quot;用&quot;&quot;格&quot;&quot;式&quot;">
                  <c:v>56</c:v>
                </c:pt>
                <c:pt idx="951" formatCode="g/&quot;通&quot;&quot;用&quot;&quot;格&quot;&quot;式&quot;">
                  <c:v>69</c:v>
                </c:pt>
                <c:pt idx="952" formatCode="g/&quot;通&quot;&quot;用&quot;&quot;格&quot;&quot;式&quot;">
                  <c:v>54</c:v>
                </c:pt>
                <c:pt idx="953" formatCode="g/&quot;通&quot;&quot;用&quot;&quot;格&quot;&quot;式&quot;">
                  <c:v>61</c:v>
                </c:pt>
                <c:pt idx="954" formatCode="g/&quot;通&quot;&quot;用&quot;&quot;格&quot;&quot;式&quot;">
                  <c:v>68</c:v>
                </c:pt>
                <c:pt idx="955" formatCode="g/&quot;通&quot;&quot;用&quot;&quot;格&quot;&quot;式&quot;">
                  <c:v>50</c:v>
                </c:pt>
                <c:pt idx="956" formatCode="g/&quot;通&quot;&quot;用&quot;&quot;格&quot;&quot;式&quot;">
                  <c:v>48</c:v>
                </c:pt>
                <c:pt idx="957" formatCode="g/&quot;通&quot;&quot;用&quot;&quot;格&quot;&quot;式&quot;">
                  <c:v>66</c:v>
                </c:pt>
                <c:pt idx="958" formatCode="g/&quot;通&quot;&quot;用&quot;&quot;格&quot;&quot;式&quot;">
                  <c:v>53</c:v>
                </c:pt>
                <c:pt idx="959" formatCode="g/&quot;通&quot;&quot;用&quot;&quot;格&quot;&quot;式&quot;">
                  <c:v>54</c:v>
                </c:pt>
                <c:pt idx="960" formatCode="g/&quot;通&quot;&quot;用&quot;&quot;格&quot;&quot;式&quot;">
                  <c:v>65</c:v>
                </c:pt>
                <c:pt idx="961" formatCode="g/&quot;通&quot;&quot;用&quot;&quot;格&quot;&quot;式&quot;">
                  <c:v>47</c:v>
                </c:pt>
                <c:pt idx="962" formatCode="g/&quot;通&quot;&quot;用&quot;&quot;格&quot;&quot;式&quot;">
                  <c:v>63</c:v>
                </c:pt>
                <c:pt idx="963" formatCode="g/&quot;通&quot;&quot;用&quot;&quot;格&quot;&quot;式&quot;">
                  <c:v>55</c:v>
                </c:pt>
                <c:pt idx="964" formatCode="g/&quot;通&quot;&quot;用&quot;&quot;格&quot;&quot;式&quot;">
                  <c:v>48</c:v>
                </c:pt>
                <c:pt idx="965" formatCode="g/&quot;通&quot;&quot;用&quot;&quot;格&quot;&quot;式&quot;">
                  <c:v>63</c:v>
                </c:pt>
                <c:pt idx="966" formatCode="g/&quot;通&quot;&quot;用&quot;&quot;格&quot;&quot;式&quot;">
                  <c:v>60</c:v>
                </c:pt>
                <c:pt idx="967" formatCode="g/&quot;通&quot;&quot;用&quot;&quot;格&quot;&quot;式&quot;">
                  <c:v>51</c:v>
                </c:pt>
                <c:pt idx="968" formatCode="g/&quot;通&quot;&quot;用&quot;&quot;格&quot;&quot;式&quot;">
                  <c:v>49</c:v>
                </c:pt>
                <c:pt idx="969" formatCode="g/&quot;通&quot;&quot;用&quot;&quot;格&quot;&quot;式&quot;">
                  <c:v>55</c:v>
                </c:pt>
                <c:pt idx="970" formatCode="g/&quot;通&quot;&quot;用&quot;&quot;格&quot;&quot;式&quot;">
                  <c:v>61</c:v>
                </c:pt>
                <c:pt idx="971" formatCode="g/&quot;通&quot;&quot;用&quot;&quot;格&quot;&quot;式&quot;">
                  <c:v>60</c:v>
                </c:pt>
                <c:pt idx="972" formatCode="g/&quot;通&quot;&quot;用&quot;&quot;格&quot;&quot;式&quot;">
                  <c:v>59</c:v>
                </c:pt>
                <c:pt idx="973" formatCode="g/&quot;通&quot;&quot;用&quot;&quot;格&quot;&quot;式&quot;">
                  <c:v>47</c:v>
                </c:pt>
                <c:pt idx="974" formatCode="g/&quot;通&quot;&quot;用&quot;&quot;格&quot;&quot;式&quot;">
                  <c:v>48</c:v>
                </c:pt>
                <c:pt idx="975" formatCode="g/&quot;通&quot;&quot;用&quot;&quot;格&quot;&quot;式&quot;">
                  <c:v>49</c:v>
                </c:pt>
                <c:pt idx="976" formatCode="g/&quot;通&quot;&quot;用&quot;&quot;格&quot;&quot;式&quot;">
                  <c:v>56</c:v>
                </c:pt>
                <c:pt idx="977" formatCode="g/&quot;通&quot;&quot;用&quot;&quot;格&quot;&quot;式&quot;">
                  <c:v>49</c:v>
                </c:pt>
                <c:pt idx="978" formatCode="g/&quot;通&quot;&quot;用&quot;&quot;格&quot;&quot;式&quot;">
                  <c:v>45</c:v>
                </c:pt>
                <c:pt idx="979" formatCode="g/&quot;通&quot;&quot;用&quot;&quot;格&quot;&quot;式&quot;">
                  <c:v>50</c:v>
                </c:pt>
                <c:pt idx="980" formatCode="g/&quot;通&quot;&quot;用&quot;&quot;格&quot;&quot;式&quot;">
                  <c:v>50</c:v>
                </c:pt>
                <c:pt idx="981" formatCode="g/&quot;通&quot;&quot;用&quot;&quot;格&quot;&quot;式&quot;">
                  <c:v>44</c:v>
                </c:pt>
                <c:pt idx="982" formatCode="g/&quot;通&quot;&quot;用&quot;&quot;格&quot;&quot;式&quot;">
                  <c:v>45</c:v>
                </c:pt>
                <c:pt idx="983" formatCode="g/&quot;通&quot;&quot;用&quot;&quot;格&quot;&quot;式&quot;">
                  <c:v>49</c:v>
                </c:pt>
                <c:pt idx="984" formatCode="g/&quot;通&quot;&quot;用&quot;&quot;格&quot;&quot;式&quot;">
                  <c:v>42</c:v>
                </c:pt>
                <c:pt idx="985" formatCode="g/&quot;通&quot;&quot;用&quot;&quot;格&quot;&quot;式&quot;">
                  <c:v>42</c:v>
                </c:pt>
                <c:pt idx="986" formatCode="g/&quot;通&quot;&quot;用&quot;&quot;格&quot;&quot;式&quot;">
                  <c:v>48</c:v>
                </c:pt>
                <c:pt idx="987" formatCode="g/&quot;通&quot;&quot;用&quot;&quot;格&quot;&quot;式&quot;">
                  <c:v>47</c:v>
                </c:pt>
                <c:pt idx="988" formatCode="g/&quot;通&quot;&quot;用&quot;&quot;格&quot;&quot;式&quot;">
                  <c:v>44</c:v>
                </c:pt>
                <c:pt idx="989" formatCode="g/&quot;通&quot;&quot;用&quot;&quot;格&quot;&quot;式&quot;">
                  <c:v>38</c:v>
                </c:pt>
                <c:pt idx="990" formatCode="g/&quot;通&quot;&quot;用&quot;&quot;格&quot;&quot;式&quot;">
                  <c:v>42</c:v>
                </c:pt>
                <c:pt idx="991" formatCode="g/&quot;通&quot;&quot;用&quot;&quot;格&quot;&quot;式&quot;">
                  <c:v>38</c:v>
                </c:pt>
                <c:pt idx="992" formatCode="g/&quot;通&quot;&quot;用&quot;&quot;格&quot;&quot;式&quot;">
                  <c:v>38</c:v>
                </c:pt>
                <c:pt idx="993" formatCode="g/&quot;通&quot;&quot;用&quot;&quot;格&quot;&quot;式&quot;">
                  <c:v>39</c:v>
                </c:pt>
                <c:pt idx="994" formatCode="g/&quot;通&quot;&quot;用&quot;&quot;格&quot;&quot;式&quot;">
                  <c:v>40</c:v>
                </c:pt>
                <c:pt idx="995" formatCode="g/&quot;通&quot;&quot;用&quot;&quot;格&quot;&quot;式&quot;">
                  <c:v>36</c:v>
                </c:pt>
                <c:pt idx="996" formatCode="g/&quot;通&quot;&quot;用&quot;&quot;格&quot;&quot;式&quot;">
                  <c:v>36</c:v>
                </c:pt>
                <c:pt idx="997" formatCode="g/&quot;通&quot;&quot;用&quot;&quot;格&quot;&quot;式&quot;">
                  <c:v>36</c:v>
                </c:pt>
                <c:pt idx="998" formatCode="g/&quot;通&quot;&quot;用&quot;&quot;格&quot;&quot;式&quot;">
                  <c:v>36</c:v>
                </c:pt>
              </c:numCache>
            </c:numRef>
          </c:val>
          <c:smooth val="0"/>
          <c:extLst>
            <c:ext xmlns:c16="http://schemas.microsoft.com/office/drawing/2014/chart" uri="{C3380CC4-5D6E-409C-BE32-E72D297353CC}">
              <c16:uniqueId val="{00000000-F218-4560-BC28-E51FA2EDA0C0}"/>
            </c:ext>
          </c:extLst>
        </c:ser>
        <c:dLbls>
          <c:showLegendKey val="0"/>
          <c:showVal val="0"/>
          <c:showCatName val="0"/>
          <c:showSerName val="0"/>
          <c:showPercent val="0"/>
          <c:showBubbleSize val="0"/>
        </c:dLbls>
        <c:smooth val="0"/>
        <c:axId val="402255872"/>
        <c:axId val="402257408"/>
      </c:lineChart>
      <c:catAx>
        <c:axId val="402255872"/>
        <c:scaling>
          <c:orientation val="minMax"/>
        </c:scaling>
        <c:delete val="1"/>
        <c:axPos val="b"/>
        <c:majorTickMark val="out"/>
        <c:minorTickMark val="none"/>
        <c:tickLblPos val="none"/>
        <c:crossAx val="402257408"/>
        <c:crosses val="autoZero"/>
        <c:auto val="1"/>
        <c:lblAlgn val="ctr"/>
        <c:lblOffset val="100"/>
        <c:noMultiLvlLbl val="0"/>
      </c:catAx>
      <c:valAx>
        <c:axId val="402257408"/>
        <c:scaling>
          <c:orientation val="minMax"/>
        </c:scaling>
        <c:delete val="1"/>
        <c:axPos val="l"/>
        <c:majorGridlines/>
        <c:numFmt formatCode="General" sourceLinked="1"/>
        <c:majorTickMark val="out"/>
        <c:minorTickMark val="none"/>
        <c:tickLblPos val="none"/>
        <c:crossAx val="402255872"/>
        <c:crosses val="autoZero"/>
        <c:crossBetween val="between"/>
      </c:valAx>
    </c:plotArea>
    <c:plotVisOnly val="1"/>
    <c:dispBlanksAs val="gap"/>
    <c:showDLblsOverMax val="0"/>
  </c:chart>
  <c:txPr>
    <a:bodyPr/>
    <a:lstStyle/>
    <a:p>
      <a:pPr>
        <a:defRPr lang="zh-CN"/>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node!$AD$1</c:f>
              <c:strCache>
                <c:ptCount val="1"/>
                <c:pt idx="0">
                  <c:v>Node4</c:v>
                </c:pt>
              </c:strCache>
            </c:strRef>
          </c:tx>
          <c:spPr>
            <a:ln w="19050" cap="rnd" cmpd="sng" algn="ctr">
              <a:solidFill>
                <a:srgbClr val="FF0000"/>
              </a:solidFill>
              <a:prstDash val="solid"/>
              <a:round/>
            </a:ln>
          </c:spPr>
          <c:marker>
            <c:symbol val="none"/>
          </c:marker>
          <c:val>
            <c:numRef>
              <c:f>node!$AD$2:$AD$1000</c:f>
              <c:numCache>
                <c:formatCode>General</c:formatCode>
                <c:ptCount val="999"/>
                <c:pt idx="6" formatCode="g/&quot;通&quot;&quot;用&quot;&quot;格&quot;&quot;式&quot;">
                  <c:v>1</c:v>
                </c:pt>
                <c:pt idx="7" formatCode="g/&quot;通&quot;&quot;用&quot;&quot;格&quot;&quot;式&quot;">
                  <c:v>2</c:v>
                </c:pt>
                <c:pt idx="8" formatCode="g/&quot;通&quot;&quot;用&quot;&quot;格&quot;&quot;式&quot;">
                  <c:v>2</c:v>
                </c:pt>
                <c:pt idx="9" formatCode="g/&quot;通&quot;&quot;用&quot;&quot;格&quot;&quot;式&quot;">
                  <c:v>3</c:v>
                </c:pt>
                <c:pt idx="10" formatCode="g/&quot;通&quot;&quot;用&quot;&quot;格&quot;&quot;式&quot;">
                  <c:v>5</c:v>
                </c:pt>
                <c:pt idx="11" formatCode="g/&quot;通&quot;&quot;用&quot;&quot;格&quot;&quot;式&quot;">
                  <c:v>6</c:v>
                </c:pt>
                <c:pt idx="12" formatCode="g/&quot;通&quot;&quot;用&quot;&quot;格&quot;&quot;式&quot;">
                  <c:v>7</c:v>
                </c:pt>
                <c:pt idx="13" formatCode="g/&quot;通&quot;&quot;用&quot;&quot;格&quot;&quot;式&quot;">
                  <c:v>8</c:v>
                </c:pt>
                <c:pt idx="14" formatCode="g/&quot;通&quot;&quot;用&quot;&quot;格&quot;&quot;式&quot;">
                  <c:v>9</c:v>
                </c:pt>
                <c:pt idx="15" formatCode="g/&quot;通&quot;&quot;用&quot;&quot;格&quot;&quot;式&quot;">
                  <c:v>11</c:v>
                </c:pt>
                <c:pt idx="16" formatCode="g/&quot;通&quot;&quot;用&quot;&quot;格&quot;&quot;式&quot;">
                  <c:v>12</c:v>
                </c:pt>
                <c:pt idx="17" formatCode="g/&quot;通&quot;&quot;用&quot;&quot;格&quot;&quot;式&quot;">
                  <c:v>13</c:v>
                </c:pt>
                <c:pt idx="18" formatCode="g/&quot;通&quot;&quot;用&quot;&quot;格&quot;&quot;式&quot;">
                  <c:v>14</c:v>
                </c:pt>
                <c:pt idx="19" formatCode="g/&quot;通&quot;&quot;用&quot;&quot;格&quot;&quot;式&quot;">
                  <c:v>15</c:v>
                </c:pt>
                <c:pt idx="20" formatCode="g/&quot;通&quot;&quot;用&quot;&quot;格&quot;&quot;式&quot;">
                  <c:v>15</c:v>
                </c:pt>
                <c:pt idx="21" formatCode="g/&quot;通&quot;&quot;用&quot;&quot;格&quot;&quot;式&quot;">
                  <c:v>17</c:v>
                </c:pt>
                <c:pt idx="22" formatCode="g/&quot;通&quot;&quot;用&quot;&quot;格&quot;&quot;式&quot;">
                  <c:v>18</c:v>
                </c:pt>
                <c:pt idx="23" formatCode="g/&quot;通&quot;&quot;用&quot;&quot;格&quot;&quot;式&quot;">
                  <c:v>23</c:v>
                </c:pt>
                <c:pt idx="24" formatCode="g/&quot;通&quot;&quot;用&quot;&quot;格&quot;&quot;式&quot;">
                  <c:v>24</c:v>
                </c:pt>
                <c:pt idx="25" formatCode="g/&quot;通&quot;&quot;用&quot;&quot;格&quot;&quot;式&quot;">
                  <c:v>31</c:v>
                </c:pt>
                <c:pt idx="26" formatCode="g/&quot;通&quot;&quot;用&quot;&quot;格&quot;&quot;式&quot;">
                  <c:v>33</c:v>
                </c:pt>
                <c:pt idx="27" formatCode="g/&quot;通&quot;&quot;用&quot;&quot;格&quot;&quot;式&quot;">
                  <c:v>38</c:v>
                </c:pt>
                <c:pt idx="28" formatCode="g/&quot;通&quot;&quot;用&quot;&quot;格&quot;&quot;式&quot;">
                  <c:v>39</c:v>
                </c:pt>
                <c:pt idx="29" formatCode="g/&quot;通&quot;&quot;用&quot;&quot;格&quot;&quot;式&quot;">
                  <c:v>39</c:v>
                </c:pt>
                <c:pt idx="30" formatCode="g/&quot;通&quot;&quot;用&quot;&quot;格&quot;&quot;式&quot;">
                  <c:v>40</c:v>
                </c:pt>
                <c:pt idx="31" formatCode="g/&quot;通&quot;&quot;用&quot;&quot;格&quot;&quot;式&quot;">
                  <c:v>40</c:v>
                </c:pt>
                <c:pt idx="32" formatCode="g/&quot;通&quot;&quot;用&quot;&quot;格&quot;&quot;式&quot;">
                  <c:v>44</c:v>
                </c:pt>
                <c:pt idx="33" formatCode="g/&quot;通&quot;&quot;用&quot;&quot;格&quot;&quot;式&quot;">
                  <c:v>44</c:v>
                </c:pt>
                <c:pt idx="34" formatCode="g/&quot;通&quot;&quot;用&quot;&quot;格&quot;&quot;式&quot;">
                  <c:v>42</c:v>
                </c:pt>
                <c:pt idx="35" formatCode="g/&quot;通&quot;&quot;用&quot;&quot;格&quot;&quot;式&quot;">
                  <c:v>46</c:v>
                </c:pt>
                <c:pt idx="36" formatCode="g/&quot;通&quot;&quot;用&quot;&quot;格&quot;&quot;式&quot;">
                  <c:v>41</c:v>
                </c:pt>
                <c:pt idx="37" formatCode="g/&quot;通&quot;&quot;用&quot;&quot;格&quot;&quot;式&quot;">
                  <c:v>43</c:v>
                </c:pt>
                <c:pt idx="38" formatCode="g/&quot;通&quot;&quot;用&quot;&quot;格&quot;&quot;式&quot;">
                  <c:v>45</c:v>
                </c:pt>
                <c:pt idx="39" formatCode="g/&quot;通&quot;&quot;用&quot;&quot;格&quot;&quot;式&quot;">
                  <c:v>42</c:v>
                </c:pt>
                <c:pt idx="40" formatCode="g/&quot;通&quot;&quot;用&quot;&quot;格&quot;&quot;式&quot;">
                  <c:v>43</c:v>
                </c:pt>
                <c:pt idx="41" formatCode="g/&quot;通&quot;&quot;用&quot;&quot;格&quot;&quot;式&quot;">
                  <c:v>43</c:v>
                </c:pt>
                <c:pt idx="42" formatCode="g/&quot;通&quot;&quot;用&quot;&quot;格&quot;&quot;式&quot;">
                  <c:v>45</c:v>
                </c:pt>
                <c:pt idx="43" formatCode="g/&quot;通&quot;&quot;用&quot;&quot;格&quot;&quot;式&quot;">
                  <c:v>44</c:v>
                </c:pt>
                <c:pt idx="44" formatCode="g/&quot;通&quot;&quot;用&quot;&quot;格&quot;&quot;式&quot;">
                  <c:v>42</c:v>
                </c:pt>
                <c:pt idx="45" formatCode="g/&quot;通&quot;&quot;用&quot;&quot;格&quot;&quot;式&quot;">
                  <c:v>45</c:v>
                </c:pt>
                <c:pt idx="46" formatCode="g/&quot;通&quot;&quot;用&quot;&quot;格&quot;&quot;式&quot;">
                  <c:v>46</c:v>
                </c:pt>
                <c:pt idx="47" formatCode="g/&quot;通&quot;&quot;用&quot;&quot;格&quot;&quot;式&quot;">
                  <c:v>44</c:v>
                </c:pt>
                <c:pt idx="48" formatCode="g/&quot;通&quot;&quot;用&quot;&quot;格&quot;&quot;式&quot;">
                  <c:v>46</c:v>
                </c:pt>
                <c:pt idx="49" formatCode="g/&quot;通&quot;&quot;用&quot;&quot;格&quot;&quot;式&quot;">
                  <c:v>45</c:v>
                </c:pt>
                <c:pt idx="50" formatCode="g/&quot;通&quot;&quot;用&quot;&quot;格&quot;&quot;式&quot;">
                  <c:v>46</c:v>
                </c:pt>
                <c:pt idx="51" formatCode="g/&quot;通&quot;&quot;用&quot;&quot;格&quot;&quot;式&quot;">
                  <c:v>46</c:v>
                </c:pt>
                <c:pt idx="52" formatCode="g/&quot;通&quot;&quot;用&quot;&quot;格&quot;&quot;式&quot;">
                  <c:v>46</c:v>
                </c:pt>
                <c:pt idx="53" formatCode="g/&quot;通&quot;&quot;用&quot;&quot;格&quot;&quot;式&quot;">
                  <c:v>45</c:v>
                </c:pt>
                <c:pt idx="54" formatCode="g/&quot;通&quot;&quot;用&quot;&quot;格&quot;&quot;式&quot;">
                  <c:v>46</c:v>
                </c:pt>
                <c:pt idx="55" formatCode="g/&quot;通&quot;&quot;用&quot;&quot;格&quot;&quot;式&quot;">
                  <c:v>46</c:v>
                </c:pt>
                <c:pt idx="56" formatCode="g/&quot;通&quot;&quot;用&quot;&quot;格&quot;&quot;式&quot;">
                  <c:v>46</c:v>
                </c:pt>
                <c:pt idx="57" formatCode="g/&quot;通&quot;&quot;用&quot;&quot;格&quot;&quot;式&quot;">
                  <c:v>45</c:v>
                </c:pt>
                <c:pt idx="58" formatCode="g/&quot;通&quot;&quot;用&quot;&quot;格&quot;&quot;式&quot;">
                  <c:v>45</c:v>
                </c:pt>
                <c:pt idx="59" formatCode="g/&quot;通&quot;&quot;用&quot;&quot;格&quot;&quot;式&quot;">
                  <c:v>45</c:v>
                </c:pt>
                <c:pt idx="60" formatCode="g/&quot;通&quot;&quot;用&quot;&quot;格&quot;&quot;式&quot;">
                  <c:v>46</c:v>
                </c:pt>
                <c:pt idx="61" formatCode="g/&quot;通&quot;&quot;用&quot;&quot;格&quot;&quot;式&quot;">
                  <c:v>46</c:v>
                </c:pt>
                <c:pt idx="62" formatCode="g/&quot;通&quot;&quot;用&quot;&quot;格&quot;&quot;式&quot;">
                  <c:v>47</c:v>
                </c:pt>
                <c:pt idx="63" formatCode="g/&quot;通&quot;&quot;用&quot;&quot;格&quot;&quot;式&quot;">
                  <c:v>46</c:v>
                </c:pt>
                <c:pt idx="64" formatCode="g/&quot;通&quot;&quot;用&quot;&quot;格&quot;&quot;式&quot;">
                  <c:v>47</c:v>
                </c:pt>
                <c:pt idx="65" formatCode="g/&quot;通&quot;&quot;用&quot;&quot;格&quot;&quot;式&quot;">
                  <c:v>46</c:v>
                </c:pt>
                <c:pt idx="66" formatCode="g/&quot;通&quot;&quot;用&quot;&quot;格&quot;&quot;式&quot;">
                  <c:v>45</c:v>
                </c:pt>
                <c:pt idx="67" formatCode="g/&quot;通&quot;&quot;用&quot;&quot;格&quot;&quot;式&quot;">
                  <c:v>46</c:v>
                </c:pt>
                <c:pt idx="68" formatCode="g/&quot;通&quot;&quot;用&quot;&quot;格&quot;&quot;式&quot;">
                  <c:v>46</c:v>
                </c:pt>
                <c:pt idx="69" formatCode="g/&quot;通&quot;&quot;用&quot;&quot;格&quot;&quot;式&quot;">
                  <c:v>44</c:v>
                </c:pt>
                <c:pt idx="70" formatCode="g/&quot;通&quot;&quot;用&quot;&quot;格&quot;&quot;式&quot;">
                  <c:v>44</c:v>
                </c:pt>
                <c:pt idx="71" formatCode="g/&quot;通&quot;&quot;用&quot;&quot;格&quot;&quot;式&quot;">
                  <c:v>43</c:v>
                </c:pt>
                <c:pt idx="72" formatCode="g/&quot;通&quot;&quot;用&quot;&quot;格&quot;&quot;式&quot;">
                  <c:v>44</c:v>
                </c:pt>
                <c:pt idx="73" formatCode="g/&quot;通&quot;&quot;用&quot;&quot;格&quot;&quot;式&quot;">
                  <c:v>43</c:v>
                </c:pt>
                <c:pt idx="74" formatCode="g/&quot;通&quot;&quot;用&quot;&quot;格&quot;&quot;式&quot;">
                  <c:v>43</c:v>
                </c:pt>
                <c:pt idx="75" formatCode="g/&quot;通&quot;&quot;用&quot;&quot;格&quot;&quot;式&quot;">
                  <c:v>44</c:v>
                </c:pt>
                <c:pt idx="76" formatCode="g/&quot;通&quot;&quot;用&quot;&quot;格&quot;&quot;式&quot;">
                  <c:v>44</c:v>
                </c:pt>
                <c:pt idx="77" formatCode="g/&quot;通&quot;&quot;用&quot;&quot;格&quot;&quot;式&quot;">
                  <c:v>43</c:v>
                </c:pt>
                <c:pt idx="78" formatCode="g/&quot;通&quot;&quot;用&quot;&quot;格&quot;&quot;式&quot;">
                  <c:v>43</c:v>
                </c:pt>
                <c:pt idx="79" formatCode="g/&quot;通&quot;&quot;用&quot;&quot;格&quot;&quot;式&quot;">
                  <c:v>44</c:v>
                </c:pt>
                <c:pt idx="80" formatCode="g/&quot;通&quot;&quot;用&quot;&quot;格&quot;&quot;式&quot;">
                  <c:v>43</c:v>
                </c:pt>
                <c:pt idx="81" formatCode="g/&quot;通&quot;&quot;用&quot;&quot;格&quot;&quot;式&quot;">
                  <c:v>41</c:v>
                </c:pt>
                <c:pt idx="82" formatCode="g/&quot;通&quot;&quot;用&quot;&quot;格&quot;&quot;式&quot;">
                  <c:v>39</c:v>
                </c:pt>
                <c:pt idx="83" formatCode="g/&quot;通&quot;&quot;用&quot;&quot;格&quot;&quot;式&quot;">
                  <c:v>40</c:v>
                </c:pt>
                <c:pt idx="84" formatCode="g/&quot;通&quot;&quot;用&quot;&quot;格&quot;&quot;式&quot;">
                  <c:v>40</c:v>
                </c:pt>
                <c:pt idx="85" formatCode="g/&quot;通&quot;&quot;用&quot;&quot;格&quot;&quot;式&quot;">
                  <c:v>39</c:v>
                </c:pt>
                <c:pt idx="86" formatCode="g/&quot;通&quot;&quot;用&quot;&quot;格&quot;&quot;式&quot;">
                  <c:v>39</c:v>
                </c:pt>
                <c:pt idx="87" formatCode="g/&quot;通&quot;&quot;用&quot;&quot;格&quot;&quot;式&quot;">
                  <c:v>41</c:v>
                </c:pt>
                <c:pt idx="88" formatCode="g/&quot;通&quot;&quot;用&quot;&quot;格&quot;&quot;式&quot;">
                  <c:v>39</c:v>
                </c:pt>
                <c:pt idx="89" formatCode="g/&quot;通&quot;&quot;用&quot;&quot;格&quot;&quot;式&quot;">
                  <c:v>40</c:v>
                </c:pt>
                <c:pt idx="90" formatCode="g/&quot;通&quot;&quot;用&quot;&quot;格&quot;&quot;式&quot;">
                  <c:v>39</c:v>
                </c:pt>
                <c:pt idx="91" formatCode="g/&quot;通&quot;&quot;用&quot;&quot;格&quot;&quot;式&quot;">
                  <c:v>40</c:v>
                </c:pt>
                <c:pt idx="92" formatCode="g/&quot;通&quot;&quot;用&quot;&quot;格&quot;&quot;式&quot;">
                  <c:v>41</c:v>
                </c:pt>
                <c:pt idx="93" formatCode="g/&quot;通&quot;&quot;用&quot;&quot;格&quot;&quot;式&quot;">
                  <c:v>40</c:v>
                </c:pt>
                <c:pt idx="94" formatCode="g/&quot;通&quot;&quot;用&quot;&quot;格&quot;&quot;式&quot;">
                  <c:v>39</c:v>
                </c:pt>
                <c:pt idx="95" formatCode="g/&quot;通&quot;&quot;用&quot;&quot;格&quot;&quot;式&quot;">
                  <c:v>41</c:v>
                </c:pt>
                <c:pt idx="96" formatCode="g/&quot;通&quot;&quot;用&quot;&quot;格&quot;&quot;式&quot;">
                  <c:v>42</c:v>
                </c:pt>
                <c:pt idx="97" formatCode="g/&quot;通&quot;&quot;用&quot;&quot;格&quot;&quot;式&quot;">
                  <c:v>41</c:v>
                </c:pt>
                <c:pt idx="98" formatCode="g/&quot;通&quot;&quot;用&quot;&quot;格&quot;&quot;式&quot;">
                  <c:v>41</c:v>
                </c:pt>
                <c:pt idx="99" formatCode="g/&quot;通&quot;&quot;用&quot;&quot;格&quot;&quot;式&quot;">
                  <c:v>41</c:v>
                </c:pt>
                <c:pt idx="100" formatCode="g/&quot;通&quot;&quot;用&quot;&quot;格&quot;&quot;式&quot;">
                  <c:v>42</c:v>
                </c:pt>
                <c:pt idx="101" formatCode="g/&quot;通&quot;&quot;用&quot;&quot;格&quot;&quot;式&quot;">
                  <c:v>40</c:v>
                </c:pt>
                <c:pt idx="102" formatCode="g/&quot;通&quot;&quot;用&quot;&quot;格&quot;&quot;式&quot;">
                  <c:v>43</c:v>
                </c:pt>
                <c:pt idx="103" formatCode="g/&quot;通&quot;&quot;用&quot;&quot;格&quot;&quot;式&quot;">
                  <c:v>42</c:v>
                </c:pt>
                <c:pt idx="104" formatCode="g/&quot;通&quot;&quot;用&quot;&quot;格&quot;&quot;式&quot;">
                  <c:v>43</c:v>
                </c:pt>
                <c:pt idx="105" formatCode="g/&quot;通&quot;&quot;用&quot;&quot;格&quot;&quot;式&quot;">
                  <c:v>44</c:v>
                </c:pt>
                <c:pt idx="106" formatCode="g/&quot;通&quot;&quot;用&quot;&quot;格&quot;&quot;式&quot;">
                  <c:v>44</c:v>
                </c:pt>
                <c:pt idx="107" formatCode="g/&quot;通&quot;&quot;用&quot;&quot;格&quot;&quot;式&quot;">
                  <c:v>44</c:v>
                </c:pt>
                <c:pt idx="108" formatCode="g/&quot;通&quot;&quot;用&quot;&quot;格&quot;&quot;式&quot;">
                  <c:v>43</c:v>
                </c:pt>
                <c:pt idx="109" formatCode="g/&quot;通&quot;&quot;用&quot;&quot;格&quot;&quot;式&quot;">
                  <c:v>43</c:v>
                </c:pt>
                <c:pt idx="110" formatCode="g/&quot;通&quot;&quot;用&quot;&quot;格&quot;&quot;式&quot;">
                  <c:v>45</c:v>
                </c:pt>
                <c:pt idx="111" formatCode="g/&quot;通&quot;&quot;用&quot;&quot;格&quot;&quot;式&quot;">
                  <c:v>45</c:v>
                </c:pt>
                <c:pt idx="112" formatCode="g/&quot;通&quot;&quot;用&quot;&quot;格&quot;&quot;式&quot;">
                  <c:v>45</c:v>
                </c:pt>
                <c:pt idx="113" formatCode="g/&quot;通&quot;&quot;用&quot;&quot;格&quot;&quot;式&quot;">
                  <c:v>45</c:v>
                </c:pt>
                <c:pt idx="114" formatCode="g/&quot;通&quot;&quot;用&quot;&quot;格&quot;&quot;式&quot;">
                  <c:v>44</c:v>
                </c:pt>
                <c:pt idx="115" formatCode="g/&quot;通&quot;&quot;用&quot;&quot;格&quot;&quot;式&quot;">
                  <c:v>44</c:v>
                </c:pt>
                <c:pt idx="116" formatCode="g/&quot;通&quot;&quot;用&quot;&quot;格&quot;&quot;式&quot;">
                  <c:v>45</c:v>
                </c:pt>
                <c:pt idx="117" formatCode="g/&quot;通&quot;&quot;用&quot;&quot;格&quot;&quot;式&quot;">
                  <c:v>46</c:v>
                </c:pt>
                <c:pt idx="118" formatCode="g/&quot;通&quot;&quot;用&quot;&quot;格&quot;&quot;式&quot;">
                  <c:v>44</c:v>
                </c:pt>
                <c:pt idx="119" formatCode="g/&quot;通&quot;&quot;用&quot;&quot;格&quot;&quot;式&quot;">
                  <c:v>44</c:v>
                </c:pt>
                <c:pt idx="120" formatCode="g/&quot;通&quot;&quot;用&quot;&quot;格&quot;&quot;式&quot;">
                  <c:v>45</c:v>
                </c:pt>
                <c:pt idx="121" formatCode="g/&quot;通&quot;&quot;用&quot;&quot;格&quot;&quot;式&quot;">
                  <c:v>44</c:v>
                </c:pt>
                <c:pt idx="122" formatCode="g/&quot;通&quot;&quot;用&quot;&quot;格&quot;&quot;式&quot;">
                  <c:v>46</c:v>
                </c:pt>
                <c:pt idx="123" formatCode="g/&quot;通&quot;&quot;用&quot;&quot;格&quot;&quot;式&quot;">
                  <c:v>45</c:v>
                </c:pt>
                <c:pt idx="124" formatCode="g/&quot;通&quot;&quot;用&quot;&quot;格&quot;&quot;式&quot;">
                  <c:v>46</c:v>
                </c:pt>
                <c:pt idx="125" formatCode="g/&quot;通&quot;&quot;用&quot;&quot;格&quot;&quot;式&quot;">
                  <c:v>46</c:v>
                </c:pt>
                <c:pt idx="126" formatCode="g/&quot;通&quot;&quot;用&quot;&quot;格&quot;&quot;式&quot;">
                  <c:v>45</c:v>
                </c:pt>
                <c:pt idx="127" formatCode="g/&quot;通&quot;&quot;用&quot;&quot;格&quot;&quot;式&quot;">
                  <c:v>46</c:v>
                </c:pt>
                <c:pt idx="128" formatCode="g/&quot;通&quot;&quot;用&quot;&quot;格&quot;&quot;式&quot;">
                  <c:v>45</c:v>
                </c:pt>
                <c:pt idx="129" formatCode="g/&quot;通&quot;&quot;用&quot;&quot;格&quot;&quot;式&quot;">
                  <c:v>47</c:v>
                </c:pt>
                <c:pt idx="130" formatCode="g/&quot;通&quot;&quot;用&quot;&quot;格&quot;&quot;式&quot;">
                  <c:v>45</c:v>
                </c:pt>
                <c:pt idx="131" formatCode="g/&quot;通&quot;&quot;用&quot;&quot;格&quot;&quot;式&quot;">
                  <c:v>46</c:v>
                </c:pt>
                <c:pt idx="132" formatCode="g/&quot;通&quot;&quot;用&quot;&quot;格&quot;&quot;式&quot;">
                  <c:v>46</c:v>
                </c:pt>
                <c:pt idx="133" formatCode="g/&quot;通&quot;&quot;用&quot;&quot;格&quot;&quot;式&quot;">
                  <c:v>46</c:v>
                </c:pt>
                <c:pt idx="134" formatCode="g/&quot;通&quot;&quot;用&quot;&quot;格&quot;&quot;式&quot;">
                  <c:v>45</c:v>
                </c:pt>
                <c:pt idx="135" formatCode="g/&quot;通&quot;&quot;用&quot;&quot;格&quot;&quot;式&quot;">
                  <c:v>46</c:v>
                </c:pt>
                <c:pt idx="136" formatCode="g/&quot;通&quot;&quot;用&quot;&quot;格&quot;&quot;式&quot;">
                  <c:v>47</c:v>
                </c:pt>
                <c:pt idx="137" formatCode="g/&quot;通&quot;&quot;用&quot;&quot;格&quot;&quot;式&quot;">
                  <c:v>44</c:v>
                </c:pt>
                <c:pt idx="138" formatCode="g/&quot;通&quot;&quot;用&quot;&quot;格&quot;&quot;式&quot;">
                  <c:v>44</c:v>
                </c:pt>
                <c:pt idx="139" formatCode="g/&quot;通&quot;&quot;用&quot;&quot;格&quot;&quot;式&quot;">
                  <c:v>44</c:v>
                </c:pt>
                <c:pt idx="140" formatCode="g/&quot;通&quot;&quot;用&quot;&quot;格&quot;&quot;式&quot;">
                  <c:v>44</c:v>
                </c:pt>
                <c:pt idx="141" formatCode="g/&quot;通&quot;&quot;用&quot;&quot;格&quot;&quot;式&quot;">
                  <c:v>45</c:v>
                </c:pt>
                <c:pt idx="142" formatCode="g/&quot;通&quot;&quot;用&quot;&quot;格&quot;&quot;式&quot;">
                  <c:v>45</c:v>
                </c:pt>
                <c:pt idx="143" formatCode="g/&quot;通&quot;&quot;用&quot;&quot;格&quot;&quot;式&quot;">
                  <c:v>45</c:v>
                </c:pt>
                <c:pt idx="144" formatCode="g/&quot;通&quot;&quot;用&quot;&quot;格&quot;&quot;式&quot;">
                  <c:v>45</c:v>
                </c:pt>
                <c:pt idx="145" formatCode="g/&quot;通&quot;&quot;用&quot;&quot;格&quot;&quot;式&quot;">
                  <c:v>44</c:v>
                </c:pt>
                <c:pt idx="146" formatCode="g/&quot;通&quot;&quot;用&quot;&quot;格&quot;&quot;式&quot;">
                  <c:v>46</c:v>
                </c:pt>
                <c:pt idx="147" formatCode="g/&quot;通&quot;&quot;用&quot;&quot;格&quot;&quot;式&quot;">
                  <c:v>45</c:v>
                </c:pt>
                <c:pt idx="148" formatCode="g/&quot;通&quot;&quot;用&quot;&quot;格&quot;&quot;式&quot;">
                  <c:v>44</c:v>
                </c:pt>
                <c:pt idx="149" formatCode="g/&quot;通&quot;&quot;用&quot;&quot;格&quot;&quot;式&quot;">
                  <c:v>45</c:v>
                </c:pt>
                <c:pt idx="150" formatCode="g/&quot;通&quot;&quot;用&quot;&quot;格&quot;&quot;式&quot;">
                  <c:v>45</c:v>
                </c:pt>
                <c:pt idx="151" formatCode="g/&quot;通&quot;&quot;用&quot;&quot;格&quot;&quot;式&quot;">
                  <c:v>44</c:v>
                </c:pt>
                <c:pt idx="152" formatCode="g/&quot;通&quot;&quot;用&quot;&quot;格&quot;&quot;式&quot;">
                  <c:v>45</c:v>
                </c:pt>
                <c:pt idx="153" formatCode="g/&quot;通&quot;&quot;用&quot;&quot;格&quot;&quot;式&quot;">
                  <c:v>44</c:v>
                </c:pt>
                <c:pt idx="154" formatCode="g/&quot;通&quot;&quot;用&quot;&quot;格&quot;&quot;式&quot;">
                  <c:v>43</c:v>
                </c:pt>
                <c:pt idx="155" formatCode="g/&quot;通&quot;&quot;用&quot;&quot;格&quot;&quot;式&quot;">
                  <c:v>46</c:v>
                </c:pt>
                <c:pt idx="156" formatCode="g/&quot;通&quot;&quot;用&quot;&quot;格&quot;&quot;式&quot;">
                  <c:v>44</c:v>
                </c:pt>
                <c:pt idx="157" formatCode="g/&quot;通&quot;&quot;用&quot;&quot;格&quot;&quot;式&quot;">
                  <c:v>44</c:v>
                </c:pt>
                <c:pt idx="158" formatCode="g/&quot;通&quot;&quot;用&quot;&quot;格&quot;&quot;式&quot;">
                  <c:v>43</c:v>
                </c:pt>
                <c:pt idx="159" formatCode="g/&quot;通&quot;&quot;用&quot;&quot;格&quot;&quot;式&quot;">
                  <c:v>45</c:v>
                </c:pt>
                <c:pt idx="160" formatCode="g/&quot;通&quot;&quot;用&quot;&quot;格&quot;&quot;式&quot;">
                  <c:v>42</c:v>
                </c:pt>
                <c:pt idx="161" formatCode="g/&quot;通&quot;&quot;用&quot;&quot;格&quot;&quot;式&quot;">
                  <c:v>41</c:v>
                </c:pt>
                <c:pt idx="162" formatCode="g/&quot;通&quot;&quot;用&quot;&quot;格&quot;&quot;式&quot;">
                  <c:v>43</c:v>
                </c:pt>
                <c:pt idx="163" formatCode="g/&quot;通&quot;&quot;用&quot;&quot;格&quot;&quot;式&quot;">
                  <c:v>43</c:v>
                </c:pt>
                <c:pt idx="164" formatCode="g/&quot;通&quot;&quot;用&quot;&quot;格&quot;&quot;式&quot;">
                  <c:v>43</c:v>
                </c:pt>
                <c:pt idx="165" formatCode="g/&quot;通&quot;&quot;用&quot;&quot;格&quot;&quot;式&quot;">
                  <c:v>42</c:v>
                </c:pt>
                <c:pt idx="166" formatCode="g/&quot;通&quot;&quot;用&quot;&quot;格&quot;&quot;式&quot;">
                  <c:v>42</c:v>
                </c:pt>
                <c:pt idx="167" formatCode="g/&quot;通&quot;&quot;用&quot;&quot;格&quot;&quot;式&quot;">
                  <c:v>41</c:v>
                </c:pt>
                <c:pt idx="168" formatCode="g/&quot;通&quot;&quot;用&quot;&quot;格&quot;&quot;式&quot;">
                  <c:v>41</c:v>
                </c:pt>
                <c:pt idx="169" formatCode="g/&quot;通&quot;&quot;用&quot;&quot;格&quot;&quot;式&quot;">
                  <c:v>42</c:v>
                </c:pt>
                <c:pt idx="170" formatCode="g/&quot;通&quot;&quot;用&quot;&quot;格&quot;&quot;式&quot;">
                  <c:v>41</c:v>
                </c:pt>
                <c:pt idx="171" formatCode="g/&quot;通&quot;&quot;用&quot;&quot;格&quot;&quot;式&quot;">
                  <c:v>39</c:v>
                </c:pt>
                <c:pt idx="172" formatCode="g/&quot;通&quot;&quot;用&quot;&quot;格&quot;&quot;式&quot;">
                  <c:v>40</c:v>
                </c:pt>
                <c:pt idx="173" formatCode="g/&quot;通&quot;&quot;用&quot;&quot;格&quot;&quot;式&quot;">
                  <c:v>40</c:v>
                </c:pt>
                <c:pt idx="174" formatCode="g/&quot;通&quot;&quot;用&quot;&quot;格&quot;&quot;式&quot;">
                  <c:v>39</c:v>
                </c:pt>
                <c:pt idx="175" formatCode="g/&quot;通&quot;&quot;用&quot;&quot;格&quot;&quot;式&quot;">
                  <c:v>39</c:v>
                </c:pt>
                <c:pt idx="176" formatCode="g/&quot;通&quot;&quot;用&quot;&quot;格&quot;&quot;式&quot;">
                  <c:v>38</c:v>
                </c:pt>
                <c:pt idx="177" formatCode="g/&quot;通&quot;&quot;用&quot;&quot;格&quot;&quot;式&quot;">
                  <c:v>38</c:v>
                </c:pt>
                <c:pt idx="178" formatCode="g/&quot;通&quot;&quot;用&quot;&quot;格&quot;&quot;式&quot;">
                  <c:v>37</c:v>
                </c:pt>
                <c:pt idx="179" formatCode="g/&quot;通&quot;&quot;用&quot;&quot;格&quot;&quot;式&quot;">
                  <c:v>37</c:v>
                </c:pt>
                <c:pt idx="180" formatCode="g/&quot;通&quot;&quot;用&quot;&quot;格&quot;&quot;式&quot;">
                  <c:v>36</c:v>
                </c:pt>
                <c:pt idx="181" formatCode="g/&quot;通&quot;&quot;用&quot;&quot;格&quot;&quot;式&quot;">
                  <c:v>37</c:v>
                </c:pt>
                <c:pt idx="182" formatCode="g/&quot;通&quot;&quot;用&quot;&quot;格&quot;&quot;式&quot;">
                  <c:v>37</c:v>
                </c:pt>
                <c:pt idx="183" formatCode="g/&quot;通&quot;&quot;用&quot;&quot;格&quot;&quot;式&quot;">
                  <c:v>38</c:v>
                </c:pt>
                <c:pt idx="184" formatCode="g/&quot;通&quot;&quot;用&quot;&quot;格&quot;&quot;式&quot;">
                  <c:v>37</c:v>
                </c:pt>
                <c:pt idx="185" formatCode="g/&quot;通&quot;&quot;用&quot;&quot;格&quot;&quot;式&quot;">
                  <c:v>34</c:v>
                </c:pt>
                <c:pt idx="186" formatCode="g/&quot;通&quot;&quot;用&quot;&quot;格&quot;&quot;式&quot;">
                  <c:v>35</c:v>
                </c:pt>
                <c:pt idx="187" formatCode="g/&quot;通&quot;&quot;用&quot;&quot;格&quot;&quot;式&quot;">
                  <c:v>35</c:v>
                </c:pt>
                <c:pt idx="188" formatCode="g/&quot;通&quot;&quot;用&quot;&quot;格&quot;&quot;式&quot;">
                  <c:v>35</c:v>
                </c:pt>
                <c:pt idx="189" formatCode="g/&quot;通&quot;&quot;用&quot;&quot;格&quot;&quot;式&quot;">
                  <c:v>35</c:v>
                </c:pt>
                <c:pt idx="190" formatCode="g/&quot;通&quot;&quot;用&quot;&quot;格&quot;&quot;式&quot;">
                  <c:v>35</c:v>
                </c:pt>
                <c:pt idx="191" formatCode="g/&quot;通&quot;&quot;用&quot;&quot;格&quot;&quot;式&quot;">
                  <c:v>35</c:v>
                </c:pt>
                <c:pt idx="192" formatCode="g/&quot;通&quot;&quot;用&quot;&quot;格&quot;&quot;式&quot;">
                  <c:v>34</c:v>
                </c:pt>
                <c:pt idx="193" formatCode="g/&quot;通&quot;&quot;用&quot;&quot;格&quot;&quot;式&quot;">
                  <c:v>33</c:v>
                </c:pt>
                <c:pt idx="194" formatCode="g/&quot;通&quot;&quot;用&quot;&quot;格&quot;&quot;式&quot;">
                  <c:v>33</c:v>
                </c:pt>
                <c:pt idx="195" formatCode="g/&quot;通&quot;&quot;用&quot;&quot;格&quot;&quot;式&quot;">
                  <c:v>34</c:v>
                </c:pt>
                <c:pt idx="196" formatCode="g/&quot;通&quot;&quot;用&quot;&quot;格&quot;&quot;式&quot;">
                  <c:v>33</c:v>
                </c:pt>
                <c:pt idx="197" formatCode="g/&quot;通&quot;&quot;用&quot;&quot;格&quot;&quot;式&quot;">
                  <c:v>35</c:v>
                </c:pt>
                <c:pt idx="198" formatCode="g/&quot;通&quot;&quot;用&quot;&quot;格&quot;&quot;式&quot;">
                  <c:v>33</c:v>
                </c:pt>
                <c:pt idx="199" formatCode="g/&quot;通&quot;&quot;用&quot;&quot;格&quot;&quot;式&quot;">
                  <c:v>33</c:v>
                </c:pt>
                <c:pt idx="200" formatCode="g/&quot;通&quot;&quot;用&quot;&quot;格&quot;&quot;式&quot;">
                  <c:v>32</c:v>
                </c:pt>
                <c:pt idx="201" formatCode="g/&quot;通&quot;&quot;用&quot;&quot;格&quot;&quot;式&quot;">
                  <c:v>32</c:v>
                </c:pt>
                <c:pt idx="202" formatCode="g/&quot;通&quot;&quot;用&quot;&quot;格&quot;&quot;式&quot;">
                  <c:v>33</c:v>
                </c:pt>
                <c:pt idx="203" formatCode="g/&quot;通&quot;&quot;用&quot;&quot;格&quot;&quot;式&quot;">
                  <c:v>34</c:v>
                </c:pt>
                <c:pt idx="204" formatCode="g/&quot;通&quot;&quot;用&quot;&quot;格&quot;&quot;式&quot;">
                  <c:v>33</c:v>
                </c:pt>
                <c:pt idx="205" formatCode="g/&quot;通&quot;&quot;用&quot;&quot;格&quot;&quot;式&quot;">
                  <c:v>32</c:v>
                </c:pt>
                <c:pt idx="206" formatCode="g/&quot;通&quot;&quot;用&quot;&quot;格&quot;&quot;式&quot;">
                  <c:v>33</c:v>
                </c:pt>
                <c:pt idx="207" formatCode="g/&quot;通&quot;&quot;用&quot;&quot;格&quot;&quot;式&quot;">
                  <c:v>33</c:v>
                </c:pt>
                <c:pt idx="208" formatCode="g/&quot;通&quot;&quot;用&quot;&quot;格&quot;&quot;式&quot;">
                  <c:v>34</c:v>
                </c:pt>
                <c:pt idx="209" formatCode="g/&quot;通&quot;&quot;用&quot;&quot;格&quot;&quot;式&quot;">
                  <c:v>34</c:v>
                </c:pt>
                <c:pt idx="210" formatCode="g/&quot;通&quot;&quot;用&quot;&quot;格&quot;&quot;式&quot;">
                  <c:v>35</c:v>
                </c:pt>
                <c:pt idx="211" formatCode="g/&quot;通&quot;&quot;用&quot;&quot;格&quot;&quot;式&quot;">
                  <c:v>35</c:v>
                </c:pt>
                <c:pt idx="212" formatCode="g/&quot;通&quot;&quot;用&quot;&quot;格&quot;&quot;式&quot;">
                  <c:v>33</c:v>
                </c:pt>
                <c:pt idx="213" formatCode="g/&quot;通&quot;&quot;用&quot;&quot;格&quot;&quot;式&quot;">
                  <c:v>34</c:v>
                </c:pt>
                <c:pt idx="214" formatCode="g/&quot;通&quot;&quot;用&quot;&quot;格&quot;&quot;式&quot;">
                  <c:v>34</c:v>
                </c:pt>
                <c:pt idx="215" formatCode="g/&quot;通&quot;&quot;用&quot;&quot;格&quot;&quot;式&quot;">
                  <c:v>34</c:v>
                </c:pt>
                <c:pt idx="216" formatCode="g/&quot;通&quot;&quot;用&quot;&quot;格&quot;&quot;式&quot;">
                  <c:v>36</c:v>
                </c:pt>
                <c:pt idx="217" formatCode="g/&quot;通&quot;&quot;用&quot;&quot;格&quot;&quot;式&quot;">
                  <c:v>35</c:v>
                </c:pt>
                <c:pt idx="218" formatCode="g/&quot;通&quot;&quot;用&quot;&quot;格&quot;&quot;式&quot;">
                  <c:v>35</c:v>
                </c:pt>
                <c:pt idx="219" formatCode="g/&quot;通&quot;&quot;用&quot;&quot;格&quot;&quot;式&quot;">
                  <c:v>34</c:v>
                </c:pt>
                <c:pt idx="220" formatCode="g/&quot;通&quot;&quot;用&quot;&quot;格&quot;&quot;式&quot;">
                  <c:v>35</c:v>
                </c:pt>
                <c:pt idx="221" formatCode="g/&quot;通&quot;&quot;用&quot;&quot;格&quot;&quot;式&quot;">
                  <c:v>34</c:v>
                </c:pt>
                <c:pt idx="222" formatCode="g/&quot;通&quot;&quot;用&quot;&quot;格&quot;&quot;式&quot;">
                  <c:v>34</c:v>
                </c:pt>
                <c:pt idx="223" formatCode="g/&quot;通&quot;&quot;用&quot;&quot;格&quot;&quot;式&quot;">
                  <c:v>32</c:v>
                </c:pt>
                <c:pt idx="224" formatCode="g/&quot;通&quot;&quot;用&quot;&quot;格&quot;&quot;式&quot;">
                  <c:v>32</c:v>
                </c:pt>
                <c:pt idx="225" formatCode="g/&quot;通&quot;&quot;用&quot;&quot;格&quot;&quot;式&quot;">
                  <c:v>31</c:v>
                </c:pt>
                <c:pt idx="226" formatCode="g/&quot;通&quot;&quot;用&quot;&quot;格&quot;&quot;式&quot;">
                  <c:v>29</c:v>
                </c:pt>
                <c:pt idx="227" formatCode="g/&quot;通&quot;&quot;用&quot;&quot;格&quot;&quot;式&quot;">
                  <c:v>26</c:v>
                </c:pt>
                <c:pt idx="228" formatCode="g/&quot;通&quot;&quot;用&quot;&quot;格&quot;&quot;式&quot;">
                  <c:v>26</c:v>
                </c:pt>
                <c:pt idx="229" formatCode="g/&quot;通&quot;&quot;用&quot;&quot;格&quot;&quot;式&quot;">
                  <c:v>26</c:v>
                </c:pt>
                <c:pt idx="230" formatCode="g/&quot;通&quot;&quot;用&quot;&quot;格&quot;&quot;式&quot;">
                  <c:v>21</c:v>
                </c:pt>
                <c:pt idx="231" formatCode="g/&quot;通&quot;&quot;用&quot;&quot;格&quot;&quot;式&quot;">
                  <c:v>21</c:v>
                </c:pt>
                <c:pt idx="232" formatCode="g/&quot;通&quot;&quot;用&quot;&quot;格&quot;&quot;式&quot;">
                  <c:v>22</c:v>
                </c:pt>
                <c:pt idx="233" formatCode="g/&quot;通&quot;&quot;用&quot;&quot;格&quot;&quot;式&quot;">
                  <c:v>22</c:v>
                </c:pt>
                <c:pt idx="234" formatCode="g/&quot;通&quot;&quot;用&quot;&quot;格&quot;&quot;式&quot;">
                  <c:v>21</c:v>
                </c:pt>
                <c:pt idx="235" formatCode="g/&quot;通&quot;&quot;用&quot;&quot;格&quot;&quot;式&quot;">
                  <c:v>22</c:v>
                </c:pt>
                <c:pt idx="236" formatCode="g/&quot;通&quot;&quot;用&quot;&quot;格&quot;&quot;式&quot;">
                  <c:v>21</c:v>
                </c:pt>
                <c:pt idx="237" formatCode="g/&quot;通&quot;&quot;用&quot;&quot;格&quot;&quot;式&quot;">
                  <c:v>21</c:v>
                </c:pt>
                <c:pt idx="238" formatCode="g/&quot;通&quot;&quot;用&quot;&quot;格&quot;&quot;式&quot;">
                  <c:v>22</c:v>
                </c:pt>
                <c:pt idx="239" formatCode="g/&quot;通&quot;&quot;用&quot;&quot;格&quot;&quot;式&quot;">
                  <c:v>21</c:v>
                </c:pt>
                <c:pt idx="240" formatCode="g/&quot;通&quot;&quot;用&quot;&quot;格&quot;&quot;式&quot;">
                  <c:v>21</c:v>
                </c:pt>
                <c:pt idx="241" formatCode="g/&quot;通&quot;&quot;用&quot;&quot;格&quot;&quot;式&quot;">
                  <c:v>22</c:v>
                </c:pt>
                <c:pt idx="242" formatCode="g/&quot;通&quot;&quot;用&quot;&quot;格&quot;&quot;式&quot;">
                  <c:v>23</c:v>
                </c:pt>
                <c:pt idx="243" formatCode="g/&quot;通&quot;&quot;用&quot;&quot;格&quot;&quot;式&quot;">
                  <c:v>29</c:v>
                </c:pt>
                <c:pt idx="244" formatCode="g/&quot;通&quot;&quot;用&quot;&quot;格&quot;&quot;式&quot;">
                  <c:v>28</c:v>
                </c:pt>
                <c:pt idx="245" formatCode="g/&quot;通&quot;&quot;用&quot;&quot;格&quot;&quot;式&quot;">
                  <c:v>38</c:v>
                </c:pt>
                <c:pt idx="246" formatCode="g/&quot;通&quot;&quot;用&quot;&quot;格&quot;&quot;式&quot;">
                  <c:v>39</c:v>
                </c:pt>
                <c:pt idx="247" formatCode="g/&quot;通&quot;&quot;用&quot;&quot;格&quot;&quot;式&quot;">
                  <c:v>41</c:v>
                </c:pt>
                <c:pt idx="248" formatCode="g/&quot;通&quot;&quot;用&quot;&quot;格&quot;&quot;式&quot;">
                  <c:v>44</c:v>
                </c:pt>
                <c:pt idx="249" formatCode="g/&quot;通&quot;&quot;用&quot;&quot;格&quot;&quot;式&quot;">
                  <c:v>47</c:v>
                </c:pt>
                <c:pt idx="250" formatCode="g/&quot;通&quot;&quot;用&quot;&quot;格&quot;&quot;式&quot;">
                  <c:v>45</c:v>
                </c:pt>
                <c:pt idx="251" formatCode="g/&quot;通&quot;&quot;用&quot;&quot;格&quot;&quot;式&quot;">
                  <c:v>47</c:v>
                </c:pt>
                <c:pt idx="252" formatCode="g/&quot;通&quot;&quot;用&quot;&quot;格&quot;&quot;式&quot;">
                  <c:v>45</c:v>
                </c:pt>
                <c:pt idx="253" formatCode="g/&quot;通&quot;&quot;用&quot;&quot;格&quot;&quot;式&quot;">
                  <c:v>46</c:v>
                </c:pt>
                <c:pt idx="254" formatCode="g/&quot;通&quot;&quot;用&quot;&quot;格&quot;&quot;式&quot;">
                  <c:v>49</c:v>
                </c:pt>
                <c:pt idx="255" formatCode="g/&quot;通&quot;&quot;用&quot;&quot;格&quot;&quot;式&quot;">
                  <c:v>48</c:v>
                </c:pt>
                <c:pt idx="256" formatCode="g/&quot;通&quot;&quot;用&quot;&quot;格&quot;&quot;式&quot;">
                  <c:v>47</c:v>
                </c:pt>
                <c:pt idx="257" formatCode="g/&quot;通&quot;&quot;用&quot;&quot;格&quot;&quot;式&quot;">
                  <c:v>50</c:v>
                </c:pt>
                <c:pt idx="258" formatCode="g/&quot;通&quot;&quot;用&quot;&quot;格&quot;&quot;式&quot;">
                  <c:v>49</c:v>
                </c:pt>
                <c:pt idx="259" formatCode="g/&quot;通&quot;&quot;用&quot;&quot;格&quot;&quot;式&quot;">
                  <c:v>45</c:v>
                </c:pt>
                <c:pt idx="260" formatCode="g/&quot;通&quot;&quot;用&quot;&quot;格&quot;&quot;式&quot;">
                  <c:v>50</c:v>
                </c:pt>
                <c:pt idx="261" formatCode="g/&quot;通&quot;&quot;用&quot;&quot;格&quot;&quot;式&quot;">
                  <c:v>48</c:v>
                </c:pt>
                <c:pt idx="262" formatCode="g/&quot;通&quot;&quot;用&quot;&quot;格&quot;&quot;式&quot;">
                  <c:v>45</c:v>
                </c:pt>
                <c:pt idx="263" formatCode="g/&quot;通&quot;&quot;用&quot;&quot;格&quot;&quot;式&quot;">
                  <c:v>46</c:v>
                </c:pt>
                <c:pt idx="264" formatCode="g/&quot;通&quot;&quot;用&quot;&quot;格&quot;&quot;式&quot;">
                  <c:v>45</c:v>
                </c:pt>
                <c:pt idx="265" formatCode="g/&quot;通&quot;&quot;用&quot;&quot;格&quot;&quot;式&quot;">
                  <c:v>45</c:v>
                </c:pt>
                <c:pt idx="266" formatCode="g/&quot;通&quot;&quot;用&quot;&quot;格&quot;&quot;式&quot;">
                  <c:v>43</c:v>
                </c:pt>
                <c:pt idx="267" formatCode="g/&quot;通&quot;&quot;用&quot;&quot;格&quot;&quot;式&quot;">
                  <c:v>43</c:v>
                </c:pt>
                <c:pt idx="268" formatCode="g/&quot;通&quot;&quot;用&quot;&quot;格&quot;&quot;式&quot;">
                  <c:v>41</c:v>
                </c:pt>
                <c:pt idx="269" formatCode="g/&quot;通&quot;&quot;用&quot;&quot;格&quot;&quot;式&quot;">
                  <c:v>42</c:v>
                </c:pt>
                <c:pt idx="270" formatCode="g/&quot;通&quot;&quot;用&quot;&quot;格&quot;&quot;式&quot;">
                  <c:v>41</c:v>
                </c:pt>
                <c:pt idx="271" formatCode="g/&quot;通&quot;&quot;用&quot;&quot;格&quot;&quot;式&quot;">
                  <c:v>39</c:v>
                </c:pt>
                <c:pt idx="272" formatCode="g/&quot;通&quot;&quot;用&quot;&quot;格&quot;&quot;式&quot;">
                  <c:v>41</c:v>
                </c:pt>
                <c:pt idx="273" formatCode="g/&quot;通&quot;&quot;用&quot;&quot;格&quot;&quot;式&quot;">
                  <c:v>40</c:v>
                </c:pt>
                <c:pt idx="274" formatCode="g/&quot;通&quot;&quot;用&quot;&quot;格&quot;&quot;式&quot;">
                  <c:v>39</c:v>
                </c:pt>
                <c:pt idx="275" formatCode="g/&quot;通&quot;&quot;用&quot;&quot;格&quot;&quot;式&quot;">
                  <c:v>39</c:v>
                </c:pt>
                <c:pt idx="276" formatCode="g/&quot;通&quot;&quot;用&quot;&quot;格&quot;&quot;式&quot;">
                  <c:v>38</c:v>
                </c:pt>
                <c:pt idx="277" formatCode="g/&quot;通&quot;&quot;用&quot;&quot;格&quot;&quot;式&quot;">
                  <c:v>39</c:v>
                </c:pt>
                <c:pt idx="278" formatCode="g/&quot;通&quot;&quot;用&quot;&quot;格&quot;&quot;式&quot;">
                  <c:v>38</c:v>
                </c:pt>
                <c:pt idx="279" formatCode="g/&quot;通&quot;&quot;用&quot;&quot;格&quot;&quot;式&quot;">
                  <c:v>36</c:v>
                </c:pt>
                <c:pt idx="280" formatCode="g/&quot;通&quot;&quot;用&quot;&quot;格&quot;&quot;式&quot;">
                  <c:v>35</c:v>
                </c:pt>
                <c:pt idx="281" formatCode="g/&quot;通&quot;&quot;用&quot;&quot;格&quot;&quot;式&quot;">
                  <c:v>38</c:v>
                </c:pt>
                <c:pt idx="282" formatCode="g/&quot;通&quot;&quot;用&quot;&quot;格&quot;&quot;式&quot;">
                  <c:v>36</c:v>
                </c:pt>
                <c:pt idx="283" formatCode="g/&quot;通&quot;&quot;用&quot;&quot;格&quot;&quot;式&quot;">
                  <c:v>35</c:v>
                </c:pt>
                <c:pt idx="284" formatCode="g/&quot;通&quot;&quot;用&quot;&quot;格&quot;&quot;式&quot;">
                  <c:v>36</c:v>
                </c:pt>
                <c:pt idx="285" formatCode="g/&quot;通&quot;&quot;用&quot;&quot;格&quot;&quot;式&quot;">
                  <c:v>36</c:v>
                </c:pt>
                <c:pt idx="286" formatCode="g/&quot;通&quot;&quot;用&quot;&quot;格&quot;&quot;式&quot;">
                  <c:v>36</c:v>
                </c:pt>
                <c:pt idx="287" formatCode="g/&quot;通&quot;&quot;用&quot;&quot;格&quot;&quot;式&quot;">
                  <c:v>39</c:v>
                </c:pt>
                <c:pt idx="288" formatCode="g/&quot;通&quot;&quot;用&quot;&quot;格&quot;&quot;式&quot;">
                  <c:v>37</c:v>
                </c:pt>
                <c:pt idx="289" formatCode="g/&quot;通&quot;&quot;用&quot;&quot;格&quot;&quot;式&quot;">
                  <c:v>40</c:v>
                </c:pt>
                <c:pt idx="290" formatCode="g/&quot;通&quot;&quot;用&quot;&quot;格&quot;&quot;式&quot;">
                  <c:v>40</c:v>
                </c:pt>
                <c:pt idx="291" formatCode="g/&quot;通&quot;&quot;用&quot;&quot;格&quot;&quot;式&quot;">
                  <c:v>38</c:v>
                </c:pt>
                <c:pt idx="292" formatCode="g/&quot;通&quot;&quot;用&quot;&quot;格&quot;&quot;式&quot;">
                  <c:v>39</c:v>
                </c:pt>
                <c:pt idx="293" formatCode="g/&quot;通&quot;&quot;用&quot;&quot;格&quot;&quot;式&quot;">
                  <c:v>41</c:v>
                </c:pt>
                <c:pt idx="294" formatCode="g/&quot;通&quot;&quot;用&quot;&quot;格&quot;&quot;式&quot;">
                  <c:v>43</c:v>
                </c:pt>
                <c:pt idx="295" formatCode="g/&quot;通&quot;&quot;用&quot;&quot;格&quot;&quot;式&quot;">
                  <c:v>41</c:v>
                </c:pt>
                <c:pt idx="296" formatCode="g/&quot;通&quot;&quot;用&quot;&quot;格&quot;&quot;式&quot;">
                  <c:v>41</c:v>
                </c:pt>
                <c:pt idx="297" formatCode="g/&quot;通&quot;&quot;用&quot;&quot;格&quot;&quot;式&quot;">
                  <c:v>43</c:v>
                </c:pt>
                <c:pt idx="298" formatCode="g/&quot;通&quot;&quot;用&quot;&quot;格&quot;&quot;式&quot;">
                  <c:v>49</c:v>
                </c:pt>
                <c:pt idx="299" formatCode="g/&quot;通&quot;&quot;用&quot;&quot;格&quot;&quot;式&quot;">
                  <c:v>44</c:v>
                </c:pt>
                <c:pt idx="300" formatCode="g/&quot;通&quot;&quot;用&quot;&quot;格&quot;&quot;式&quot;">
                  <c:v>45</c:v>
                </c:pt>
                <c:pt idx="301" formatCode="g/&quot;通&quot;&quot;用&quot;&quot;格&quot;&quot;式&quot;">
                  <c:v>46</c:v>
                </c:pt>
                <c:pt idx="302" formatCode="g/&quot;通&quot;&quot;用&quot;&quot;格&quot;&quot;式&quot;">
                  <c:v>49</c:v>
                </c:pt>
                <c:pt idx="303" formatCode="g/&quot;通&quot;&quot;用&quot;&quot;格&quot;&quot;式&quot;">
                  <c:v>52</c:v>
                </c:pt>
                <c:pt idx="304" formatCode="g/&quot;通&quot;&quot;用&quot;&quot;格&quot;&quot;式&quot;">
                  <c:v>49</c:v>
                </c:pt>
                <c:pt idx="305" formatCode="g/&quot;通&quot;&quot;用&quot;&quot;格&quot;&quot;式&quot;">
                  <c:v>48</c:v>
                </c:pt>
                <c:pt idx="306" formatCode="g/&quot;通&quot;&quot;用&quot;&quot;格&quot;&quot;式&quot;">
                  <c:v>47</c:v>
                </c:pt>
                <c:pt idx="307" formatCode="g/&quot;通&quot;&quot;用&quot;&quot;格&quot;&quot;式&quot;">
                  <c:v>49</c:v>
                </c:pt>
                <c:pt idx="308" formatCode="g/&quot;通&quot;&quot;用&quot;&quot;格&quot;&quot;式&quot;">
                  <c:v>48</c:v>
                </c:pt>
                <c:pt idx="309" formatCode="g/&quot;通&quot;&quot;用&quot;&quot;格&quot;&quot;式&quot;">
                  <c:v>51</c:v>
                </c:pt>
                <c:pt idx="310" formatCode="g/&quot;通&quot;&quot;用&quot;&quot;格&quot;&quot;式&quot;">
                  <c:v>49</c:v>
                </c:pt>
                <c:pt idx="311" formatCode="g/&quot;通&quot;&quot;用&quot;&quot;格&quot;&quot;式&quot;">
                  <c:v>49</c:v>
                </c:pt>
                <c:pt idx="312" formatCode="g/&quot;通&quot;&quot;用&quot;&quot;格&quot;&quot;式&quot;">
                  <c:v>49</c:v>
                </c:pt>
                <c:pt idx="313" formatCode="g/&quot;通&quot;&quot;用&quot;&quot;格&quot;&quot;式&quot;">
                  <c:v>48</c:v>
                </c:pt>
                <c:pt idx="314" formatCode="g/&quot;通&quot;&quot;用&quot;&quot;格&quot;&quot;式&quot;">
                  <c:v>48</c:v>
                </c:pt>
                <c:pt idx="315" formatCode="g/&quot;通&quot;&quot;用&quot;&quot;格&quot;&quot;式&quot;">
                  <c:v>51</c:v>
                </c:pt>
                <c:pt idx="316" formatCode="g/&quot;通&quot;&quot;用&quot;&quot;格&quot;&quot;式&quot;">
                  <c:v>47</c:v>
                </c:pt>
                <c:pt idx="317" formatCode="g/&quot;通&quot;&quot;用&quot;&quot;格&quot;&quot;式&quot;">
                  <c:v>50</c:v>
                </c:pt>
                <c:pt idx="318" formatCode="g/&quot;通&quot;&quot;用&quot;&quot;格&quot;&quot;式&quot;">
                  <c:v>53</c:v>
                </c:pt>
                <c:pt idx="319" formatCode="g/&quot;通&quot;&quot;用&quot;&quot;格&quot;&quot;式&quot;">
                  <c:v>50</c:v>
                </c:pt>
                <c:pt idx="320" formatCode="g/&quot;通&quot;&quot;用&quot;&quot;格&quot;&quot;式&quot;">
                  <c:v>53</c:v>
                </c:pt>
                <c:pt idx="321" formatCode="g/&quot;通&quot;&quot;用&quot;&quot;格&quot;&quot;式&quot;">
                  <c:v>50</c:v>
                </c:pt>
                <c:pt idx="322" formatCode="g/&quot;通&quot;&quot;用&quot;&quot;格&quot;&quot;式&quot;">
                  <c:v>50</c:v>
                </c:pt>
                <c:pt idx="323" formatCode="g/&quot;通&quot;&quot;用&quot;&quot;格&quot;&quot;式&quot;">
                  <c:v>51</c:v>
                </c:pt>
                <c:pt idx="324" formatCode="g/&quot;通&quot;&quot;用&quot;&quot;格&quot;&quot;式&quot;">
                  <c:v>56</c:v>
                </c:pt>
                <c:pt idx="325" formatCode="g/&quot;通&quot;&quot;用&quot;&quot;格&quot;&quot;式&quot;">
                  <c:v>51</c:v>
                </c:pt>
                <c:pt idx="326" formatCode="g/&quot;通&quot;&quot;用&quot;&quot;格&quot;&quot;式&quot;">
                  <c:v>51</c:v>
                </c:pt>
                <c:pt idx="327" formatCode="g/&quot;通&quot;&quot;用&quot;&quot;格&quot;&quot;式&quot;">
                  <c:v>51</c:v>
                </c:pt>
                <c:pt idx="328" formatCode="g/&quot;通&quot;&quot;用&quot;&quot;格&quot;&quot;式&quot;">
                  <c:v>51</c:v>
                </c:pt>
                <c:pt idx="329" formatCode="g/&quot;通&quot;&quot;用&quot;&quot;格&quot;&quot;式&quot;">
                  <c:v>52</c:v>
                </c:pt>
                <c:pt idx="330" formatCode="g/&quot;通&quot;&quot;用&quot;&quot;格&quot;&quot;式&quot;">
                  <c:v>50</c:v>
                </c:pt>
                <c:pt idx="331" formatCode="g/&quot;通&quot;&quot;用&quot;&quot;格&quot;&quot;式&quot;">
                  <c:v>52</c:v>
                </c:pt>
                <c:pt idx="332" formatCode="g/&quot;通&quot;&quot;用&quot;&quot;格&quot;&quot;式&quot;">
                  <c:v>53</c:v>
                </c:pt>
                <c:pt idx="333" formatCode="g/&quot;通&quot;&quot;用&quot;&quot;格&quot;&quot;式&quot;">
                  <c:v>52</c:v>
                </c:pt>
                <c:pt idx="334" formatCode="g/&quot;通&quot;&quot;用&quot;&quot;格&quot;&quot;式&quot;">
                  <c:v>51</c:v>
                </c:pt>
                <c:pt idx="335" formatCode="g/&quot;通&quot;&quot;用&quot;&quot;格&quot;&quot;式&quot;">
                  <c:v>53</c:v>
                </c:pt>
                <c:pt idx="336" formatCode="g/&quot;通&quot;&quot;用&quot;&quot;格&quot;&quot;式&quot;">
                  <c:v>50</c:v>
                </c:pt>
                <c:pt idx="337" formatCode="g/&quot;通&quot;&quot;用&quot;&quot;格&quot;&quot;式&quot;">
                  <c:v>51</c:v>
                </c:pt>
                <c:pt idx="338" formatCode="g/&quot;通&quot;&quot;用&quot;&quot;格&quot;&quot;式&quot;">
                  <c:v>52</c:v>
                </c:pt>
                <c:pt idx="339" formatCode="g/&quot;通&quot;&quot;用&quot;&quot;格&quot;&quot;式&quot;">
                  <c:v>51</c:v>
                </c:pt>
                <c:pt idx="340" formatCode="g/&quot;通&quot;&quot;用&quot;&quot;格&quot;&quot;式&quot;">
                  <c:v>50</c:v>
                </c:pt>
                <c:pt idx="341" formatCode="g/&quot;通&quot;&quot;用&quot;&quot;格&quot;&quot;式&quot;">
                  <c:v>52</c:v>
                </c:pt>
                <c:pt idx="342" formatCode="g/&quot;通&quot;&quot;用&quot;&quot;格&quot;&quot;式&quot;">
                  <c:v>49</c:v>
                </c:pt>
                <c:pt idx="343" formatCode="g/&quot;通&quot;&quot;用&quot;&quot;格&quot;&quot;式&quot;">
                  <c:v>55</c:v>
                </c:pt>
                <c:pt idx="344" formatCode="g/&quot;通&quot;&quot;用&quot;&quot;格&quot;&quot;式&quot;">
                  <c:v>51</c:v>
                </c:pt>
                <c:pt idx="345" formatCode="g/&quot;通&quot;&quot;用&quot;&quot;格&quot;&quot;式&quot;">
                  <c:v>49</c:v>
                </c:pt>
                <c:pt idx="346" formatCode="g/&quot;通&quot;&quot;用&quot;&quot;格&quot;&quot;式&quot;">
                  <c:v>49</c:v>
                </c:pt>
                <c:pt idx="347" formatCode="g/&quot;通&quot;&quot;用&quot;&quot;格&quot;&quot;式&quot;">
                  <c:v>48</c:v>
                </c:pt>
                <c:pt idx="348" formatCode="g/&quot;通&quot;&quot;用&quot;&quot;格&quot;&quot;式&quot;">
                  <c:v>49</c:v>
                </c:pt>
                <c:pt idx="349" formatCode="g/&quot;通&quot;&quot;用&quot;&quot;格&quot;&quot;式&quot;">
                  <c:v>48</c:v>
                </c:pt>
                <c:pt idx="350" formatCode="g/&quot;通&quot;&quot;用&quot;&quot;格&quot;&quot;式&quot;">
                  <c:v>50</c:v>
                </c:pt>
                <c:pt idx="351" formatCode="g/&quot;通&quot;&quot;用&quot;&quot;格&quot;&quot;式&quot;">
                  <c:v>48</c:v>
                </c:pt>
                <c:pt idx="352" formatCode="g/&quot;通&quot;&quot;用&quot;&quot;格&quot;&quot;式&quot;">
                  <c:v>49</c:v>
                </c:pt>
                <c:pt idx="353" formatCode="g/&quot;通&quot;&quot;用&quot;&quot;格&quot;&quot;式&quot;">
                  <c:v>51</c:v>
                </c:pt>
                <c:pt idx="354" formatCode="g/&quot;通&quot;&quot;用&quot;&quot;格&quot;&quot;式&quot;">
                  <c:v>49</c:v>
                </c:pt>
                <c:pt idx="355" formatCode="g/&quot;通&quot;&quot;用&quot;&quot;格&quot;&quot;式&quot;">
                  <c:v>50</c:v>
                </c:pt>
                <c:pt idx="356" formatCode="g/&quot;通&quot;&quot;用&quot;&quot;格&quot;&quot;式&quot;">
                  <c:v>49</c:v>
                </c:pt>
                <c:pt idx="357" formatCode="g/&quot;通&quot;&quot;用&quot;&quot;格&quot;&quot;式&quot;">
                  <c:v>49</c:v>
                </c:pt>
                <c:pt idx="358" formatCode="g/&quot;通&quot;&quot;用&quot;&quot;格&quot;&quot;式&quot;">
                  <c:v>47</c:v>
                </c:pt>
                <c:pt idx="359" formatCode="g/&quot;通&quot;&quot;用&quot;&quot;格&quot;&quot;式&quot;">
                  <c:v>48</c:v>
                </c:pt>
                <c:pt idx="360" formatCode="g/&quot;通&quot;&quot;用&quot;&quot;格&quot;&quot;式&quot;">
                  <c:v>49</c:v>
                </c:pt>
                <c:pt idx="361" formatCode="g/&quot;通&quot;&quot;用&quot;&quot;格&quot;&quot;式&quot;">
                  <c:v>47</c:v>
                </c:pt>
                <c:pt idx="362" formatCode="g/&quot;通&quot;&quot;用&quot;&quot;格&quot;&quot;式&quot;">
                  <c:v>48</c:v>
                </c:pt>
                <c:pt idx="363" formatCode="g/&quot;通&quot;&quot;用&quot;&quot;格&quot;&quot;式&quot;">
                  <c:v>47</c:v>
                </c:pt>
                <c:pt idx="364" formatCode="g/&quot;通&quot;&quot;用&quot;&quot;格&quot;&quot;式&quot;">
                  <c:v>48</c:v>
                </c:pt>
                <c:pt idx="365" formatCode="g/&quot;通&quot;&quot;用&quot;&quot;格&quot;&quot;式&quot;">
                  <c:v>45</c:v>
                </c:pt>
                <c:pt idx="366" formatCode="g/&quot;通&quot;&quot;用&quot;&quot;格&quot;&quot;式&quot;">
                  <c:v>46</c:v>
                </c:pt>
                <c:pt idx="367" formatCode="g/&quot;通&quot;&quot;用&quot;&quot;格&quot;&quot;式&quot;">
                  <c:v>46</c:v>
                </c:pt>
                <c:pt idx="368" formatCode="g/&quot;通&quot;&quot;用&quot;&quot;格&quot;&quot;式&quot;">
                  <c:v>45</c:v>
                </c:pt>
                <c:pt idx="369" formatCode="g/&quot;通&quot;&quot;用&quot;&quot;格&quot;&quot;式&quot;">
                  <c:v>45</c:v>
                </c:pt>
                <c:pt idx="370" formatCode="g/&quot;通&quot;&quot;用&quot;&quot;格&quot;&quot;式&quot;">
                  <c:v>45</c:v>
                </c:pt>
                <c:pt idx="371" formatCode="g/&quot;通&quot;&quot;用&quot;&quot;格&quot;&quot;式&quot;">
                  <c:v>46</c:v>
                </c:pt>
                <c:pt idx="372" formatCode="g/&quot;通&quot;&quot;用&quot;&quot;格&quot;&quot;式&quot;">
                  <c:v>43</c:v>
                </c:pt>
                <c:pt idx="373" formatCode="g/&quot;通&quot;&quot;用&quot;&quot;格&quot;&quot;式&quot;">
                  <c:v>43</c:v>
                </c:pt>
                <c:pt idx="374" formatCode="g/&quot;通&quot;&quot;用&quot;&quot;格&quot;&quot;式&quot;">
                  <c:v>42</c:v>
                </c:pt>
                <c:pt idx="375" formatCode="g/&quot;通&quot;&quot;用&quot;&quot;格&quot;&quot;式&quot;">
                  <c:v>42</c:v>
                </c:pt>
                <c:pt idx="376" formatCode="g/&quot;通&quot;&quot;用&quot;&quot;格&quot;&quot;式&quot;">
                  <c:v>43</c:v>
                </c:pt>
                <c:pt idx="377" formatCode="g/&quot;通&quot;&quot;用&quot;&quot;格&quot;&quot;式&quot;">
                  <c:v>42</c:v>
                </c:pt>
                <c:pt idx="378" formatCode="g/&quot;通&quot;&quot;用&quot;&quot;格&quot;&quot;式&quot;">
                  <c:v>42</c:v>
                </c:pt>
                <c:pt idx="379" formatCode="g/&quot;通&quot;&quot;用&quot;&quot;格&quot;&quot;式&quot;">
                  <c:v>40</c:v>
                </c:pt>
                <c:pt idx="380" formatCode="g/&quot;通&quot;&quot;用&quot;&quot;格&quot;&quot;式&quot;">
                  <c:v>40</c:v>
                </c:pt>
                <c:pt idx="381" formatCode="g/&quot;通&quot;&quot;用&quot;&quot;格&quot;&quot;式&quot;">
                  <c:v>39</c:v>
                </c:pt>
                <c:pt idx="382" formatCode="g/&quot;通&quot;&quot;用&quot;&quot;格&quot;&quot;式&quot;">
                  <c:v>40</c:v>
                </c:pt>
                <c:pt idx="383" formatCode="g/&quot;通&quot;&quot;用&quot;&quot;格&quot;&quot;式&quot;">
                  <c:v>39</c:v>
                </c:pt>
                <c:pt idx="384" formatCode="g/&quot;通&quot;&quot;用&quot;&quot;格&quot;&quot;式&quot;">
                  <c:v>40</c:v>
                </c:pt>
                <c:pt idx="385" formatCode="g/&quot;通&quot;&quot;用&quot;&quot;格&quot;&quot;式&quot;">
                  <c:v>39</c:v>
                </c:pt>
                <c:pt idx="386" formatCode="g/&quot;通&quot;&quot;用&quot;&quot;格&quot;&quot;式&quot;">
                  <c:v>37</c:v>
                </c:pt>
                <c:pt idx="387" formatCode="g/&quot;通&quot;&quot;用&quot;&quot;格&quot;&quot;式&quot;">
                  <c:v>38</c:v>
                </c:pt>
                <c:pt idx="388" formatCode="g/&quot;通&quot;&quot;用&quot;&quot;格&quot;&quot;式&quot;">
                  <c:v>38</c:v>
                </c:pt>
                <c:pt idx="389" formatCode="g/&quot;通&quot;&quot;用&quot;&quot;格&quot;&quot;式&quot;">
                  <c:v>38</c:v>
                </c:pt>
                <c:pt idx="390" formatCode="g/&quot;通&quot;&quot;用&quot;&quot;格&quot;&quot;式&quot;">
                  <c:v>37</c:v>
                </c:pt>
                <c:pt idx="391" formatCode="g/&quot;通&quot;&quot;用&quot;&quot;格&quot;&quot;式&quot;">
                  <c:v>38</c:v>
                </c:pt>
                <c:pt idx="392" formatCode="g/&quot;通&quot;&quot;用&quot;&quot;格&quot;&quot;式&quot;">
                  <c:v>37</c:v>
                </c:pt>
                <c:pt idx="393" formatCode="g/&quot;通&quot;&quot;用&quot;&quot;格&quot;&quot;式&quot;">
                  <c:v>37</c:v>
                </c:pt>
                <c:pt idx="394" formatCode="g/&quot;通&quot;&quot;用&quot;&quot;格&quot;&quot;式&quot;">
                  <c:v>36</c:v>
                </c:pt>
                <c:pt idx="395" formatCode="g/&quot;通&quot;&quot;用&quot;&quot;格&quot;&quot;式&quot;">
                  <c:v>37</c:v>
                </c:pt>
                <c:pt idx="396" formatCode="g/&quot;通&quot;&quot;用&quot;&quot;格&quot;&quot;式&quot;">
                  <c:v>36</c:v>
                </c:pt>
                <c:pt idx="397" formatCode="g/&quot;通&quot;&quot;用&quot;&quot;格&quot;&quot;式&quot;">
                  <c:v>37</c:v>
                </c:pt>
                <c:pt idx="398" formatCode="g/&quot;通&quot;&quot;用&quot;&quot;格&quot;&quot;式&quot;">
                  <c:v>37</c:v>
                </c:pt>
                <c:pt idx="399" formatCode="g/&quot;通&quot;&quot;用&quot;&quot;格&quot;&quot;式&quot;">
                  <c:v>36</c:v>
                </c:pt>
                <c:pt idx="400" formatCode="g/&quot;通&quot;&quot;用&quot;&quot;格&quot;&quot;式&quot;">
                  <c:v>36</c:v>
                </c:pt>
                <c:pt idx="401" formatCode="g/&quot;通&quot;&quot;用&quot;&quot;格&quot;&quot;式&quot;">
                  <c:v>36</c:v>
                </c:pt>
                <c:pt idx="402" formatCode="g/&quot;通&quot;&quot;用&quot;&quot;格&quot;&quot;式&quot;">
                  <c:v>37</c:v>
                </c:pt>
                <c:pt idx="403" formatCode="g/&quot;通&quot;&quot;用&quot;&quot;格&quot;&quot;式&quot;">
                  <c:v>37</c:v>
                </c:pt>
                <c:pt idx="404" formatCode="g/&quot;通&quot;&quot;用&quot;&quot;格&quot;&quot;式&quot;">
                  <c:v>36</c:v>
                </c:pt>
                <c:pt idx="405" formatCode="g/&quot;通&quot;&quot;用&quot;&quot;格&quot;&quot;式&quot;">
                  <c:v>36</c:v>
                </c:pt>
                <c:pt idx="406" formatCode="g/&quot;通&quot;&quot;用&quot;&quot;格&quot;&quot;式&quot;">
                  <c:v>36</c:v>
                </c:pt>
                <c:pt idx="407" formatCode="g/&quot;通&quot;&quot;用&quot;&quot;格&quot;&quot;式&quot;">
                  <c:v>38</c:v>
                </c:pt>
                <c:pt idx="408" formatCode="g/&quot;通&quot;&quot;用&quot;&quot;格&quot;&quot;式&quot;">
                  <c:v>37</c:v>
                </c:pt>
                <c:pt idx="409" formatCode="g/&quot;通&quot;&quot;用&quot;&quot;格&quot;&quot;式&quot;">
                  <c:v>36</c:v>
                </c:pt>
                <c:pt idx="410" formatCode="g/&quot;通&quot;&quot;用&quot;&quot;格&quot;&quot;式&quot;">
                  <c:v>37</c:v>
                </c:pt>
                <c:pt idx="411" formatCode="g/&quot;通&quot;&quot;用&quot;&quot;格&quot;&quot;式&quot;">
                  <c:v>38</c:v>
                </c:pt>
                <c:pt idx="412" formatCode="g/&quot;通&quot;&quot;用&quot;&quot;格&quot;&quot;式&quot;">
                  <c:v>35</c:v>
                </c:pt>
                <c:pt idx="413" formatCode="g/&quot;通&quot;&quot;用&quot;&quot;格&quot;&quot;式&quot;">
                  <c:v>39</c:v>
                </c:pt>
                <c:pt idx="414" formatCode="g/&quot;通&quot;&quot;用&quot;&quot;格&quot;&quot;式&quot;">
                  <c:v>42</c:v>
                </c:pt>
                <c:pt idx="415" formatCode="g/&quot;通&quot;&quot;用&quot;&quot;格&quot;&quot;式&quot;">
                  <c:v>44</c:v>
                </c:pt>
                <c:pt idx="416" formatCode="g/&quot;通&quot;&quot;用&quot;&quot;格&quot;&quot;式&quot;">
                  <c:v>50</c:v>
                </c:pt>
                <c:pt idx="417" formatCode="g/&quot;通&quot;&quot;用&quot;&quot;格&quot;&quot;式&quot;">
                  <c:v>51</c:v>
                </c:pt>
                <c:pt idx="418" formatCode="g/&quot;通&quot;&quot;用&quot;&quot;格&quot;&quot;式&quot;">
                  <c:v>54</c:v>
                </c:pt>
                <c:pt idx="419" formatCode="g/&quot;通&quot;&quot;用&quot;&quot;格&quot;&quot;式&quot;">
                  <c:v>53</c:v>
                </c:pt>
                <c:pt idx="420" formatCode="g/&quot;通&quot;&quot;用&quot;&quot;格&quot;&quot;式&quot;">
                  <c:v>56</c:v>
                </c:pt>
                <c:pt idx="421" formatCode="g/&quot;通&quot;&quot;用&quot;&quot;格&quot;&quot;式&quot;">
                  <c:v>63</c:v>
                </c:pt>
                <c:pt idx="422" formatCode="g/&quot;通&quot;&quot;用&quot;&quot;格&quot;&quot;式&quot;">
                  <c:v>64</c:v>
                </c:pt>
                <c:pt idx="423" formatCode="g/&quot;通&quot;&quot;用&quot;&quot;格&quot;&quot;式&quot;">
                  <c:v>62</c:v>
                </c:pt>
                <c:pt idx="424" formatCode="g/&quot;通&quot;&quot;用&quot;&quot;格&quot;&quot;式&quot;">
                  <c:v>64</c:v>
                </c:pt>
                <c:pt idx="425" formatCode="g/&quot;通&quot;&quot;用&quot;&quot;格&quot;&quot;式&quot;">
                  <c:v>60</c:v>
                </c:pt>
                <c:pt idx="426" formatCode="g/&quot;通&quot;&quot;用&quot;&quot;格&quot;&quot;式&quot;">
                  <c:v>63</c:v>
                </c:pt>
                <c:pt idx="427" formatCode="g/&quot;通&quot;&quot;用&quot;&quot;格&quot;&quot;式&quot;">
                  <c:v>60</c:v>
                </c:pt>
                <c:pt idx="428" formatCode="g/&quot;通&quot;&quot;用&quot;&quot;格&quot;&quot;式&quot;">
                  <c:v>59</c:v>
                </c:pt>
                <c:pt idx="429" formatCode="g/&quot;通&quot;&quot;用&quot;&quot;格&quot;&quot;式&quot;">
                  <c:v>58</c:v>
                </c:pt>
                <c:pt idx="430" formatCode="g/&quot;通&quot;&quot;用&quot;&quot;格&quot;&quot;式&quot;">
                  <c:v>60</c:v>
                </c:pt>
                <c:pt idx="431" formatCode="g/&quot;通&quot;&quot;用&quot;&quot;格&quot;&quot;式&quot;">
                  <c:v>52</c:v>
                </c:pt>
                <c:pt idx="432" formatCode="g/&quot;通&quot;&quot;用&quot;&quot;格&quot;&quot;式&quot;">
                  <c:v>53</c:v>
                </c:pt>
                <c:pt idx="433" formatCode="g/&quot;通&quot;&quot;用&quot;&quot;格&quot;&quot;式&quot;">
                  <c:v>48</c:v>
                </c:pt>
                <c:pt idx="434" formatCode="g/&quot;通&quot;&quot;用&quot;&quot;格&quot;&quot;式&quot;">
                  <c:v>47</c:v>
                </c:pt>
                <c:pt idx="435" formatCode="g/&quot;通&quot;&quot;用&quot;&quot;格&quot;&quot;式&quot;">
                  <c:v>45</c:v>
                </c:pt>
                <c:pt idx="436" formatCode="g/&quot;通&quot;&quot;用&quot;&quot;格&quot;&quot;式&quot;">
                  <c:v>46</c:v>
                </c:pt>
                <c:pt idx="437" formatCode="g/&quot;通&quot;&quot;用&quot;&quot;格&quot;&quot;式&quot;">
                  <c:v>43</c:v>
                </c:pt>
                <c:pt idx="438" formatCode="g/&quot;通&quot;&quot;用&quot;&quot;格&quot;&quot;式&quot;">
                  <c:v>43</c:v>
                </c:pt>
                <c:pt idx="439" formatCode="g/&quot;通&quot;&quot;用&quot;&quot;格&quot;&quot;式&quot;">
                  <c:v>40</c:v>
                </c:pt>
                <c:pt idx="440" formatCode="g/&quot;通&quot;&quot;用&quot;&quot;格&quot;&quot;式&quot;">
                  <c:v>39</c:v>
                </c:pt>
                <c:pt idx="441" formatCode="g/&quot;通&quot;&quot;用&quot;&quot;格&quot;&quot;式&quot;">
                  <c:v>39</c:v>
                </c:pt>
                <c:pt idx="442" formatCode="g/&quot;通&quot;&quot;用&quot;&quot;格&quot;&quot;式&quot;">
                  <c:v>38</c:v>
                </c:pt>
                <c:pt idx="443" formatCode="g/&quot;通&quot;&quot;用&quot;&quot;格&quot;&quot;式&quot;">
                  <c:v>35</c:v>
                </c:pt>
                <c:pt idx="444" formatCode="g/&quot;通&quot;&quot;用&quot;&quot;格&quot;&quot;式&quot;">
                  <c:v>36</c:v>
                </c:pt>
                <c:pt idx="445" formatCode="g/&quot;通&quot;&quot;用&quot;&quot;格&quot;&quot;式&quot;">
                  <c:v>30</c:v>
                </c:pt>
                <c:pt idx="446" formatCode="g/&quot;通&quot;&quot;用&quot;&quot;格&quot;&quot;式&quot;">
                  <c:v>31</c:v>
                </c:pt>
                <c:pt idx="447" formatCode="g/&quot;通&quot;&quot;用&quot;&quot;格&quot;&quot;式&quot;">
                  <c:v>28</c:v>
                </c:pt>
                <c:pt idx="448" formatCode="g/&quot;通&quot;&quot;用&quot;&quot;格&quot;&quot;式&quot;">
                  <c:v>28</c:v>
                </c:pt>
                <c:pt idx="449" formatCode="g/&quot;通&quot;&quot;用&quot;&quot;格&quot;&quot;式&quot;">
                  <c:v>29</c:v>
                </c:pt>
                <c:pt idx="450" formatCode="g/&quot;通&quot;&quot;用&quot;&quot;格&quot;&quot;式&quot;">
                  <c:v>26</c:v>
                </c:pt>
                <c:pt idx="451" formatCode="g/&quot;通&quot;&quot;用&quot;&quot;格&quot;&quot;式&quot;">
                  <c:v>26</c:v>
                </c:pt>
                <c:pt idx="452" formatCode="g/&quot;通&quot;&quot;用&quot;&quot;格&quot;&quot;式&quot;">
                  <c:v>26</c:v>
                </c:pt>
                <c:pt idx="453" formatCode="g/&quot;通&quot;&quot;用&quot;&quot;格&quot;&quot;式&quot;">
                  <c:v>26</c:v>
                </c:pt>
                <c:pt idx="454" formatCode="g/&quot;通&quot;&quot;用&quot;&quot;格&quot;&quot;式&quot;">
                  <c:v>27</c:v>
                </c:pt>
                <c:pt idx="455" formatCode="g/&quot;通&quot;&quot;用&quot;&quot;格&quot;&quot;式&quot;">
                  <c:v>27</c:v>
                </c:pt>
                <c:pt idx="456" formatCode="g/&quot;通&quot;&quot;用&quot;&quot;格&quot;&quot;式&quot;">
                  <c:v>27</c:v>
                </c:pt>
                <c:pt idx="457" formatCode="g/&quot;通&quot;&quot;用&quot;&quot;格&quot;&quot;式&quot;">
                  <c:v>27</c:v>
                </c:pt>
                <c:pt idx="458" formatCode="g/&quot;通&quot;&quot;用&quot;&quot;格&quot;&quot;式&quot;">
                  <c:v>27</c:v>
                </c:pt>
                <c:pt idx="459" formatCode="g/&quot;通&quot;&quot;用&quot;&quot;格&quot;&quot;式&quot;">
                  <c:v>28</c:v>
                </c:pt>
                <c:pt idx="460" formatCode="g/&quot;通&quot;&quot;用&quot;&quot;格&quot;&quot;式&quot;">
                  <c:v>28</c:v>
                </c:pt>
                <c:pt idx="461" formatCode="g/&quot;通&quot;&quot;用&quot;&quot;格&quot;&quot;式&quot;">
                  <c:v>29</c:v>
                </c:pt>
                <c:pt idx="462" formatCode="g/&quot;通&quot;&quot;用&quot;&quot;格&quot;&quot;式&quot;">
                  <c:v>29</c:v>
                </c:pt>
                <c:pt idx="463" formatCode="g/&quot;通&quot;&quot;用&quot;&quot;格&quot;&quot;式&quot;">
                  <c:v>30</c:v>
                </c:pt>
                <c:pt idx="464" formatCode="g/&quot;通&quot;&quot;用&quot;&quot;格&quot;&quot;式&quot;">
                  <c:v>30</c:v>
                </c:pt>
                <c:pt idx="465" formatCode="g/&quot;通&quot;&quot;用&quot;&quot;格&quot;&quot;式&quot;">
                  <c:v>42</c:v>
                </c:pt>
                <c:pt idx="466" formatCode="g/&quot;通&quot;&quot;用&quot;&quot;格&quot;&quot;式&quot;">
                  <c:v>52</c:v>
                </c:pt>
                <c:pt idx="467" formatCode="g/&quot;通&quot;&quot;用&quot;&quot;格&quot;&quot;式&quot;">
                  <c:v>57</c:v>
                </c:pt>
                <c:pt idx="468" formatCode="g/&quot;通&quot;&quot;用&quot;&quot;格&quot;&quot;式&quot;">
                  <c:v>67</c:v>
                </c:pt>
                <c:pt idx="469" formatCode="g/&quot;通&quot;&quot;用&quot;&quot;格&quot;&quot;式&quot;">
                  <c:v>70</c:v>
                </c:pt>
                <c:pt idx="470" formatCode="g/&quot;通&quot;&quot;用&quot;&quot;格&quot;&quot;式&quot;">
                  <c:v>70</c:v>
                </c:pt>
                <c:pt idx="471" formatCode="g/&quot;通&quot;&quot;用&quot;&quot;格&quot;&quot;式&quot;">
                  <c:v>75</c:v>
                </c:pt>
                <c:pt idx="472" formatCode="g/&quot;通&quot;&quot;用&quot;&quot;格&quot;&quot;式&quot;">
                  <c:v>71</c:v>
                </c:pt>
                <c:pt idx="473" formatCode="g/&quot;通&quot;&quot;用&quot;&quot;格&quot;&quot;式&quot;">
                  <c:v>75</c:v>
                </c:pt>
                <c:pt idx="474" formatCode="g/&quot;通&quot;&quot;用&quot;&quot;格&quot;&quot;式&quot;">
                  <c:v>74</c:v>
                </c:pt>
                <c:pt idx="475" formatCode="g/&quot;通&quot;&quot;用&quot;&quot;格&quot;&quot;式&quot;">
                  <c:v>80</c:v>
                </c:pt>
                <c:pt idx="476" formatCode="g/&quot;通&quot;&quot;用&quot;&quot;格&quot;&quot;式&quot;">
                  <c:v>75</c:v>
                </c:pt>
                <c:pt idx="477" formatCode="g/&quot;通&quot;&quot;用&quot;&quot;格&quot;&quot;式&quot;">
                  <c:v>73</c:v>
                </c:pt>
                <c:pt idx="478" formatCode="g/&quot;通&quot;&quot;用&quot;&quot;格&quot;&quot;式&quot;">
                  <c:v>76</c:v>
                </c:pt>
                <c:pt idx="479" formatCode="g/&quot;通&quot;&quot;用&quot;&quot;格&quot;&quot;式&quot;">
                  <c:v>71</c:v>
                </c:pt>
                <c:pt idx="480" formatCode="g/&quot;通&quot;&quot;用&quot;&quot;格&quot;&quot;式&quot;">
                  <c:v>77</c:v>
                </c:pt>
                <c:pt idx="481" formatCode="g/&quot;通&quot;&quot;用&quot;&quot;格&quot;&quot;式&quot;">
                  <c:v>64</c:v>
                </c:pt>
                <c:pt idx="482" formatCode="g/&quot;通&quot;&quot;用&quot;&quot;格&quot;&quot;式&quot;">
                  <c:v>76</c:v>
                </c:pt>
                <c:pt idx="483" formatCode="g/&quot;通&quot;&quot;用&quot;&quot;格&quot;&quot;式&quot;">
                  <c:v>69</c:v>
                </c:pt>
                <c:pt idx="484" formatCode="g/&quot;通&quot;&quot;用&quot;&quot;格&quot;&quot;式&quot;">
                  <c:v>67</c:v>
                </c:pt>
                <c:pt idx="485" formatCode="g/&quot;通&quot;&quot;用&quot;&quot;格&quot;&quot;式&quot;">
                  <c:v>58</c:v>
                </c:pt>
                <c:pt idx="486" formatCode="g/&quot;通&quot;&quot;用&quot;&quot;格&quot;&quot;式&quot;">
                  <c:v>61</c:v>
                </c:pt>
                <c:pt idx="487" formatCode="g/&quot;通&quot;&quot;用&quot;&quot;格&quot;&quot;式&quot;">
                  <c:v>61</c:v>
                </c:pt>
                <c:pt idx="488" formatCode="g/&quot;通&quot;&quot;用&quot;&quot;格&quot;&quot;式&quot;">
                  <c:v>61</c:v>
                </c:pt>
                <c:pt idx="489" formatCode="g/&quot;通&quot;&quot;用&quot;&quot;格&quot;&quot;式&quot;">
                  <c:v>62</c:v>
                </c:pt>
                <c:pt idx="490" formatCode="g/&quot;通&quot;&quot;用&quot;&quot;格&quot;&quot;式&quot;">
                  <c:v>58</c:v>
                </c:pt>
                <c:pt idx="491" formatCode="g/&quot;通&quot;&quot;用&quot;&quot;格&quot;&quot;式&quot;">
                  <c:v>59</c:v>
                </c:pt>
                <c:pt idx="492" formatCode="g/&quot;通&quot;&quot;用&quot;&quot;格&quot;&quot;式&quot;">
                  <c:v>59</c:v>
                </c:pt>
                <c:pt idx="493" formatCode="g/&quot;通&quot;&quot;用&quot;&quot;格&quot;&quot;式&quot;">
                  <c:v>56</c:v>
                </c:pt>
                <c:pt idx="494" formatCode="g/&quot;通&quot;&quot;用&quot;&quot;格&quot;&quot;式&quot;">
                  <c:v>56</c:v>
                </c:pt>
                <c:pt idx="495" formatCode="g/&quot;通&quot;&quot;用&quot;&quot;格&quot;&quot;式&quot;">
                  <c:v>54</c:v>
                </c:pt>
                <c:pt idx="496" formatCode="g/&quot;通&quot;&quot;用&quot;&quot;格&quot;&quot;式&quot;">
                  <c:v>53</c:v>
                </c:pt>
                <c:pt idx="497" formatCode="g/&quot;通&quot;&quot;用&quot;&quot;格&quot;&quot;式&quot;">
                  <c:v>51</c:v>
                </c:pt>
                <c:pt idx="498" formatCode="g/&quot;通&quot;&quot;用&quot;&quot;格&quot;&quot;式&quot;">
                  <c:v>49</c:v>
                </c:pt>
                <c:pt idx="499" formatCode="g/&quot;通&quot;&quot;用&quot;&quot;格&quot;&quot;式&quot;">
                  <c:v>47</c:v>
                </c:pt>
                <c:pt idx="500" formatCode="g/&quot;通&quot;&quot;用&quot;&quot;格&quot;&quot;式&quot;">
                  <c:v>46</c:v>
                </c:pt>
                <c:pt idx="501" formatCode="g/&quot;通&quot;&quot;用&quot;&quot;格&quot;&quot;式&quot;">
                  <c:v>44</c:v>
                </c:pt>
                <c:pt idx="502" formatCode="g/&quot;通&quot;&quot;用&quot;&quot;格&quot;&quot;式&quot;">
                  <c:v>43</c:v>
                </c:pt>
                <c:pt idx="503" formatCode="g/&quot;通&quot;&quot;用&quot;&quot;格&quot;&quot;式&quot;">
                  <c:v>42</c:v>
                </c:pt>
                <c:pt idx="504" formatCode="g/&quot;通&quot;&quot;用&quot;&quot;格&quot;&quot;式&quot;">
                  <c:v>41</c:v>
                </c:pt>
                <c:pt idx="505" formatCode="g/&quot;通&quot;&quot;用&quot;&quot;格&quot;&quot;式&quot;">
                  <c:v>42</c:v>
                </c:pt>
                <c:pt idx="506" formatCode="g/&quot;通&quot;&quot;用&quot;&quot;格&quot;&quot;式&quot;">
                  <c:v>40</c:v>
                </c:pt>
                <c:pt idx="507" formatCode="g/&quot;通&quot;&quot;用&quot;&quot;格&quot;&quot;式&quot;">
                  <c:v>41</c:v>
                </c:pt>
                <c:pt idx="508" formatCode="g/&quot;通&quot;&quot;用&quot;&quot;格&quot;&quot;式&quot;">
                  <c:v>41</c:v>
                </c:pt>
                <c:pt idx="509" formatCode="g/&quot;通&quot;&quot;用&quot;&quot;格&quot;&quot;式&quot;">
                  <c:v>41</c:v>
                </c:pt>
                <c:pt idx="510" formatCode="g/&quot;通&quot;&quot;用&quot;&quot;格&quot;&quot;式&quot;">
                  <c:v>41</c:v>
                </c:pt>
                <c:pt idx="511" formatCode="g/&quot;通&quot;&quot;用&quot;&quot;格&quot;&quot;式&quot;">
                  <c:v>40</c:v>
                </c:pt>
                <c:pt idx="512" formatCode="g/&quot;通&quot;&quot;用&quot;&quot;格&quot;&quot;式&quot;">
                  <c:v>41</c:v>
                </c:pt>
                <c:pt idx="513" formatCode="g/&quot;通&quot;&quot;用&quot;&quot;格&quot;&quot;式&quot;">
                  <c:v>40</c:v>
                </c:pt>
                <c:pt idx="514" formatCode="g/&quot;通&quot;&quot;用&quot;&quot;格&quot;&quot;式&quot;">
                  <c:v>40</c:v>
                </c:pt>
                <c:pt idx="515" formatCode="g/&quot;通&quot;&quot;用&quot;&quot;格&quot;&quot;式&quot;">
                  <c:v>40</c:v>
                </c:pt>
                <c:pt idx="516" formatCode="g/&quot;通&quot;&quot;用&quot;&quot;格&quot;&quot;式&quot;">
                  <c:v>40</c:v>
                </c:pt>
                <c:pt idx="517" formatCode="g/&quot;通&quot;&quot;用&quot;&quot;格&quot;&quot;式&quot;">
                  <c:v>40</c:v>
                </c:pt>
                <c:pt idx="518" formatCode="g/&quot;通&quot;&quot;用&quot;&quot;格&quot;&quot;式&quot;">
                  <c:v>41</c:v>
                </c:pt>
                <c:pt idx="519" formatCode="g/&quot;通&quot;&quot;用&quot;&quot;格&quot;&quot;式&quot;">
                  <c:v>40</c:v>
                </c:pt>
                <c:pt idx="520" formatCode="g/&quot;通&quot;&quot;用&quot;&quot;格&quot;&quot;式&quot;">
                  <c:v>41</c:v>
                </c:pt>
                <c:pt idx="521" formatCode="g/&quot;通&quot;&quot;用&quot;&quot;格&quot;&quot;式&quot;">
                  <c:v>41</c:v>
                </c:pt>
                <c:pt idx="522" formatCode="g/&quot;通&quot;&quot;用&quot;&quot;格&quot;&quot;式&quot;">
                  <c:v>40</c:v>
                </c:pt>
                <c:pt idx="523" formatCode="g/&quot;通&quot;&quot;用&quot;&quot;格&quot;&quot;式&quot;">
                  <c:v>40</c:v>
                </c:pt>
                <c:pt idx="524" formatCode="g/&quot;通&quot;&quot;用&quot;&quot;格&quot;&quot;式&quot;">
                  <c:v>40</c:v>
                </c:pt>
                <c:pt idx="525" formatCode="g/&quot;通&quot;&quot;用&quot;&quot;格&quot;&quot;式&quot;">
                  <c:v>41</c:v>
                </c:pt>
                <c:pt idx="526" formatCode="g/&quot;通&quot;&quot;用&quot;&quot;格&quot;&quot;式&quot;">
                  <c:v>40</c:v>
                </c:pt>
                <c:pt idx="527" formatCode="g/&quot;通&quot;&quot;用&quot;&quot;格&quot;&quot;式&quot;">
                  <c:v>39</c:v>
                </c:pt>
                <c:pt idx="528" formatCode="g/&quot;通&quot;&quot;用&quot;&quot;格&quot;&quot;式&quot;">
                  <c:v>40</c:v>
                </c:pt>
                <c:pt idx="529" formatCode="g/&quot;通&quot;&quot;用&quot;&quot;格&quot;&quot;式&quot;">
                  <c:v>39</c:v>
                </c:pt>
                <c:pt idx="530" formatCode="g/&quot;通&quot;&quot;用&quot;&quot;格&quot;&quot;式&quot;">
                  <c:v>39</c:v>
                </c:pt>
                <c:pt idx="531" formatCode="g/&quot;通&quot;&quot;用&quot;&quot;格&quot;&quot;式&quot;">
                  <c:v>38</c:v>
                </c:pt>
                <c:pt idx="532" formatCode="g/&quot;通&quot;&quot;用&quot;&quot;格&quot;&quot;式&quot;">
                  <c:v>39</c:v>
                </c:pt>
                <c:pt idx="533" formatCode="g/&quot;通&quot;&quot;用&quot;&quot;格&quot;&quot;式&quot;">
                  <c:v>39</c:v>
                </c:pt>
                <c:pt idx="534" formatCode="g/&quot;通&quot;&quot;用&quot;&quot;格&quot;&quot;式&quot;">
                  <c:v>38</c:v>
                </c:pt>
                <c:pt idx="535" formatCode="g/&quot;通&quot;&quot;用&quot;&quot;格&quot;&quot;式&quot;">
                  <c:v>38</c:v>
                </c:pt>
                <c:pt idx="536" formatCode="g/&quot;通&quot;&quot;用&quot;&quot;格&quot;&quot;式&quot;">
                  <c:v>38</c:v>
                </c:pt>
                <c:pt idx="537" formatCode="g/&quot;通&quot;&quot;用&quot;&quot;格&quot;&quot;式&quot;">
                  <c:v>37</c:v>
                </c:pt>
                <c:pt idx="538" formatCode="g/&quot;通&quot;&quot;用&quot;&quot;格&quot;&quot;式&quot;">
                  <c:v>38</c:v>
                </c:pt>
                <c:pt idx="539" formatCode="g/&quot;通&quot;&quot;用&quot;&quot;格&quot;&quot;式&quot;">
                  <c:v>38</c:v>
                </c:pt>
                <c:pt idx="540" formatCode="g/&quot;通&quot;&quot;用&quot;&quot;格&quot;&quot;式&quot;">
                  <c:v>37</c:v>
                </c:pt>
                <c:pt idx="541" formatCode="g/&quot;通&quot;&quot;用&quot;&quot;格&quot;&quot;式&quot;">
                  <c:v>37</c:v>
                </c:pt>
                <c:pt idx="542" formatCode="g/&quot;通&quot;&quot;用&quot;&quot;格&quot;&quot;式&quot;">
                  <c:v>37</c:v>
                </c:pt>
                <c:pt idx="543" formatCode="g/&quot;通&quot;&quot;用&quot;&quot;格&quot;&quot;式&quot;">
                  <c:v>37</c:v>
                </c:pt>
                <c:pt idx="544" formatCode="g/&quot;通&quot;&quot;用&quot;&quot;格&quot;&quot;式&quot;">
                  <c:v>38</c:v>
                </c:pt>
                <c:pt idx="545" formatCode="g/&quot;通&quot;&quot;用&quot;&quot;格&quot;&quot;式&quot;">
                  <c:v>37</c:v>
                </c:pt>
                <c:pt idx="546" formatCode="g/&quot;通&quot;&quot;用&quot;&quot;格&quot;&quot;式&quot;">
                  <c:v>37</c:v>
                </c:pt>
                <c:pt idx="547" formatCode="g/&quot;通&quot;&quot;用&quot;&quot;格&quot;&quot;式&quot;">
                  <c:v>36</c:v>
                </c:pt>
                <c:pt idx="548" formatCode="g/&quot;通&quot;&quot;用&quot;&quot;格&quot;&quot;式&quot;">
                  <c:v>37</c:v>
                </c:pt>
                <c:pt idx="549" formatCode="g/&quot;通&quot;&quot;用&quot;&quot;格&quot;&quot;式&quot;">
                  <c:v>37</c:v>
                </c:pt>
                <c:pt idx="550" formatCode="g/&quot;通&quot;&quot;用&quot;&quot;格&quot;&quot;式&quot;">
                  <c:v>36</c:v>
                </c:pt>
                <c:pt idx="551" formatCode="g/&quot;通&quot;&quot;用&quot;&quot;格&quot;&quot;式&quot;">
                  <c:v>36</c:v>
                </c:pt>
                <c:pt idx="552" formatCode="g/&quot;通&quot;&quot;用&quot;&quot;格&quot;&quot;式&quot;">
                  <c:v>38</c:v>
                </c:pt>
                <c:pt idx="553" formatCode="g/&quot;通&quot;&quot;用&quot;&quot;格&quot;&quot;式&quot;">
                  <c:v>37</c:v>
                </c:pt>
                <c:pt idx="554" formatCode="g/&quot;通&quot;&quot;用&quot;&quot;格&quot;&quot;式&quot;">
                  <c:v>37</c:v>
                </c:pt>
                <c:pt idx="555" formatCode="g/&quot;通&quot;&quot;用&quot;&quot;格&quot;&quot;式&quot;">
                  <c:v>36</c:v>
                </c:pt>
                <c:pt idx="556" formatCode="g/&quot;通&quot;&quot;用&quot;&quot;格&quot;&quot;式&quot;">
                  <c:v>36</c:v>
                </c:pt>
                <c:pt idx="557" formatCode="g/&quot;通&quot;&quot;用&quot;&quot;格&quot;&quot;式&quot;">
                  <c:v>37</c:v>
                </c:pt>
                <c:pt idx="558" formatCode="g/&quot;通&quot;&quot;用&quot;&quot;格&quot;&quot;式&quot;">
                  <c:v>36</c:v>
                </c:pt>
                <c:pt idx="559" formatCode="g/&quot;通&quot;&quot;用&quot;&quot;格&quot;&quot;式&quot;">
                  <c:v>37</c:v>
                </c:pt>
                <c:pt idx="560" formatCode="g/&quot;通&quot;&quot;用&quot;&quot;格&quot;&quot;式&quot;">
                  <c:v>36</c:v>
                </c:pt>
                <c:pt idx="561" formatCode="g/&quot;通&quot;&quot;用&quot;&quot;格&quot;&quot;式&quot;">
                  <c:v>36</c:v>
                </c:pt>
                <c:pt idx="562" formatCode="g/&quot;通&quot;&quot;用&quot;&quot;格&quot;&quot;式&quot;">
                  <c:v>36</c:v>
                </c:pt>
                <c:pt idx="563" formatCode="g/&quot;通&quot;&quot;用&quot;&quot;格&quot;&quot;式&quot;">
                  <c:v>36</c:v>
                </c:pt>
                <c:pt idx="564" formatCode="g/&quot;通&quot;&quot;用&quot;&quot;格&quot;&quot;式&quot;">
                  <c:v>35</c:v>
                </c:pt>
                <c:pt idx="565" formatCode="g/&quot;通&quot;&quot;用&quot;&quot;格&quot;&quot;式&quot;">
                  <c:v>36</c:v>
                </c:pt>
                <c:pt idx="566" formatCode="g/&quot;通&quot;&quot;用&quot;&quot;格&quot;&quot;式&quot;">
                  <c:v>36</c:v>
                </c:pt>
                <c:pt idx="567" formatCode="g/&quot;通&quot;&quot;用&quot;&quot;格&quot;&quot;式&quot;">
                  <c:v>35</c:v>
                </c:pt>
                <c:pt idx="568" formatCode="g/&quot;通&quot;&quot;用&quot;&quot;格&quot;&quot;式&quot;">
                  <c:v>36</c:v>
                </c:pt>
                <c:pt idx="569" formatCode="g/&quot;通&quot;&quot;用&quot;&quot;格&quot;&quot;式&quot;">
                  <c:v>35</c:v>
                </c:pt>
                <c:pt idx="570" formatCode="g/&quot;通&quot;&quot;用&quot;&quot;格&quot;&quot;式&quot;">
                  <c:v>35</c:v>
                </c:pt>
                <c:pt idx="571" formatCode="g/&quot;通&quot;&quot;用&quot;&quot;格&quot;&quot;式&quot;">
                  <c:v>35</c:v>
                </c:pt>
                <c:pt idx="572" formatCode="g/&quot;通&quot;&quot;用&quot;&quot;格&quot;&quot;式&quot;">
                  <c:v>34</c:v>
                </c:pt>
                <c:pt idx="573" formatCode="g/&quot;通&quot;&quot;用&quot;&quot;格&quot;&quot;式&quot;">
                  <c:v>33</c:v>
                </c:pt>
                <c:pt idx="574" formatCode="g/&quot;通&quot;&quot;用&quot;&quot;格&quot;&quot;式&quot;">
                  <c:v>34</c:v>
                </c:pt>
                <c:pt idx="575" formatCode="g/&quot;通&quot;&quot;用&quot;&quot;格&quot;&quot;式&quot;">
                  <c:v>34</c:v>
                </c:pt>
                <c:pt idx="576" formatCode="g/&quot;通&quot;&quot;用&quot;&quot;格&quot;&quot;式&quot;">
                  <c:v>35</c:v>
                </c:pt>
                <c:pt idx="577" formatCode="g/&quot;通&quot;&quot;用&quot;&quot;格&quot;&quot;式&quot;">
                  <c:v>36</c:v>
                </c:pt>
                <c:pt idx="578" formatCode="g/&quot;通&quot;&quot;用&quot;&quot;格&quot;&quot;式&quot;">
                  <c:v>39</c:v>
                </c:pt>
                <c:pt idx="579" formatCode="g/&quot;通&quot;&quot;用&quot;&quot;格&quot;&quot;式&quot;">
                  <c:v>40</c:v>
                </c:pt>
                <c:pt idx="580" formatCode="g/&quot;通&quot;&quot;用&quot;&quot;格&quot;&quot;式&quot;">
                  <c:v>41</c:v>
                </c:pt>
                <c:pt idx="581" formatCode="g/&quot;通&quot;&quot;用&quot;&quot;格&quot;&quot;式&quot;">
                  <c:v>41</c:v>
                </c:pt>
                <c:pt idx="582" formatCode="g/&quot;通&quot;&quot;用&quot;&quot;格&quot;&quot;式&quot;">
                  <c:v>40</c:v>
                </c:pt>
                <c:pt idx="583" formatCode="g/&quot;通&quot;&quot;用&quot;&quot;格&quot;&quot;式&quot;">
                  <c:v>42</c:v>
                </c:pt>
                <c:pt idx="584" formatCode="g/&quot;通&quot;&quot;用&quot;&quot;格&quot;&quot;式&quot;">
                  <c:v>43</c:v>
                </c:pt>
                <c:pt idx="585" formatCode="g/&quot;通&quot;&quot;用&quot;&quot;格&quot;&quot;式&quot;">
                  <c:v>40</c:v>
                </c:pt>
                <c:pt idx="586" formatCode="g/&quot;通&quot;&quot;用&quot;&quot;格&quot;&quot;式&quot;">
                  <c:v>42</c:v>
                </c:pt>
                <c:pt idx="587" formatCode="g/&quot;通&quot;&quot;用&quot;&quot;格&quot;&quot;式&quot;">
                  <c:v>44</c:v>
                </c:pt>
                <c:pt idx="588" formatCode="g/&quot;通&quot;&quot;用&quot;&quot;格&quot;&quot;式&quot;">
                  <c:v>43</c:v>
                </c:pt>
                <c:pt idx="589" formatCode="g/&quot;通&quot;&quot;用&quot;&quot;格&quot;&quot;式&quot;">
                  <c:v>42</c:v>
                </c:pt>
                <c:pt idx="590" formatCode="g/&quot;通&quot;&quot;用&quot;&quot;格&quot;&quot;式&quot;">
                  <c:v>42</c:v>
                </c:pt>
                <c:pt idx="591" formatCode="g/&quot;通&quot;&quot;用&quot;&quot;格&quot;&quot;式&quot;">
                  <c:v>41</c:v>
                </c:pt>
                <c:pt idx="592" formatCode="g/&quot;通&quot;&quot;用&quot;&quot;格&quot;&quot;式&quot;">
                  <c:v>40</c:v>
                </c:pt>
                <c:pt idx="593" formatCode="g/&quot;通&quot;&quot;用&quot;&quot;格&quot;&quot;式&quot;">
                  <c:v>41</c:v>
                </c:pt>
                <c:pt idx="594" formatCode="g/&quot;通&quot;&quot;用&quot;&quot;格&quot;&quot;式&quot;">
                  <c:v>41</c:v>
                </c:pt>
                <c:pt idx="595" formatCode="g/&quot;通&quot;&quot;用&quot;&quot;格&quot;&quot;式&quot;">
                  <c:v>40</c:v>
                </c:pt>
                <c:pt idx="596" formatCode="g/&quot;通&quot;&quot;用&quot;&quot;格&quot;&quot;式&quot;">
                  <c:v>39</c:v>
                </c:pt>
                <c:pt idx="597" formatCode="g/&quot;通&quot;&quot;用&quot;&quot;格&quot;&quot;式&quot;">
                  <c:v>41</c:v>
                </c:pt>
                <c:pt idx="598" formatCode="g/&quot;通&quot;&quot;用&quot;&quot;格&quot;&quot;式&quot;">
                  <c:v>38</c:v>
                </c:pt>
                <c:pt idx="599" formatCode="g/&quot;通&quot;&quot;用&quot;&quot;格&quot;&quot;式&quot;">
                  <c:v>38</c:v>
                </c:pt>
                <c:pt idx="600" formatCode="g/&quot;通&quot;&quot;用&quot;&quot;格&quot;&quot;式&quot;">
                  <c:v>35</c:v>
                </c:pt>
                <c:pt idx="601" formatCode="g/&quot;通&quot;&quot;用&quot;&quot;格&quot;&quot;式&quot;">
                  <c:v>34</c:v>
                </c:pt>
                <c:pt idx="602" formatCode="g/&quot;通&quot;&quot;用&quot;&quot;格&quot;&quot;式&quot;">
                  <c:v>32</c:v>
                </c:pt>
                <c:pt idx="603" formatCode="g/&quot;通&quot;&quot;用&quot;&quot;格&quot;&quot;式&quot;">
                  <c:v>35</c:v>
                </c:pt>
                <c:pt idx="604" formatCode="g/&quot;通&quot;&quot;用&quot;&quot;格&quot;&quot;式&quot;">
                  <c:v>37</c:v>
                </c:pt>
                <c:pt idx="605" formatCode="g/&quot;通&quot;&quot;用&quot;&quot;格&quot;&quot;式&quot;">
                  <c:v>38</c:v>
                </c:pt>
                <c:pt idx="606" formatCode="g/&quot;通&quot;&quot;用&quot;&quot;格&quot;&quot;式&quot;">
                  <c:v>35</c:v>
                </c:pt>
                <c:pt idx="607" formatCode="g/&quot;通&quot;&quot;用&quot;&quot;格&quot;&quot;式&quot;">
                  <c:v>36</c:v>
                </c:pt>
                <c:pt idx="608" formatCode="g/&quot;通&quot;&quot;用&quot;&quot;格&quot;&quot;式&quot;">
                  <c:v>36</c:v>
                </c:pt>
                <c:pt idx="609" formatCode="g/&quot;通&quot;&quot;用&quot;&quot;格&quot;&quot;式&quot;">
                  <c:v>35</c:v>
                </c:pt>
                <c:pt idx="610" formatCode="g/&quot;通&quot;&quot;用&quot;&quot;格&quot;&quot;式&quot;">
                  <c:v>38</c:v>
                </c:pt>
                <c:pt idx="611" formatCode="g/&quot;通&quot;&quot;用&quot;&quot;格&quot;&quot;式&quot;">
                  <c:v>37</c:v>
                </c:pt>
                <c:pt idx="612" formatCode="g/&quot;通&quot;&quot;用&quot;&quot;格&quot;&quot;式&quot;">
                  <c:v>39</c:v>
                </c:pt>
                <c:pt idx="613" formatCode="g/&quot;通&quot;&quot;用&quot;&quot;格&quot;&quot;式&quot;">
                  <c:v>37</c:v>
                </c:pt>
                <c:pt idx="614" formatCode="g/&quot;通&quot;&quot;用&quot;&quot;格&quot;&quot;式&quot;">
                  <c:v>38</c:v>
                </c:pt>
                <c:pt idx="615" formatCode="g/&quot;通&quot;&quot;用&quot;&quot;格&quot;&quot;式&quot;">
                  <c:v>41</c:v>
                </c:pt>
                <c:pt idx="616" formatCode="g/&quot;通&quot;&quot;用&quot;&quot;格&quot;&quot;式&quot;">
                  <c:v>43</c:v>
                </c:pt>
                <c:pt idx="617" formatCode="g/&quot;通&quot;&quot;用&quot;&quot;格&quot;&quot;式&quot;">
                  <c:v>40</c:v>
                </c:pt>
                <c:pt idx="618" formatCode="g/&quot;通&quot;&quot;用&quot;&quot;格&quot;&quot;式&quot;">
                  <c:v>43</c:v>
                </c:pt>
                <c:pt idx="619" formatCode="g/&quot;通&quot;&quot;用&quot;&quot;格&quot;&quot;式&quot;">
                  <c:v>43</c:v>
                </c:pt>
                <c:pt idx="620" formatCode="g/&quot;通&quot;&quot;用&quot;&quot;格&quot;&quot;式&quot;">
                  <c:v>43</c:v>
                </c:pt>
                <c:pt idx="621" formatCode="g/&quot;通&quot;&quot;用&quot;&quot;格&quot;&quot;式&quot;">
                  <c:v>41</c:v>
                </c:pt>
                <c:pt idx="622" formatCode="g/&quot;通&quot;&quot;用&quot;&quot;格&quot;&quot;式&quot;">
                  <c:v>42</c:v>
                </c:pt>
                <c:pt idx="623" formatCode="g/&quot;通&quot;&quot;用&quot;&quot;格&quot;&quot;式&quot;">
                  <c:v>40</c:v>
                </c:pt>
                <c:pt idx="624" formatCode="g/&quot;通&quot;&quot;用&quot;&quot;格&quot;&quot;式&quot;">
                  <c:v>40</c:v>
                </c:pt>
                <c:pt idx="625" formatCode="g/&quot;通&quot;&quot;用&quot;&quot;格&quot;&quot;式&quot;">
                  <c:v>41</c:v>
                </c:pt>
                <c:pt idx="626" formatCode="g/&quot;通&quot;&quot;用&quot;&quot;格&quot;&quot;式&quot;">
                  <c:v>38</c:v>
                </c:pt>
                <c:pt idx="627" formatCode="g/&quot;通&quot;&quot;用&quot;&quot;格&quot;&quot;式&quot;">
                  <c:v>39</c:v>
                </c:pt>
                <c:pt idx="628" formatCode="g/&quot;通&quot;&quot;用&quot;&quot;格&quot;&quot;式&quot;">
                  <c:v>39</c:v>
                </c:pt>
                <c:pt idx="629" formatCode="g/&quot;通&quot;&quot;用&quot;&quot;格&quot;&quot;式&quot;">
                  <c:v>40</c:v>
                </c:pt>
                <c:pt idx="630" formatCode="g/&quot;通&quot;&quot;用&quot;&quot;格&quot;&quot;式&quot;">
                  <c:v>38</c:v>
                </c:pt>
                <c:pt idx="631" formatCode="g/&quot;通&quot;&quot;用&quot;&quot;格&quot;&quot;式&quot;">
                  <c:v>38</c:v>
                </c:pt>
                <c:pt idx="632" formatCode="g/&quot;通&quot;&quot;用&quot;&quot;格&quot;&quot;式&quot;">
                  <c:v>36</c:v>
                </c:pt>
                <c:pt idx="633" formatCode="g/&quot;通&quot;&quot;用&quot;&quot;格&quot;&quot;式&quot;">
                  <c:v>38</c:v>
                </c:pt>
                <c:pt idx="634" formatCode="g/&quot;通&quot;&quot;用&quot;&quot;格&quot;&quot;式&quot;">
                  <c:v>37</c:v>
                </c:pt>
                <c:pt idx="635" formatCode="g/&quot;通&quot;&quot;用&quot;&quot;格&quot;&quot;式&quot;">
                  <c:v>37</c:v>
                </c:pt>
                <c:pt idx="636" formatCode="g/&quot;通&quot;&quot;用&quot;&quot;格&quot;&quot;式&quot;">
                  <c:v>37</c:v>
                </c:pt>
                <c:pt idx="637" formatCode="g/&quot;通&quot;&quot;用&quot;&quot;格&quot;&quot;式&quot;">
                  <c:v>36</c:v>
                </c:pt>
                <c:pt idx="638" formatCode="g/&quot;通&quot;&quot;用&quot;&quot;格&quot;&quot;式&quot;">
                  <c:v>37</c:v>
                </c:pt>
                <c:pt idx="639" formatCode="g/&quot;通&quot;&quot;用&quot;&quot;格&quot;&quot;式&quot;">
                  <c:v>37</c:v>
                </c:pt>
                <c:pt idx="640" formatCode="g/&quot;通&quot;&quot;用&quot;&quot;格&quot;&quot;式&quot;">
                  <c:v>36</c:v>
                </c:pt>
                <c:pt idx="641" formatCode="g/&quot;通&quot;&quot;用&quot;&quot;格&quot;&quot;式&quot;">
                  <c:v>36</c:v>
                </c:pt>
                <c:pt idx="642" formatCode="g/&quot;通&quot;&quot;用&quot;&quot;格&quot;&quot;式&quot;">
                  <c:v>36</c:v>
                </c:pt>
                <c:pt idx="643" formatCode="g/&quot;通&quot;&quot;用&quot;&quot;格&quot;&quot;式&quot;">
                  <c:v>37</c:v>
                </c:pt>
                <c:pt idx="644" formatCode="g/&quot;通&quot;&quot;用&quot;&quot;格&quot;&quot;式&quot;">
                  <c:v>36</c:v>
                </c:pt>
                <c:pt idx="645" formatCode="g/&quot;通&quot;&quot;用&quot;&quot;格&quot;&quot;式&quot;">
                  <c:v>36</c:v>
                </c:pt>
                <c:pt idx="646" formatCode="g/&quot;通&quot;&quot;用&quot;&quot;格&quot;&quot;式&quot;">
                  <c:v>36</c:v>
                </c:pt>
                <c:pt idx="647" formatCode="g/&quot;通&quot;&quot;用&quot;&quot;格&quot;&quot;式&quot;">
                  <c:v>36</c:v>
                </c:pt>
                <c:pt idx="648" formatCode="g/&quot;通&quot;&quot;用&quot;&quot;格&quot;&quot;式&quot;">
                  <c:v>37</c:v>
                </c:pt>
                <c:pt idx="649" formatCode="g/&quot;通&quot;&quot;用&quot;&quot;格&quot;&quot;式&quot;">
                  <c:v>38</c:v>
                </c:pt>
                <c:pt idx="650" formatCode="g/&quot;通&quot;&quot;用&quot;&quot;格&quot;&quot;式&quot;">
                  <c:v>38</c:v>
                </c:pt>
                <c:pt idx="651" formatCode="g/&quot;通&quot;&quot;用&quot;&quot;格&quot;&quot;式&quot;">
                  <c:v>39</c:v>
                </c:pt>
                <c:pt idx="652" formatCode="g/&quot;通&quot;&quot;用&quot;&quot;格&quot;&quot;式&quot;">
                  <c:v>40</c:v>
                </c:pt>
                <c:pt idx="653" formatCode="g/&quot;通&quot;&quot;用&quot;&quot;格&quot;&quot;式&quot;">
                  <c:v>41</c:v>
                </c:pt>
                <c:pt idx="654" formatCode="g/&quot;通&quot;&quot;用&quot;&quot;格&quot;&quot;式&quot;">
                  <c:v>41</c:v>
                </c:pt>
                <c:pt idx="655" formatCode="g/&quot;通&quot;&quot;用&quot;&quot;格&quot;&quot;式&quot;">
                  <c:v>42</c:v>
                </c:pt>
                <c:pt idx="656" formatCode="g/&quot;通&quot;&quot;用&quot;&quot;格&quot;&quot;式&quot;">
                  <c:v>43</c:v>
                </c:pt>
                <c:pt idx="657" formatCode="g/&quot;通&quot;&quot;用&quot;&quot;格&quot;&quot;式&quot;">
                  <c:v>43</c:v>
                </c:pt>
                <c:pt idx="658" formatCode="g/&quot;通&quot;&quot;用&quot;&quot;格&quot;&quot;式&quot;">
                  <c:v>44</c:v>
                </c:pt>
                <c:pt idx="659" formatCode="g/&quot;通&quot;&quot;用&quot;&quot;格&quot;&quot;式&quot;">
                  <c:v>44</c:v>
                </c:pt>
                <c:pt idx="660" formatCode="g/&quot;通&quot;&quot;用&quot;&quot;格&quot;&quot;式&quot;">
                  <c:v>45</c:v>
                </c:pt>
                <c:pt idx="661" formatCode="g/&quot;通&quot;&quot;用&quot;&quot;格&quot;&quot;式&quot;">
                  <c:v>46</c:v>
                </c:pt>
                <c:pt idx="662" formatCode="g/&quot;通&quot;&quot;用&quot;&quot;格&quot;&quot;式&quot;">
                  <c:v>43</c:v>
                </c:pt>
                <c:pt idx="663" formatCode="g/&quot;通&quot;&quot;用&quot;&quot;格&quot;&quot;式&quot;">
                  <c:v>45</c:v>
                </c:pt>
                <c:pt idx="664" formatCode="g/&quot;通&quot;&quot;用&quot;&quot;格&quot;&quot;式&quot;">
                  <c:v>44</c:v>
                </c:pt>
                <c:pt idx="665" formatCode="g/&quot;通&quot;&quot;用&quot;&quot;格&quot;&quot;式&quot;">
                  <c:v>44</c:v>
                </c:pt>
                <c:pt idx="666" formatCode="g/&quot;通&quot;&quot;用&quot;&quot;格&quot;&quot;式&quot;">
                  <c:v>44</c:v>
                </c:pt>
                <c:pt idx="667" formatCode="g/&quot;通&quot;&quot;用&quot;&quot;格&quot;&quot;式&quot;">
                  <c:v>38</c:v>
                </c:pt>
                <c:pt idx="668" formatCode="g/&quot;通&quot;&quot;用&quot;&quot;格&quot;&quot;式&quot;">
                  <c:v>44</c:v>
                </c:pt>
                <c:pt idx="669" formatCode="g/&quot;通&quot;&quot;用&quot;&quot;格&quot;&quot;式&quot;">
                  <c:v>39</c:v>
                </c:pt>
                <c:pt idx="670" formatCode="g/&quot;通&quot;&quot;用&quot;&quot;格&quot;&quot;式&quot;">
                  <c:v>38</c:v>
                </c:pt>
                <c:pt idx="671" formatCode="g/&quot;通&quot;&quot;用&quot;&quot;格&quot;&quot;式&quot;">
                  <c:v>44</c:v>
                </c:pt>
                <c:pt idx="672" formatCode="g/&quot;通&quot;&quot;用&quot;&quot;格&quot;&quot;式&quot;">
                  <c:v>42</c:v>
                </c:pt>
                <c:pt idx="673" formatCode="g/&quot;通&quot;&quot;用&quot;&quot;格&quot;&quot;式&quot;">
                  <c:v>39</c:v>
                </c:pt>
                <c:pt idx="674" formatCode="g/&quot;通&quot;&quot;用&quot;&quot;格&quot;&quot;式&quot;">
                  <c:v>38</c:v>
                </c:pt>
                <c:pt idx="675" formatCode="g/&quot;通&quot;&quot;用&quot;&quot;格&quot;&quot;式&quot;">
                  <c:v>34</c:v>
                </c:pt>
                <c:pt idx="676" formatCode="g/&quot;通&quot;&quot;用&quot;&quot;格&quot;&quot;式&quot;">
                  <c:v>38</c:v>
                </c:pt>
                <c:pt idx="677" formatCode="g/&quot;通&quot;&quot;用&quot;&quot;格&quot;&quot;式&quot;">
                  <c:v>35</c:v>
                </c:pt>
                <c:pt idx="678" formatCode="g/&quot;通&quot;&quot;用&quot;&quot;格&quot;&quot;式&quot;">
                  <c:v>40</c:v>
                </c:pt>
                <c:pt idx="679" formatCode="g/&quot;通&quot;&quot;用&quot;&quot;格&quot;&quot;式&quot;">
                  <c:v>35</c:v>
                </c:pt>
                <c:pt idx="680" formatCode="g/&quot;通&quot;&quot;用&quot;&quot;格&quot;&quot;式&quot;">
                  <c:v>27</c:v>
                </c:pt>
                <c:pt idx="681" formatCode="g/&quot;通&quot;&quot;用&quot;&quot;格&quot;&quot;式&quot;">
                  <c:v>29</c:v>
                </c:pt>
                <c:pt idx="682" formatCode="g/&quot;通&quot;&quot;用&quot;&quot;格&quot;&quot;式&quot;">
                  <c:v>33</c:v>
                </c:pt>
                <c:pt idx="683" formatCode="g/&quot;通&quot;&quot;用&quot;&quot;格&quot;&quot;式&quot;">
                  <c:v>33</c:v>
                </c:pt>
                <c:pt idx="684" formatCode="g/&quot;通&quot;&quot;用&quot;&quot;格&quot;&quot;式&quot;">
                  <c:v>31</c:v>
                </c:pt>
                <c:pt idx="685" formatCode="g/&quot;通&quot;&quot;用&quot;&quot;格&quot;&quot;式&quot;">
                  <c:v>34</c:v>
                </c:pt>
                <c:pt idx="686" formatCode="g/&quot;通&quot;&quot;用&quot;&quot;格&quot;&quot;式&quot;">
                  <c:v>33</c:v>
                </c:pt>
                <c:pt idx="687" formatCode="g/&quot;通&quot;&quot;用&quot;&quot;格&quot;&quot;式&quot;">
                  <c:v>42</c:v>
                </c:pt>
                <c:pt idx="688" formatCode="g/&quot;通&quot;&quot;用&quot;&quot;格&quot;&quot;式&quot;">
                  <c:v>34</c:v>
                </c:pt>
                <c:pt idx="689" formatCode="g/&quot;通&quot;&quot;用&quot;&quot;格&quot;&quot;式&quot;">
                  <c:v>38</c:v>
                </c:pt>
                <c:pt idx="690" formatCode="g/&quot;通&quot;&quot;用&quot;&quot;格&quot;&quot;式&quot;">
                  <c:v>36</c:v>
                </c:pt>
                <c:pt idx="691" formatCode="g/&quot;通&quot;&quot;用&quot;&quot;格&quot;&quot;式&quot;">
                  <c:v>38</c:v>
                </c:pt>
                <c:pt idx="692" formatCode="g/&quot;通&quot;&quot;用&quot;&quot;格&quot;&quot;式&quot;">
                  <c:v>39</c:v>
                </c:pt>
                <c:pt idx="693" formatCode="g/&quot;通&quot;&quot;用&quot;&quot;格&quot;&quot;式&quot;">
                  <c:v>40</c:v>
                </c:pt>
                <c:pt idx="694" formatCode="g/&quot;通&quot;&quot;用&quot;&quot;格&quot;&quot;式&quot;">
                  <c:v>40</c:v>
                </c:pt>
                <c:pt idx="695" formatCode="g/&quot;通&quot;&quot;用&quot;&quot;格&quot;&quot;式&quot;">
                  <c:v>39</c:v>
                </c:pt>
                <c:pt idx="696" formatCode="g/&quot;通&quot;&quot;用&quot;&quot;格&quot;&quot;式&quot;">
                  <c:v>40</c:v>
                </c:pt>
                <c:pt idx="697" formatCode="g/&quot;通&quot;&quot;用&quot;&quot;格&quot;&quot;式&quot;">
                  <c:v>41</c:v>
                </c:pt>
                <c:pt idx="698" formatCode="g/&quot;通&quot;&quot;用&quot;&quot;格&quot;&quot;式&quot;">
                  <c:v>41</c:v>
                </c:pt>
                <c:pt idx="699" formatCode="g/&quot;通&quot;&quot;用&quot;&quot;格&quot;&quot;式&quot;">
                  <c:v>42</c:v>
                </c:pt>
                <c:pt idx="700" formatCode="g/&quot;通&quot;&quot;用&quot;&quot;格&quot;&quot;式&quot;">
                  <c:v>43</c:v>
                </c:pt>
                <c:pt idx="701" formatCode="g/&quot;通&quot;&quot;用&quot;&quot;格&quot;&quot;式&quot;">
                  <c:v>43</c:v>
                </c:pt>
                <c:pt idx="702" formatCode="g/&quot;通&quot;&quot;用&quot;&quot;格&quot;&quot;式&quot;">
                  <c:v>44</c:v>
                </c:pt>
                <c:pt idx="703" formatCode="g/&quot;通&quot;&quot;用&quot;&quot;格&quot;&quot;式&quot;">
                  <c:v>45</c:v>
                </c:pt>
                <c:pt idx="704" formatCode="g/&quot;通&quot;&quot;用&quot;&quot;格&quot;&quot;式&quot;">
                  <c:v>45</c:v>
                </c:pt>
                <c:pt idx="705" formatCode="g/&quot;通&quot;&quot;用&quot;&quot;格&quot;&quot;式&quot;">
                  <c:v>46</c:v>
                </c:pt>
                <c:pt idx="706" formatCode="g/&quot;通&quot;&quot;用&quot;&quot;格&quot;&quot;式&quot;">
                  <c:v>48</c:v>
                </c:pt>
                <c:pt idx="707" formatCode="g/&quot;通&quot;&quot;用&quot;&quot;格&quot;&quot;式&quot;">
                  <c:v>47</c:v>
                </c:pt>
                <c:pt idx="708" formatCode="g/&quot;通&quot;&quot;用&quot;&quot;格&quot;&quot;式&quot;">
                  <c:v>48</c:v>
                </c:pt>
                <c:pt idx="709" formatCode="g/&quot;通&quot;&quot;用&quot;&quot;格&quot;&quot;式&quot;">
                  <c:v>49</c:v>
                </c:pt>
                <c:pt idx="710" formatCode="g/&quot;通&quot;&quot;用&quot;&quot;格&quot;&quot;式&quot;">
                  <c:v>48</c:v>
                </c:pt>
                <c:pt idx="711" formatCode="g/&quot;通&quot;&quot;用&quot;&quot;格&quot;&quot;式&quot;">
                  <c:v>49</c:v>
                </c:pt>
                <c:pt idx="712" formatCode="g/&quot;通&quot;&quot;用&quot;&quot;格&quot;&quot;式&quot;">
                  <c:v>50</c:v>
                </c:pt>
                <c:pt idx="713" formatCode="g/&quot;通&quot;&quot;用&quot;&quot;格&quot;&quot;式&quot;">
                  <c:v>51</c:v>
                </c:pt>
                <c:pt idx="714" formatCode="g/&quot;通&quot;&quot;用&quot;&quot;格&quot;&quot;式&quot;">
                  <c:v>52</c:v>
                </c:pt>
                <c:pt idx="715" formatCode="g/&quot;通&quot;&quot;用&quot;&quot;格&quot;&quot;式&quot;">
                  <c:v>52</c:v>
                </c:pt>
                <c:pt idx="716" formatCode="g/&quot;通&quot;&quot;用&quot;&quot;格&quot;&quot;式&quot;">
                  <c:v>52</c:v>
                </c:pt>
                <c:pt idx="717" formatCode="g/&quot;通&quot;&quot;用&quot;&quot;格&quot;&quot;式&quot;">
                  <c:v>52</c:v>
                </c:pt>
                <c:pt idx="718" formatCode="g/&quot;通&quot;&quot;用&quot;&quot;格&quot;&quot;式&quot;">
                  <c:v>53</c:v>
                </c:pt>
                <c:pt idx="719" formatCode="g/&quot;通&quot;&quot;用&quot;&quot;格&quot;&quot;式&quot;">
                  <c:v>53</c:v>
                </c:pt>
                <c:pt idx="720" formatCode="g/&quot;通&quot;&quot;用&quot;&quot;格&quot;&quot;式&quot;">
                  <c:v>53</c:v>
                </c:pt>
                <c:pt idx="721" formatCode="g/&quot;通&quot;&quot;用&quot;&quot;格&quot;&quot;式&quot;">
                  <c:v>54</c:v>
                </c:pt>
                <c:pt idx="722" formatCode="g/&quot;通&quot;&quot;用&quot;&quot;格&quot;&quot;式&quot;">
                  <c:v>54</c:v>
                </c:pt>
                <c:pt idx="723" formatCode="g/&quot;通&quot;&quot;用&quot;&quot;格&quot;&quot;式&quot;">
                  <c:v>54</c:v>
                </c:pt>
                <c:pt idx="724" formatCode="g/&quot;通&quot;&quot;用&quot;&quot;格&quot;&quot;式&quot;">
                  <c:v>55</c:v>
                </c:pt>
                <c:pt idx="725" formatCode="g/&quot;通&quot;&quot;用&quot;&quot;格&quot;&quot;式&quot;">
                  <c:v>54</c:v>
                </c:pt>
                <c:pt idx="726" formatCode="g/&quot;通&quot;&quot;用&quot;&quot;格&quot;&quot;式&quot;">
                  <c:v>55</c:v>
                </c:pt>
                <c:pt idx="727" formatCode="g/&quot;通&quot;&quot;用&quot;&quot;格&quot;&quot;式&quot;">
                  <c:v>56</c:v>
                </c:pt>
                <c:pt idx="728" formatCode="g/&quot;通&quot;&quot;用&quot;&quot;格&quot;&quot;式&quot;">
                  <c:v>57</c:v>
                </c:pt>
                <c:pt idx="729" formatCode="g/&quot;通&quot;&quot;用&quot;&quot;格&quot;&quot;式&quot;">
                  <c:v>57</c:v>
                </c:pt>
                <c:pt idx="730" formatCode="g/&quot;通&quot;&quot;用&quot;&quot;格&quot;&quot;式&quot;">
                  <c:v>58</c:v>
                </c:pt>
                <c:pt idx="731" formatCode="g/&quot;通&quot;&quot;用&quot;&quot;格&quot;&quot;式&quot;">
                  <c:v>55</c:v>
                </c:pt>
                <c:pt idx="732" formatCode="g/&quot;通&quot;&quot;用&quot;&quot;格&quot;&quot;式&quot;">
                  <c:v>55</c:v>
                </c:pt>
                <c:pt idx="733" formatCode="g/&quot;通&quot;&quot;用&quot;&quot;格&quot;&quot;式&quot;">
                  <c:v>56</c:v>
                </c:pt>
                <c:pt idx="734" formatCode="g/&quot;通&quot;&quot;用&quot;&quot;格&quot;&quot;式&quot;">
                  <c:v>56</c:v>
                </c:pt>
                <c:pt idx="735" formatCode="g/&quot;通&quot;&quot;用&quot;&quot;格&quot;&quot;式&quot;">
                  <c:v>56</c:v>
                </c:pt>
                <c:pt idx="736" formatCode="g/&quot;通&quot;&quot;用&quot;&quot;格&quot;&quot;式&quot;">
                  <c:v>56</c:v>
                </c:pt>
                <c:pt idx="737" formatCode="g/&quot;通&quot;&quot;用&quot;&quot;格&quot;&quot;式&quot;">
                  <c:v>55</c:v>
                </c:pt>
                <c:pt idx="738" formatCode="g/&quot;通&quot;&quot;用&quot;&quot;格&quot;&quot;式&quot;">
                  <c:v>54</c:v>
                </c:pt>
                <c:pt idx="739" formatCode="g/&quot;通&quot;&quot;用&quot;&quot;格&quot;&quot;式&quot;">
                  <c:v>56</c:v>
                </c:pt>
                <c:pt idx="740" formatCode="g/&quot;通&quot;&quot;用&quot;&quot;格&quot;&quot;式&quot;">
                  <c:v>56</c:v>
                </c:pt>
                <c:pt idx="741" formatCode="g/&quot;通&quot;&quot;用&quot;&quot;格&quot;&quot;式&quot;">
                  <c:v>56</c:v>
                </c:pt>
                <c:pt idx="742" formatCode="g/&quot;通&quot;&quot;用&quot;&quot;格&quot;&quot;式&quot;">
                  <c:v>56</c:v>
                </c:pt>
                <c:pt idx="743" formatCode="g/&quot;通&quot;&quot;用&quot;&quot;格&quot;&quot;式&quot;">
                  <c:v>56</c:v>
                </c:pt>
                <c:pt idx="744" formatCode="g/&quot;通&quot;&quot;用&quot;&quot;格&quot;&quot;式&quot;">
                  <c:v>55</c:v>
                </c:pt>
                <c:pt idx="745" formatCode="g/&quot;通&quot;&quot;用&quot;&quot;格&quot;&quot;式&quot;">
                  <c:v>56</c:v>
                </c:pt>
                <c:pt idx="746" formatCode="g/&quot;通&quot;&quot;用&quot;&quot;格&quot;&quot;式&quot;">
                  <c:v>55</c:v>
                </c:pt>
                <c:pt idx="747" formatCode="g/&quot;通&quot;&quot;用&quot;&quot;格&quot;&quot;式&quot;">
                  <c:v>55</c:v>
                </c:pt>
                <c:pt idx="748" formatCode="g/&quot;通&quot;&quot;用&quot;&quot;格&quot;&quot;式&quot;">
                  <c:v>54</c:v>
                </c:pt>
                <c:pt idx="749" formatCode="g/&quot;通&quot;&quot;用&quot;&quot;格&quot;&quot;式&quot;">
                  <c:v>54</c:v>
                </c:pt>
                <c:pt idx="750" formatCode="g/&quot;通&quot;&quot;用&quot;&quot;格&quot;&quot;式&quot;">
                  <c:v>54</c:v>
                </c:pt>
                <c:pt idx="751" formatCode="g/&quot;通&quot;&quot;用&quot;&quot;格&quot;&quot;式&quot;">
                  <c:v>53</c:v>
                </c:pt>
                <c:pt idx="752" formatCode="g/&quot;通&quot;&quot;用&quot;&quot;格&quot;&quot;式&quot;">
                  <c:v>55</c:v>
                </c:pt>
                <c:pt idx="753" formatCode="g/&quot;通&quot;&quot;用&quot;&quot;格&quot;&quot;式&quot;">
                  <c:v>54</c:v>
                </c:pt>
                <c:pt idx="754" formatCode="g/&quot;通&quot;&quot;用&quot;&quot;格&quot;&quot;式&quot;">
                  <c:v>54</c:v>
                </c:pt>
                <c:pt idx="755" formatCode="g/&quot;通&quot;&quot;用&quot;&quot;格&quot;&quot;式&quot;">
                  <c:v>54</c:v>
                </c:pt>
                <c:pt idx="756" formatCode="g/&quot;通&quot;&quot;用&quot;&quot;格&quot;&quot;式&quot;">
                  <c:v>56</c:v>
                </c:pt>
                <c:pt idx="757" formatCode="g/&quot;通&quot;&quot;用&quot;&quot;格&quot;&quot;式&quot;">
                  <c:v>53</c:v>
                </c:pt>
                <c:pt idx="758" formatCode="g/&quot;通&quot;&quot;用&quot;&quot;格&quot;&quot;式&quot;">
                  <c:v>55</c:v>
                </c:pt>
                <c:pt idx="759" formatCode="g/&quot;通&quot;&quot;用&quot;&quot;格&quot;&quot;式&quot;">
                  <c:v>53</c:v>
                </c:pt>
                <c:pt idx="760" formatCode="g/&quot;通&quot;&quot;用&quot;&quot;格&quot;&quot;式&quot;">
                  <c:v>55</c:v>
                </c:pt>
                <c:pt idx="761" formatCode="g/&quot;通&quot;&quot;用&quot;&quot;格&quot;&quot;式&quot;">
                  <c:v>54</c:v>
                </c:pt>
                <c:pt idx="762" formatCode="g/&quot;通&quot;&quot;用&quot;&quot;格&quot;&quot;式&quot;">
                  <c:v>50</c:v>
                </c:pt>
                <c:pt idx="763" formatCode="g/&quot;通&quot;&quot;用&quot;&quot;格&quot;&quot;式&quot;">
                  <c:v>53</c:v>
                </c:pt>
                <c:pt idx="764" formatCode="g/&quot;通&quot;&quot;用&quot;&quot;格&quot;&quot;式&quot;">
                  <c:v>53</c:v>
                </c:pt>
                <c:pt idx="765" formatCode="g/&quot;通&quot;&quot;用&quot;&quot;格&quot;&quot;式&quot;">
                  <c:v>53</c:v>
                </c:pt>
                <c:pt idx="766" formatCode="g/&quot;通&quot;&quot;用&quot;&quot;格&quot;&quot;式&quot;">
                  <c:v>52</c:v>
                </c:pt>
                <c:pt idx="767" formatCode="g/&quot;通&quot;&quot;用&quot;&quot;格&quot;&quot;式&quot;">
                  <c:v>54</c:v>
                </c:pt>
                <c:pt idx="768" formatCode="g/&quot;通&quot;&quot;用&quot;&quot;格&quot;&quot;式&quot;">
                  <c:v>51</c:v>
                </c:pt>
                <c:pt idx="769" formatCode="g/&quot;通&quot;&quot;用&quot;&quot;格&quot;&quot;式&quot;">
                  <c:v>52</c:v>
                </c:pt>
                <c:pt idx="770" formatCode="g/&quot;通&quot;&quot;用&quot;&quot;格&quot;&quot;式&quot;">
                  <c:v>50</c:v>
                </c:pt>
                <c:pt idx="771" formatCode="g/&quot;通&quot;&quot;用&quot;&quot;格&quot;&quot;式&quot;">
                  <c:v>50</c:v>
                </c:pt>
                <c:pt idx="772" formatCode="g/&quot;通&quot;&quot;用&quot;&quot;格&quot;&quot;式&quot;">
                  <c:v>48</c:v>
                </c:pt>
                <c:pt idx="773" formatCode="g/&quot;通&quot;&quot;用&quot;&quot;格&quot;&quot;式&quot;">
                  <c:v>49</c:v>
                </c:pt>
                <c:pt idx="774" formatCode="g/&quot;通&quot;&quot;用&quot;&quot;格&quot;&quot;式&quot;">
                  <c:v>46</c:v>
                </c:pt>
                <c:pt idx="775" formatCode="g/&quot;通&quot;&quot;用&quot;&quot;格&quot;&quot;式&quot;">
                  <c:v>45</c:v>
                </c:pt>
                <c:pt idx="776" formatCode="g/&quot;通&quot;&quot;用&quot;&quot;格&quot;&quot;式&quot;">
                  <c:v>44</c:v>
                </c:pt>
                <c:pt idx="777" formatCode="g/&quot;通&quot;&quot;用&quot;&quot;格&quot;&quot;式&quot;">
                  <c:v>45</c:v>
                </c:pt>
                <c:pt idx="778" formatCode="g/&quot;通&quot;&quot;用&quot;&quot;格&quot;&quot;式&quot;">
                  <c:v>43</c:v>
                </c:pt>
                <c:pt idx="779" formatCode="g/&quot;通&quot;&quot;用&quot;&quot;格&quot;&quot;式&quot;">
                  <c:v>43</c:v>
                </c:pt>
                <c:pt idx="780" formatCode="g/&quot;通&quot;&quot;用&quot;&quot;格&quot;&quot;式&quot;">
                  <c:v>42</c:v>
                </c:pt>
                <c:pt idx="781" formatCode="g/&quot;通&quot;&quot;用&quot;&quot;格&quot;&quot;式&quot;">
                  <c:v>43</c:v>
                </c:pt>
                <c:pt idx="782" formatCode="g/&quot;通&quot;&quot;用&quot;&quot;格&quot;&quot;式&quot;">
                  <c:v>41</c:v>
                </c:pt>
                <c:pt idx="783" formatCode="g/&quot;通&quot;&quot;用&quot;&quot;格&quot;&quot;式&quot;">
                  <c:v>42</c:v>
                </c:pt>
                <c:pt idx="784" formatCode="g/&quot;通&quot;&quot;用&quot;&quot;格&quot;&quot;式&quot;">
                  <c:v>41</c:v>
                </c:pt>
                <c:pt idx="785" formatCode="g/&quot;通&quot;&quot;用&quot;&quot;格&quot;&quot;式&quot;">
                  <c:v>41</c:v>
                </c:pt>
                <c:pt idx="786" formatCode="g/&quot;通&quot;&quot;用&quot;&quot;格&quot;&quot;式&quot;">
                  <c:v>41</c:v>
                </c:pt>
                <c:pt idx="787" formatCode="g/&quot;通&quot;&quot;用&quot;&quot;格&quot;&quot;式&quot;">
                  <c:v>41</c:v>
                </c:pt>
                <c:pt idx="788" formatCode="g/&quot;通&quot;&quot;用&quot;&quot;格&quot;&quot;式&quot;">
                  <c:v>41</c:v>
                </c:pt>
                <c:pt idx="789" formatCode="g/&quot;通&quot;&quot;用&quot;&quot;格&quot;&quot;式&quot;">
                  <c:v>41</c:v>
                </c:pt>
                <c:pt idx="790" formatCode="g/&quot;通&quot;&quot;用&quot;&quot;格&quot;&quot;式&quot;">
                  <c:v>43</c:v>
                </c:pt>
                <c:pt idx="791" formatCode="g/&quot;通&quot;&quot;用&quot;&quot;格&quot;&quot;式&quot;">
                  <c:v>41</c:v>
                </c:pt>
                <c:pt idx="792" formatCode="g/&quot;通&quot;&quot;用&quot;&quot;格&quot;&quot;式&quot;">
                  <c:v>42</c:v>
                </c:pt>
                <c:pt idx="793" formatCode="g/&quot;通&quot;&quot;用&quot;&quot;格&quot;&quot;式&quot;">
                  <c:v>43</c:v>
                </c:pt>
                <c:pt idx="794" formatCode="g/&quot;通&quot;&quot;用&quot;&quot;格&quot;&quot;式&quot;">
                  <c:v>44</c:v>
                </c:pt>
                <c:pt idx="795" formatCode="g/&quot;通&quot;&quot;用&quot;&quot;格&quot;&quot;式&quot;">
                  <c:v>45</c:v>
                </c:pt>
                <c:pt idx="796" formatCode="g/&quot;通&quot;&quot;用&quot;&quot;格&quot;&quot;式&quot;">
                  <c:v>46</c:v>
                </c:pt>
                <c:pt idx="797" formatCode="g/&quot;通&quot;&quot;用&quot;&quot;格&quot;&quot;式&quot;">
                  <c:v>47</c:v>
                </c:pt>
                <c:pt idx="798" formatCode="g/&quot;通&quot;&quot;用&quot;&quot;格&quot;&quot;式&quot;">
                  <c:v>48</c:v>
                </c:pt>
                <c:pt idx="799" formatCode="g/&quot;通&quot;&quot;用&quot;&quot;格&quot;&quot;式&quot;">
                  <c:v>49</c:v>
                </c:pt>
                <c:pt idx="800" formatCode="g/&quot;通&quot;&quot;用&quot;&quot;格&quot;&quot;式&quot;">
                  <c:v>50</c:v>
                </c:pt>
                <c:pt idx="801" formatCode="g/&quot;通&quot;&quot;用&quot;&quot;格&quot;&quot;式&quot;">
                  <c:v>51</c:v>
                </c:pt>
                <c:pt idx="802" formatCode="g/&quot;通&quot;&quot;用&quot;&quot;格&quot;&quot;式&quot;">
                  <c:v>51</c:v>
                </c:pt>
                <c:pt idx="803" formatCode="g/&quot;通&quot;&quot;用&quot;&quot;格&quot;&quot;式&quot;">
                  <c:v>52</c:v>
                </c:pt>
                <c:pt idx="804" formatCode="g/&quot;通&quot;&quot;用&quot;&quot;格&quot;&quot;式&quot;">
                  <c:v>53</c:v>
                </c:pt>
                <c:pt idx="805" formatCode="g/&quot;通&quot;&quot;用&quot;&quot;格&quot;&quot;式&quot;">
                  <c:v>53</c:v>
                </c:pt>
                <c:pt idx="806" formatCode="g/&quot;通&quot;&quot;用&quot;&quot;格&quot;&quot;式&quot;">
                  <c:v>54</c:v>
                </c:pt>
                <c:pt idx="807" formatCode="g/&quot;通&quot;&quot;用&quot;&quot;格&quot;&quot;式&quot;">
                  <c:v>55</c:v>
                </c:pt>
                <c:pt idx="808" formatCode="g/&quot;通&quot;&quot;用&quot;&quot;格&quot;&quot;式&quot;">
                  <c:v>55</c:v>
                </c:pt>
                <c:pt idx="809" formatCode="g/&quot;通&quot;&quot;用&quot;&quot;格&quot;&quot;式&quot;">
                  <c:v>56</c:v>
                </c:pt>
                <c:pt idx="810" formatCode="g/&quot;通&quot;&quot;用&quot;&quot;格&quot;&quot;式&quot;">
                  <c:v>56</c:v>
                </c:pt>
                <c:pt idx="811" formatCode="g/&quot;通&quot;&quot;用&quot;&quot;格&quot;&quot;式&quot;">
                  <c:v>56</c:v>
                </c:pt>
                <c:pt idx="812" formatCode="g/&quot;通&quot;&quot;用&quot;&quot;格&quot;&quot;式&quot;">
                  <c:v>57</c:v>
                </c:pt>
                <c:pt idx="813" formatCode="g/&quot;通&quot;&quot;用&quot;&quot;格&quot;&quot;式&quot;">
                  <c:v>57</c:v>
                </c:pt>
                <c:pt idx="814" formatCode="g/&quot;通&quot;&quot;用&quot;&quot;格&quot;&quot;式&quot;">
                  <c:v>57</c:v>
                </c:pt>
                <c:pt idx="815" formatCode="g/&quot;通&quot;&quot;用&quot;&quot;格&quot;&quot;式&quot;">
                  <c:v>57</c:v>
                </c:pt>
                <c:pt idx="816" formatCode="g/&quot;通&quot;&quot;用&quot;&quot;格&quot;&quot;式&quot;">
                  <c:v>58</c:v>
                </c:pt>
                <c:pt idx="817" formatCode="g/&quot;通&quot;&quot;用&quot;&quot;格&quot;&quot;式&quot;">
                  <c:v>56</c:v>
                </c:pt>
                <c:pt idx="818" formatCode="g/&quot;通&quot;&quot;用&quot;&quot;格&quot;&quot;式&quot;">
                  <c:v>56</c:v>
                </c:pt>
                <c:pt idx="819" formatCode="g/&quot;通&quot;&quot;用&quot;&quot;格&quot;&quot;式&quot;">
                  <c:v>56</c:v>
                </c:pt>
                <c:pt idx="820" formatCode="g/&quot;通&quot;&quot;用&quot;&quot;格&quot;&quot;式&quot;">
                  <c:v>56</c:v>
                </c:pt>
                <c:pt idx="821" formatCode="g/&quot;通&quot;&quot;用&quot;&quot;格&quot;&quot;式&quot;">
                  <c:v>56</c:v>
                </c:pt>
                <c:pt idx="822" formatCode="g/&quot;通&quot;&quot;用&quot;&quot;格&quot;&quot;式&quot;">
                  <c:v>56</c:v>
                </c:pt>
                <c:pt idx="823" formatCode="g/&quot;通&quot;&quot;用&quot;&quot;格&quot;&quot;式&quot;">
                  <c:v>56</c:v>
                </c:pt>
                <c:pt idx="824" formatCode="g/&quot;通&quot;&quot;用&quot;&quot;格&quot;&quot;式&quot;">
                  <c:v>55</c:v>
                </c:pt>
                <c:pt idx="825" formatCode="g/&quot;通&quot;&quot;用&quot;&quot;格&quot;&quot;式&quot;">
                  <c:v>55</c:v>
                </c:pt>
                <c:pt idx="826" formatCode="g/&quot;通&quot;&quot;用&quot;&quot;格&quot;&quot;式&quot;">
                  <c:v>55</c:v>
                </c:pt>
                <c:pt idx="827" formatCode="g/&quot;通&quot;&quot;用&quot;&quot;格&quot;&quot;式&quot;">
                  <c:v>53</c:v>
                </c:pt>
                <c:pt idx="828" formatCode="g/&quot;通&quot;&quot;用&quot;&quot;格&quot;&quot;式&quot;">
                  <c:v>53</c:v>
                </c:pt>
                <c:pt idx="829" formatCode="g/&quot;通&quot;&quot;用&quot;&quot;格&quot;&quot;式&quot;">
                  <c:v>53</c:v>
                </c:pt>
                <c:pt idx="830" formatCode="g/&quot;通&quot;&quot;用&quot;&quot;格&quot;&quot;式&quot;">
                  <c:v>52</c:v>
                </c:pt>
                <c:pt idx="831" formatCode="g/&quot;通&quot;&quot;用&quot;&quot;格&quot;&quot;式&quot;">
                  <c:v>51</c:v>
                </c:pt>
                <c:pt idx="832" formatCode="g/&quot;通&quot;&quot;用&quot;&quot;格&quot;&quot;式&quot;">
                  <c:v>51</c:v>
                </c:pt>
                <c:pt idx="833" formatCode="g/&quot;通&quot;&quot;用&quot;&quot;格&quot;&quot;式&quot;">
                  <c:v>50</c:v>
                </c:pt>
                <c:pt idx="834" formatCode="g/&quot;通&quot;&quot;用&quot;&quot;格&quot;&quot;式&quot;">
                  <c:v>49</c:v>
                </c:pt>
                <c:pt idx="835" formatCode="g/&quot;通&quot;&quot;用&quot;&quot;格&quot;&quot;式&quot;">
                  <c:v>49</c:v>
                </c:pt>
                <c:pt idx="836" formatCode="g/&quot;通&quot;&quot;用&quot;&quot;格&quot;&quot;式&quot;">
                  <c:v>48</c:v>
                </c:pt>
                <c:pt idx="837" formatCode="g/&quot;通&quot;&quot;用&quot;&quot;格&quot;&quot;式&quot;">
                  <c:v>47</c:v>
                </c:pt>
                <c:pt idx="838" formatCode="g/&quot;通&quot;&quot;用&quot;&quot;格&quot;&quot;式&quot;">
                  <c:v>46</c:v>
                </c:pt>
                <c:pt idx="839" formatCode="g/&quot;通&quot;&quot;用&quot;&quot;格&quot;&quot;式&quot;">
                  <c:v>45</c:v>
                </c:pt>
                <c:pt idx="840" formatCode="g/&quot;通&quot;&quot;用&quot;&quot;格&quot;&quot;式&quot;">
                  <c:v>44</c:v>
                </c:pt>
                <c:pt idx="841" formatCode="g/&quot;通&quot;&quot;用&quot;&quot;格&quot;&quot;式&quot;">
                  <c:v>43</c:v>
                </c:pt>
                <c:pt idx="842" formatCode="g/&quot;通&quot;&quot;用&quot;&quot;格&quot;&quot;式&quot;">
                  <c:v>43</c:v>
                </c:pt>
                <c:pt idx="843" formatCode="g/&quot;通&quot;&quot;用&quot;&quot;格&quot;&quot;式&quot;">
                  <c:v>42</c:v>
                </c:pt>
                <c:pt idx="844" formatCode="g/&quot;通&quot;&quot;用&quot;&quot;格&quot;&quot;式&quot;">
                  <c:v>41</c:v>
                </c:pt>
                <c:pt idx="845" formatCode="g/&quot;通&quot;&quot;用&quot;&quot;格&quot;&quot;式&quot;">
                  <c:v>40</c:v>
                </c:pt>
                <c:pt idx="846" formatCode="g/&quot;通&quot;&quot;用&quot;&quot;格&quot;&quot;式&quot;">
                  <c:v>39</c:v>
                </c:pt>
                <c:pt idx="847" formatCode="g/&quot;通&quot;&quot;用&quot;&quot;格&quot;&quot;式&quot;">
                  <c:v>39</c:v>
                </c:pt>
                <c:pt idx="848" formatCode="g/&quot;通&quot;&quot;用&quot;&quot;格&quot;&quot;式&quot;">
                  <c:v>38</c:v>
                </c:pt>
                <c:pt idx="849" formatCode="g/&quot;通&quot;&quot;用&quot;&quot;格&quot;&quot;式&quot;">
                  <c:v>38</c:v>
                </c:pt>
                <c:pt idx="850" formatCode="g/&quot;通&quot;&quot;用&quot;&quot;格&quot;&quot;式&quot;">
                  <c:v>39</c:v>
                </c:pt>
                <c:pt idx="851" formatCode="g/&quot;通&quot;&quot;用&quot;&quot;格&quot;&quot;式&quot;">
                  <c:v>39</c:v>
                </c:pt>
                <c:pt idx="852" formatCode="g/&quot;通&quot;&quot;用&quot;&quot;格&quot;&quot;式&quot;">
                  <c:v>39</c:v>
                </c:pt>
                <c:pt idx="853" formatCode="g/&quot;通&quot;&quot;用&quot;&quot;格&quot;&quot;式&quot;">
                  <c:v>39</c:v>
                </c:pt>
                <c:pt idx="854" formatCode="g/&quot;通&quot;&quot;用&quot;&quot;格&quot;&quot;式&quot;">
                  <c:v>39</c:v>
                </c:pt>
                <c:pt idx="855" formatCode="g/&quot;通&quot;&quot;用&quot;&quot;格&quot;&quot;式&quot;">
                  <c:v>39</c:v>
                </c:pt>
                <c:pt idx="856" formatCode="g/&quot;通&quot;&quot;用&quot;&quot;格&quot;&quot;式&quot;">
                  <c:v>39</c:v>
                </c:pt>
                <c:pt idx="857" formatCode="g/&quot;通&quot;&quot;用&quot;&quot;格&quot;&quot;式&quot;">
                  <c:v>39</c:v>
                </c:pt>
                <c:pt idx="858" formatCode="g/&quot;通&quot;&quot;用&quot;&quot;格&quot;&quot;式&quot;">
                  <c:v>39</c:v>
                </c:pt>
                <c:pt idx="859" formatCode="g/&quot;通&quot;&quot;用&quot;&quot;格&quot;&quot;式&quot;">
                  <c:v>39</c:v>
                </c:pt>
                <c:pt idx="860" formatCode="g/&quot;通&quot;&quot;用&quot;&quot;格&quot;&quot;式&quot;">
                  <c:v>40</c:v>
                </c:pt>
                <c:pt idx="861" formatCode="g/&quot;通&quot;&quot;用&quot;&quot;格&quot;&quot;式&quot;">
                  <c:v>39</c:v>
                </c:pt>
                <c:pt idx="862" formatCode="g/&quot;通&quot;&quot;用&quot;&quot;格&quot;&quot;式&quot;">
                  <c:v>39</c:v>
                </c:pt>
                <c:pt idx="863" formatCode="g/&quot;通&quot;&quot;用&quot;&quot;格&quot;&quot;式&quot;">
                  <c:v>38</c:v>
                </c:pt>
                <c:pt idx="864" formatCode="g/&quot;通&quot;&quot;用&quot;&quot;格&quot;&quot;式&quot;">
                  <c:v>40</c:v>
                </c:pt>
                <c:pt idx="865" formatCode="g/&quot;通&quot;&quot;用&quot;&quot;格&quot;&quot;式&quot;">
                  <c:v>40</c:v>
                </c:pt>
                <c:pt idx="866" formatCode="g/&quot;通&quot;&quot;用&quot;&quot;格&quot;&quot;式&quot;">
                  <c:v>40</c:v>
                </c:pt>
                <c:pt idx="867" formatCode="g/&quot;通&quot;&quot;用&quot;&quot;格&quot;&quot;式&quot;">
                  <c:v>42</c:v>
                </c:pt>
                <c:pt idx="868" formatCode="g/&quot;通&quot;&quot;用&quot;&quot;格&quot;&quot;式&quot;">
                  <c:v>40</c:v>
                </c:pt>
                <c:pt idx="869" formatCode="g/&quot;通&quot;&quot;用&quot;&quot;格&quot;&quot;式&quot;">
                  <c:v>41</c:v>
                </c:pt>
                <c:pt idx="870" formatCode="g/&quot;通&quot;&quot;用&quot;&quot;格&quot;&quot;式&quot;">
                  <c:v>42</c:v>
                </c:pt>
                <c:pt idx="871" formatCode="g/&quot;通&quot;&quot;用&quot;&quot;格&quot;&quot;式&quot;">
                  <c:v>44</c:v>
                </c:pt>
                <c:pt idx="872" formatCode="g/&quot;通&quot;&quot;用&quot;&quot;格&quot;&quot;式&quot;">
                  <c:v>44</c:v>
                </c:pt>
                <c:pt idx="873" formatCode="g/&quot;通&quot;&quot;用&quot;&quot;格&quot;&quot;式&quot;">
                  <c:v>45</c:v>
                </c:pt>
                <c:pt idx="874" formatCode="g/&quot;通&quot;&quot;用&quot;&quot;格&quot;&quot;式&quot;">
                  <c:v>42</c:v>
                </c:pt>
                <c:pt idx="875" formatCode="g/&quot;通&quot;&quot;用&quot;&quot;格&quot;&quot;式&quot;">
                  <c:v>46</c:v>
                </c:pt>
                <c:pt idx="876" formatCode="g/&quot;通&quot;&quot;用&quot;&quot;格&quot;&quot;式&quot;">
                  <c:v>43</c:v>
                </c:pt>
                <c:pt idx="877" formatCode="g/&quot;通&quot;&quot;用&quot;&quot;格&quot;&quot;式&quot;">
                  <c:v>44</c:v>
                </c:pt>
                <c:pt idx="878" formatCode="g/&quot;通&quot;&quot;用&quot;&quot;格&quot;&quot;式&quot;">
                  <c:v>44</c:v>
                </c:pt>
                <c:pt idx="879" formatCode="g/&quot;通&quot;&quot;用&quot;&quot;格&quot;&quot;式&quot;">
                  <c:v>43</c:v>
                </c:pt>
                <c:pt idx="880" formatCode="g/&quot;通&quot;&quot;用&quot;&quot;格&quot;&quot;式&quot;">
                  <c:v>42</c:v>
                </c:pt>
                <c:pt idx="881" formatCode="g/&quot;通&quot;&quot;用&quot;&quot;格&quot;&quot;式&quot;">
                  <c:v>41</c:v>
                </c:pt>
                <c:pt idx="882" formatCode="g/&quot;通&quot;&quot;用&quot;&quot;格&quot;&quot;式&quot;">
                  <c:v>42</c:v>
                </c:pt>
                <c:pt idx="883" formatCode="g/&quot;通&quot;&quot;用&quot;&quot;格&quot;&quot;式&quot;">
                  <c:v>34</c:v>
                </c:pt>
                <c:pt idx="884" formatCode="g/&quot;通&quot;&quot;用&quot;&quot;格&quot;&quot;式&quot;">
                  <c:v>34</c:v>
                </c:pt>
                <c:pt idx="885" formatCode="g/&quot;通&quot;&quot;用&quot;&quot;格&quot;&quot;式&quot;">
                  <c:v>29</c:v>
                </c:pt>
                <c:pt idx="886" formatCode="g/&quot;通&quot;&quot;用&quot;&quot;格&quot;&quot;式&quot;">
                  <c:v>29</c:v>
                </c:pt>
                <c:pt idx="887" formatCode="g/&quot;通&quot;&quot;用&quot;&quot;格&quot;&quot;式&quot;">
                  <c:v>24</c:v>
                </c:pt>
                <c:pt idx="888" formatCode="g/&quot;通&quot;&quot;用&quot;&quot;格&quot;&quot;式&quot;">
                  <c:v>24</c:v>
                </c:pt>
                <c:pt idx="889" formatCode="g/&quot;通&quot;&quot;用&quot;&quot;格&quot;&quot;式&quot;">
                  <c:v>24</c:v>
                </c:pt>
                <c:pt idx="890" formatCode="g/&quot;通&quot;&quot;用&quot;&quot;格&quot;&quot;式&quot;">
                  <c:v>21</c:v>
                </c:pt>
                <c:pt idx="891" formatCode="g/&quot;通&quot;&quot;用&quot;&quot;格&quot;&quot;式&quot;">
                  <c:v>21</c:v>
                </c:pt>
                <c:pt idx="892" formatCode="g/&quot;通&quot;&quot;用&quot;&quot;格&quot;&quot;式&quot;">
                  <c:v>22</c:v>
                </c:pt>
                <c:pt idx="893" formatCode="g/&quot;通&quot;&quot;用&quot;&quot;格&quot;&quot;式&quot;">
                  <c:v>22</c:v>
                </c:pt>
                <c:pt idx="894" formatCode="g/&quot;通&quot;&quot;用&quot;&quot;格&quot;&quot;式&quot;">
                  <c:v>23</c:v>
                </c:pt>
                <c:pt idx="895" formatCode="g/&quot;通&quot;&quot;用&quot;&quot;格&quot;&quot;式&quot;">
                  <c:v>23</c:v>
                </c:pt>
                <c:pt idx="896" formatCode="g/&quot;通&quot;&quot;用&quot;&quot;格&quot;&quot;式&quot;">
                  <c:v>23</c:v>
                </c:pt>
                <c:pt idx="897" formatCode="g/&quot;通&quot;&quot;用&quot;&quot;格&quot;&quot;式&quot;">
                  <c:v>23</c:v>
                </c:pt>
                <c:pt idx="898" formatCode="g/&quot;通&quot;&quot;用&quot;&quot;格&quot;&quot;式&quot;">
                  <c:v>24</c:v>
                </c:pt>
                <c:pt idx="899" formatCode="g/&quot;通&quot;&quot;用&quot;&quot;格&quot;&quot;式&quot;">
                  <c:v>25</c:v>
                </c:pt>
                <c:pt idx="900" formatCode="g/&quot;通&quot;&quot;用&quot;&quot;格&quot;&quot;式&quot;">
                  <c:v>25</c:v>
                </c:pt>
                <c:pt idx="901" formatCode="g/&quot;通&quot;&quot;用&quot;&quot;格&quot;&quot;式&quot;">
                  <c:v>25</c:v>
                </c:pt>
                <c:pt idx="902" formatCode="g/&quot;通&quot;&quot;用&quot;&quot;格&quot;&quot;式&quot;">
                  <c:v>26</c:v>
                </c:pt>
                <c:pt idx="903" formatCode="g/&quot;通&quot;&quot;用&quot;&quot;格&quot;&quot;式&quot;">
                  <c:v>31</c:v>
                </c:pt>
                <c:pt idx="904" formatCode="g/&quot;通&quot;&quot;用&quot;&quot;格&quot;&quot;式&quot;">
                  <c:v>32</c:v>
                </c:pt>
                <c:pt idx="905" formatCode="g/&quot;通&quot;&quot;用&quot;&quot;格&quot;&quot;式&quot;">
                  <c:v>36</c:v>
                </c:pt>
                <c:pt idx="906" formatCode="g/&quot;通&quot;&quot;用&quot;&quot;格&quot;&quot;式&quot;">
                  <c:v>38</c:v>
                </c:pt>
                <c:pt idx="907" formatCode="g/&quot;通&quot;&quot;用&quot;&quot;格&quot;&quot;式&quot;">
                  <c:v>39</c:v>
                </c:pt>
                <c:pt idx="908" formatCode="g/&quot;通&quot;&quot;用&quot;&quot;格&quot;&quot;式&quot;">
                  <c:v>39</c:v>
                </c:pt>
                <c:pt idx="909" formatCode="g/&quot;通&quot;&quot;用&quot;&quot;格&quot;&quot;式&quot;">
                  <c:v>42</c:v>
                </c:pt>
                <c:pt idx="910" formatCode="g/&quot;通&quot;&quot;用&quot;&quot;格&quot;&quot;式&quot;">
                  <c:v>41</c:v>
                </c:pt>
                <c:pt idx="911" formatCode="g/&quot;通&quot;&quot;用&quot;&quot;格&quot;&quot;式&quot;">
                  <c:v>41</c:v>
                </c:pt>
                <c:pt idx="912" formatCode="g/&quot;通&quot;&quot;用&quot;&quot;格&quot;&quot;式&quot;">
                  <c:v>42</c:v>
                </c:pt>
                <c:pt idx="913" formatCode="g/&quot;通&quot;&quot;用&quot;&quot;格&quot;&quot;式&quot;">
                  <c:v>42</c:v>
                </c:pt>
                <c:pt idx="914" formatCode="g/&quot;通&quot;&quot;用&quot;&quot;格&quot;&quot;式&quot;">
                  <c:v>41</c:v>
                </c:pt>
                <c:pt idx="915" formatCode="g/&quot;通&quot;&quot;用&quot;&quot;格&quot;&quot;式&quot;">
                  <c:v>41</c:v>
                </c:pt>
                <c:pt idx="916" formatCode="g/&quot;通&quot;&quot;用&quot;&quot;格&quot;&quot;式&quot;">
                  <c:v>42</c:v>
                </c:pt>
                <c:pt idx="917" formatCode="g/&quot;通&quot;&quot;用&quot;&quot;格&quot;&quot;式&quot;">
                  <c:v>43</c:v>
                </c:pt>
                <c:pt idx="918" formatCode="g/&quot;通&quot;&quot;用&quot;&quot;格&quot;&quot;式&quot;">
                  <c:v>42</c:v>
                </c:pt>
                <c:pt idx="919" formatCode="g/&quot;通&quot;&quot;用&quot;&quot;格&quot;&quot;式&quot;">
                  <c:v>44</c:v>
                </c:pt>
                <c:pt idx="920" formatCode="g/&quot;通&quot;&quot;用&quot;&quot;格&quot;&quot;式&quot;">
                  <c:v>44</c:v>
                </c:pt>
                <c:pt idx="921" formatCode="g/&quot;通&quot;&quot;用&quot;&quot;格&quot;&quot;式&quot;">
                  <c:v>43</c:v>
                </c:pt>
                <c:pt idx="922" formatCode="g/&quot;通&quot;&quot;用&quot;&quot;格&quot;&quot;式&quot;">
                  <c:v>44</c:v>
                </c:pt>
                <c:pt idx="923" formatCode="g/&quot;通&quot;&quot;用&quot;&quot;格&quot;&quot;式&quot;">
                  <c:v>49</c:v>
                </c:pt>
                <c:pt idx="924" formatCode="g/&quot;通&quot;&quot;用&quot;&quot;格&quot;&quot;式&quot;">
                  <c:v>52</c:v>
                </c:pt>
                <c:pt idx="925" formatCode="g/&quot;通&quot;&quot;用&quot;&quot;格&quot;&quot;式&quot;">
                  <c:v>56</c:v>
                </c:pt>
                <c:pt idx="926" formatCode="g/&quot;通&quot;&quot;用&quot;&quot;格&quot;&quot;式&quot;">
                  <c:v>57</c:v>
                </c:pt>
                <c:pt idx="927" formatCode="g/&quot;通&quot;&quot;用&quot;&quot;格&quot;&quot;式&quot;">
                  <c:v>58</c:v>
                </c:pt>
                <c:pt idx="928" formatCode="g/&quot;通&quot;&quot;用&quot;&quot;格&quot;&quot;式&quot;">
                  <c:v>61</c:v>
                </c:pt>
                <c:pt idx="929" formatCode="g/&quot;通&quot;&quot;用&quot;&quot;格&quot;&quot;式&quot;">
                  <c:v>62</c:v>
                </c:pt>
                <c:pt idx="930" formatCode="g/&quot;通&quot;&quot;用&quot;&quot;格&quot;&quot;式&quot;">
                  <c:v>66</c:v>
                </c:pt>
                <c:pt idx="931" formatCode="g/&quot;通&quot;&quot;用&quot;&quot;格&quot;&quot;式&quot;">
                  <c:v>67</c:v>
                </c:pt>
                <c:pt idx="932" formatCode="g/&quot;通&quot;&quot;用&quot;&quot;格&quot;&quot;式&quot;">
                  <c:v>67</c:v>
                </c:pt>
                <c:pt idx="933" formatCode="g/&quot;通&quot;&quot;用&quot;&quot;格&quot;&quot;式&quot;">
                  <c:v>67</c:v>
                </c:pt>
                <c:pt idx="934" formatCode="g/&quot;通&quot;&quot;用&quot;&quot;格&quot;&quot;式&quot;">
                  <c:v>67</c:v>
                </c:pt>
                <c:pt idx="935" formatCode="g/&quot;通&quot;&quot;用&quot;&quot;格&quot;&quot;式&quot;">
                  <c:v>65</c:v>
                </c:pt>
                <c:pt idx="936" formatCode="g/&quot;通&quot;&quot;用&quot;&quot;格&quot;&quot;式&quot;">
                  <c:v>66</c:v>
                </c:pt>
                <c:pt idx="937" formatCode="g/&quot;通&quot;&quot;用&quot;&quot;格&quot;&quot;式&quot;">
                  <c:v>65</c:v>
                </c:pt>
                <c:pt idx="938" formatCode="g/&quot;通&quot;&quot;用&quot;&quot;格&quot;&quot;式&quot;">
                  <c:v>64</c:v>
                </c:pt>
                <c:pt idx="939" formatCode="g/&quot;通&quot;&quot;用&quot;&quot;格&quot;&quot;式&quot;">
                  <c:v>66</c:v>
                </c:pt>
                <c:pt idx="940" formatCode="g/&quot;通&quot;&quot;用&quot;&quot;格&quot;&quot;式&quot;">
                  <c:v>65</c:v>
                </c:pt>
                <c:pt idx="941" formatCode="g/&quot;通&quot;&quot;用&quot;&quot;格&quot;&quot;式&quot;">
                  <c:v>62</c:v>
                </c:pt>
                <c:pt idx="942" formatCode="g/&quot;通&quot;&quot;用&quot;&quot;格&quot;&quot;式&quot;">
                  <c:v>62</c:v>
                </c:pt>
                <c:pt idx="943" formatCode="g/&quot;通&quot;&quot;用&quot;&quot;格&quot;&quot;式&quot;">
                  <c:v>59</c:v>
                </c:pt>
                <c:pt idx="944" formatCode="g/&quot;通&quot;&quot;用&quot;&quot;格&quot;&quot;式&quot;">
                  <c:v>58</c:v>
                </c:pt>
                <c:pt idx="945" formatCode="g/&quot;通&quot;&quot;用&quot;&quot;格&quot;&quot;式&quot;">
                  <c:v>55</c:v>
                </c:pt>
                <c:pt idx="946" formatCode="g/&quot;通&quot;&quot;用&quot;&quot;格&quot;&quot;式&quot;">
                  <c:v>53</c:v>
                </c:pt>
                <c:pt idx="947" formatCode="g/&quot;通&quot;&quot;用&quot;&quot;格&quot;&quot;式&quot;">
                  <c:v>50</c:v>
                </c:pt>
                <c:pt idx="948" formatCode="g/&quot;通&quot;&quot;用&quot;&quot;格&quot;&quot;式&quot;">
                  <c:v>49</c:v>
                </c:pt>
                <c:pt idx="949" formatCode="g/&quot;通&quot;&quot;用&quot;&quot;格&quot;&quot;式&quot;">
                  <c:v>47</c:v>
                </c:pt>
                <c:pt idx="950" formatCode="g/&quot;通&quot;&quot;用&quot;&quot;格&quot;&quot;式&quot;">
                  <c:v>44</c:v>
                </c:pt>
                <c:pt idx="951" formatCode="g/&quot;通&quot;&quot;用&quot;&quot;格&quot;&quot;式&quot;">
                  <c:v>44</c:v>
                </c:pt>
                <c:pt idx="952" formatCode="g/&quot;通&quot;&quot;用&quot;&quot;格&quot;&quot;式&quot;">
                  <c:v>44</c:v>
                </c:pt>
                <c:pt idx="953" formatCode="g/&quot;通&quot;&quot;用&quot;&quot;格&quot;&quot;式&quot;">
                  <c:v>45</c:v>
                </c:pt>
                <c:pt idx="954" formatCode="g/&quot;通&quot;&quot;用&quot;&quot;格&quot;&quot;式&quot;">
                  <c:v>45</c:v>
                </c:pt>
                <c:pt idx="955" formatCode="g/&quot;通&quot;&quot;用&quot;&quot;格&quot;&quot;式&quot;">
                  <c:v>45</c:v>
                </c:pt>
                <c:pt idx="956" formatCode="g/&quot;通&quot;&quot;用&quot;&quot;格&quot;&quot;式&quot;">
                  <c:v>43</c:v>
                </c:pt>
                <c:pt idx="957" formatCode="g/&quot;通&quot;&quot;用&quot;&quot;格&quot;&quot;式&quot;">
                  <c:v>45</c:v>
                </c:pt>
                <c:pt idx="958" formatCode="g/&quot;通&quot;&quot;用&quot;&quot;格&quot;&quot;式&quot;">
                  <c:v>44</c:v>
                </c:pt>
                <c:pt idx="959" formatCode="g/&quot;通&quot;&quot;用&quot;&quot;格&quot;&quot;式&quot;">
                  <c:v>44</c:v>
                </c:pt>
                <c:pt idx="960" formatCode="g/&quot;通&quot;&quot;用&quot;&quot;格&quot;&quot;式&quot;">
                  <c:v>44</c:v>
                </c:pt>
                <c:pt idx="961" formatCode="g/&quot;通&quot;&quot;用&quot;&quot;格&quot;&quot;式&quot;">
                  <c:v>43</c:v>
                </c:pt>
                <c:pt idx="962" formatCode="g/&quot;通&quot;&quot;用&quot;&quot;格&quot;&quot;式&quot;">
                  <c:v>44</c:v>
                </c:pt>
                <c:pt idx="963" formatCode="g/&quot;通&quot;&quot;用&quot;&quot;格&quot;&quot;式&quot;">
                  <c:v>43</c:v>
                </c:pt>
                <c:pt idx="964" formatCode="g/&quot;通&quot;&quot;用&quot;&quot;格&quot;&quot;式&quot;">
                  <c:v>43</c:v>
                </c:pt>
                <c:pt idx="965" formatCode="g/&quot;通&quot;&quot;用&quot;&quot;格&quot;&quot;式&quot;">
                  <c:v>44</c:v>
                </c:pt>
                <c:pt idx="966" formatCode="g/&quot;通&quot;&quot;用&quot;&quot;格&quot;&quot;式&quot;">
                  <c:v>44</c:v>
                </c:pt>
                <c:pt idx="967" formatCode="g/&quot;通&quot;&quot;用&quot;&quot;格&quot;&quot;式&quot;">
                  <c:v>43</c:v>
                </c:pt>
                <c:pt idx="968" formatCode="g/&quot;通&quot;&quot;用&quot;&quot;格&quot;&quot;式&quot;">
                  <c:v>43</c:v>
                </c:pt>
                <c:pt idx="969" formatCode="g/&quot;通&quot;&quot;用&quot;&quot;格&quot;&quot;式&quot;">
                  <c:v>43</c:v>
                </c:pt>
                <c:pt idx="970" formatCode="g/&quot;通&quot;&quot;用&quot;&quot;格&quot;&quot;式&quot;">
                  <c:v>42</c:v>
                </c:pt>
                <c:pt idx="971" formatCode="g/&quot;通&quot;&quot;用&quot;&quot;格&quot;&quot;式&quot;">
                  <c:v>42</c:v>
                </c:pt>
                <c:pt idx="972" formatCode="g/&quot;通&quot;&quot;用&quot;&quot;格&quot;&quot;式&quot;">
                  <c:v>42</c:v>
                </c:pt>
                <c:pt idx="973" formatCode="g/&quot;通&quot;&quot;用&quot;&quot;格&quot;&quot;式&quot;">
                  <c:v>42</c:v>
                </c:pt>
                <c:pt idx="974" formatCode="g/&quot;通&quot;&quot;用&quot;&quot;格&quot;&quot;式&quot;">
                  <c:v>42</c:v>
                </c:pt>
                <c:pt idx="975" formatCode="g/&quot;通&quot;&quot;用&quot;&quot;格&quot;&quot;式&quot;">
                  <c:v>41</c:v>
                </c:pt>
                <c:pt idx="976" formatCode="g/&quot;通&quot;&quot;用&quot;&quot;格&quot;&quot;式&quot;">
                  <c:v>41</c:v>
                </c:pt>
                <c:pt idx="977" formatCode="g/&quot;通&quot;&quot;用&quot;&quot;格&quot;&quot;式&quot;">
                  <c:v>40</c:v>
                </c:pt>
                <c:pt idx="978" formatCode="g/&quot;通&quot;&quot;用&quot;&quot;格&quot;&quot;式&quot;">
                  <c:v>40</c:v>
                </c:pt>
                <c:pt idx="979" formatCode="g/&quot;通&quot;&quot;用&quot;&quot;格&quot;&quot;式&quot;">
                  <c:v>39</c:v>
                </c:pt>
                <c:pt idx="980" formatCode="g/&quot;通&quot;&quot;用&quot;&quot;格&quot;&quot;式&quot;">
                  <c:v>38</c:v>
                </c:pt>
                <c:pt idx="981" formatCode="g/&quot;通&quot;&quot;用&quot;&quot;格&quot;&quot;式&quot;">
                  <c:v>39</c:v>
                </c:pt>
                <c:pt idx="982" formatCode="g/&quot;通&quot;&quot;用&quot;&quot;格&quot;&quot;式&quot;">
                  <c:v>39</c:v>
                </c:pt>
                <c:pt idx="983" formatCode="g/&quot;通&quot;&quot;用&quot;&quot;格&quot;&quot;式&quot;">
                  <c:v>38</c:v>
                </c:pt>
                <c:pt idx="984" formatCode="g/&quot;通&quot;&quot;用&quot;&quot;格&quot;&quot;式&quot;">
                  <c:v>38</c:v>
                </c:pt>
                <c:pt idx="985" formatCode="g/&quot;通&quot;&quot;用&quot;&quot;格&quot;&quot;式&quot;">
                  <c:v>37</c:v>
                </c:pt>
                <c:pt idx="986" formatCode="g/&quot;通&quot;&quot;用&quot;&quot;格&quot;&quot;式&quot;">
                  <c:v>36</c:v>
                </c:pt>
                <c:pt idx="987" formatCode="g/&quot;通&quot;&quot;用&quot;&quot;格&quot;&quot;式&quot;">
                  <c:v>36</c:v>
                </c:pt>
                <c:pt idx="988" formatCode="g/&quot;通&quot;&quot;用&quot;&quot;格&quot;&quot;式&quot;">
                  <c:v>35</c:v>
                </c:pt>
                <c:pt idx="989" formatCode="g/&quot;通&quot;&quot;用&quot;&quot;格&quot;&quot;式&quot;">
                  <c:v>35</c:v>
                </c:pt>
                <c:pt idx="990" formatCode="g/&quot;通&quot;&quot;用&quot;&quot;格&quot;&quot;式&quot;">
                  <c:v>35</c:v>
                </c:pt>
                <c:pt idx="991" formatCode="g/&quot;通&quot;&quot;用&quot;&quot;格&quot;&quot;式&quot;">
                  <c:v>34</c:v>
                </c:pt>
                <c:pt idx="992" formatCode="g/&quot;通&quot;&quot;用&quot;&quot;格&quot;&quot;式&quot;">
                  <c:v>34</c:v>
                </c:pt>
                <c:pt idx="993" formatCode="g/&quot;通&quot;&quot;用&quot;&quot;格&quot;&quot;式&quot;">
                  <c:v>34</c:v>
                </c:pt>
                <c:pt idx="994" formatCode="g/&quot;通&quot;&quot;用&quot;&quot;格&quot;&quot;式&quot;">
                  <c:v>33</c:v>
                </c:pt>
                <c:pt idx="995" formatCode="g/&quot;通&quot;&quot;用&quot;&quot;格&quot;&quot;式&quot;">
                  <c:v>33</c:v>
                </c:pt>
                <c:pt idx="996" formatCode="g/&quot;通&quot;&quot;用&quot;&quot;格&quot;&quot;式&quot;">
                  <c:v>32</c:v>
                </c:pt>
                <c:pt idx="997" formatCode="g/&quot;通&quot;&quot;用&quot;&quot;格&quot;&quot;式&quot;">
                  <c:v>33</c:v>
                </c:pt>
                <c:pt idx="998" formatCode="g/&quot;通&quot;&quot;用&quot;&quot;格&quot;&quot;式&quot;">
                  <c:v>33</c:v>
                </c:pt>
              </c:numCache>
            </c:numRef>
          </c:val>
          <c:smooth val="0"/>
          <c:extLst>
            <c:ext xmlns:c16="http://schemas.microsoft.com/office/drawing/2014/chart" uri="{C3380CC4-5D6E-409C-BE32-E72D297353CC}">
              <c16:uniqueId val="{00000000-1BF5-4780-AB84-E418EFC12264}"/>
            </c:ext>
          </c:extLst>
        </c:ser>
        <c:dLbls>
          <c:showLegendKey val="0"/>
          <c:showVal val="0"/>
          <c:showCatName val="0"/>
          <c:showSerName val="0"/>
          <c:showPercent val="0"/>
          <c:showBubbleSize val="0"/>
        </c:dLbls>
        <c:smooth val="0"/>
        <c:axId val="402207104"/>
        <c:axId val="402208640"/>
      </c:lineChart>
      <c:catAx>
        <c:axId val="402207104"/>
        <c:scaling>
          <c:orientation val="minMax"/>
        </c:scaling>
        <c:delete val="1"/>
        <c:axPos val="b"/>
        <c:majorTickMark val="out"/>
        <c:minorTickMark val="none"/>
        <c:tickLblPos val="none"/>
        <c:crossAx val="402208640"/>
        <c:crosses val="autoZero"/>
        <c:auto val="1"/>
        <c:lblAlgn val="ctr"/>
        <c:lblOffset val="100"/>
        <c:noMultiLvlLbl val="0"/>
      </c:catAx>
      <c:valAx>
        <c:axId val="402208640"/>
        <c:scaling>
          <c:orientation val="minMax"/>
        </c:scaling>
        <c:delete val="1"/>
        <c:axPos val="l"/>
        <c:majorGridlines/>
        <c:numFmt formatCode="General" sourceLinked="1"/>
        <c:majorTickMark val="out"/>
        <c:minorTickMark val="none"/>
        <c:tickLblPos val="none"/>
        <c:crossAx val="402207104"/>
        <c:crosses val="autoZero"/>
        <c:crossBetween val="between"/>
      </c:valAx>
      <c:spPr>
        <a:noFill/>
        <a:ln w="25400">
          <a:noFill/>
        </a:ln>
      </c:spPr>
    </c:plotArea>
    <c:plotVisOnly val="1"/>
    <c:dispBlanksAs val="gap"/>
    <c:showDLblsOverMax val="0"/>
  </c:chart>
  <c:txPr>
    <a:bodyPr/>
    <a:lstStyle/>
    <a:p>
      <a:pPr>
        <a:defRPr lang="zh-CN"/>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4.0971106131881797E-2"/>
          <c:y val="0.18540181180596113"/>
          <c:w val="0.91805778773623548"/>
          <c:h val="0.4628736849795444"/>
        </c:manualLayout>
      </c:layout>
      <c:ofPieChart>
        <c:ofPieType val="bar"/>
        <c:varyColors val="1"/>
        <c:ser>
          <c:idx val="0"/>
          <c:order val="0"/>
          <c:tx>
            <c:strRef>
              <c:f>Sheet1!$B$1</c:f>
              <c:strCache>
                <c:ptCount val="1"/>
                <c:pt idx="0">
                  <c:v>服务器数量</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9A8-415C-BB20-D4352C10B3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9A8-415C-BB20-D4352C10B3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9A8-415C-BB20-D4352C10B3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9A8-415C-BB20-D4352C10B36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9A8-415C-BB20-D4352C10B364}"/>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9A8-415C-BB20-D4352C10B364}"/>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9A8-415C-BB20-D4352C10B364}"/>
              </c:ext>
            </c:extLst>
          </c:dPt>
          <c:cat>
            <c:strRef>
              <c:f>Sheet1!$A$2:$A$7</c:f>
              <c:strCache>
                <c:ptCount val="6"/>
                <c:pt idx="0">
                  <c:v>阿里云</c:v>
                </c:pt>
                <c:pt idx="1">
                  <c:v>腾讯云</c:v>
                </c:pt>
                <c:pt idx="2">
                  <c:v>电信/联通/移动</c:v>
                </c:pt>
                <c:pt idx="3">
                  <c:v>华为云</c:v>
                </c:pt>
                <c:pt idx="4">
                  <c:v>教育网</c:v>
                </c:pt>
                <c:pt idx="5">
                  <c:v>鹏博士</c:v>
                </c:pt>
              </c:strCache>
            </c:strRef>
          </c:cat>
          <c:val>
            <c:numRef>
              <c:f>Sheet1!$B$2:$B$7</c:f>
              <c:numCache>
                <c:formatCode>General</c:formatCode>
                <c:ptCount val="6"/>
                <c:pt idx="0">
                  <c:v>18</c:v>
                </c:pt>
                <c:pt idx="1">
                  <c:v>3</c:v>
                </c:pt>
                <c:pt idx="2">
                  <c:v>23</c:v>
                </c:pt>
                <c:pt idx="3">
                  <c:v>1</c:v>
                </c:pt>
                <c:pt idx="4">
                  <c:v>2</c:v>
                </c:pt>
                <c:pt idx="5">
                  <c:v>10</c:v>
                </c:pt>
              </c:numCache>
            </c:numRef>
          </c:val>
          <c:extLst>
            <c:ext xmlns:c16="http://schemas.microsoft.com/office/drawing/2014/chart" uri="{C3380CC4-5D6E-409C-BE32-E72D297353CC}">
              <c16:uniqueId val="{0000000E-F9A8-415C-BB20-D4352C10B364}"/>
            </c:ext>
          </c:extLst>
        </c:ser>
        <c:dLbls>
          <c:showLegendKey val="0"/>
          <c:showVal val="0"/>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pPr/>
              <a:t>2021/3/4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eb.mit.edu/decima/content/sigcomm-2019.pdf"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l.acm.org/doi/10.1145/3387514.3405892"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rxiv.org/pdf/1901.08113.pdf"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替换成自己的名字和学校名称等，再在</a:t>
            </a:r>
            <a:r>
              <a:rPr kumimoji="1" lang="en-US" altLang="zh-CN" dirty="0"/>
              <a:t>PPT</a:t>
            </a:r>
            <a:r>
              <a:rPr kumimoji="1" lang="zh-CN" altLang="en-US" dirty="0"/>
              <a:t>母版中加入自己学校的图标。</a:t>
            </a:r>
            <a:endParaRPr kumimoji="1" lang="en-US" altLang="zh-CN" dirty="0"/>
          </a:p>
          <a:p>
            <a:r>
              <a:rPr kumimoji="1" lang="zh-CN" altLang="en-US" dirty="0"/>
              <a:t>在</a:t>
            </a:r>
            <a:r>
              <a:rPr kumimoji="1" lang="en-US" altLang="zh-CN" dirty="0"/>
              <a:t>PPT</a:t>
            </a:r>
            <a:r>
              <a:rPr kumimoji="1" lang="zh-CN" altLang="en-US" dirty="0"/>
              <a:t>母版中加入学校图标的方法：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、页面最上面菜单中，关闭母版。祝贺你：</a:t>
            </a:r>
            <a:r>
              <a:rPr kumimoji="1" lang="en-US" altLang="zh-CN" dirty="0"/>
              <a:t>PPT</a:t>
            </a:r>
            <a:r>
              <a:rPr kumimoji="1" lang="zh-CN" altLang="en-US" dirty="0"/>
              <a:t>每页正文均有自己学校的图标了！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1977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在物联网中，对传统网络技术有哪些应用或新需求？ </a:t>
            </a:r>
          </a:p>
          <a:p>
            <a:r>
              <a:rPr lang="zh-CN" altLang="en-US"/>
              <a:t> 也可以在典型传输技术方面，结合传统网络的知识点或知识结构。</a:t>
            </a:r>
          </a:p>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左下角应用方向：修改</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20</a:t>
            </a:fld>
            <a:endParaRPr kumimoji="1" lang="zh-CN" altLang="en-US"/>
          </a:p>
        </p:txBody>
      </p:sp>
    </p:spTree>
    <p:extLst>
      <p:ext uri="{BB962C8B-B14F-4D97-AF65-F5344CB8AC3E}">
        <p14:creationId xmlns:p14="http://schemas.microsoft.com/office/powerpoint/2010/main" val="2694197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工业物联网一直是国内外的重点发展领域，如我国的中国制造</a:t>
            </a:r>
            <a:r>
              <a:rPr lang="en-US" altLang="zh-CN" dirty="0"/>
              <a:t>2025</a:t>
            </a:r>
            <a:r>
              <a:rPr lang="zh-CN" altLang="en-US" dirty="0"/>
              <a:t>，欧美的工业</a:t>
            </a:r>
            <a:r>
              <a:rPr lang="en-US" altLang="zh-CN" dirty="0"/>
              <a:t>4.0</a:t>
            </a:r>
            <a:r>
              <a:rPr lang="zh-CN" altLang="en-US" dirty="0"/>
              <a:t>等</a:t>
            </a:r>
            <a:endParaRPr lang="en-US" altLang="zh-CN" dirty="0"/>
          </a:p>
          <a:p>
            <a:r>
              <a:rPr lang="zh-CN" altLang="en-US" dirty="0"/>
              <a:t>有智能工厂的需求，以及（图上所示）的需求和特点</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21</a:t>
            </a:fld>
            <a:endParaRPr kumimoji="1" lang="zh-CN" altLang="en-US"/>
          </a:p>
        </p:txBody>
      </p:sp>
    </p:spTree>
    <p:extLst>
      <p:ext uri="{BB962C8B-B14F-4D97-AF65-F5344CB8AC3E}">
        <p14:creationId xmlns:p14="http://schemas.microsoft.com/office/powerpoint/2010/main" val="3454914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此处是介绍工业互联网的定义，如课件上的展示</a:t>
            </a:r>
            <a:endParaRPr lang="en-US" altLang="zh-CN" dirty="0"/>
          </a:p>
          <a:p>
            <a:r>
              <a:rPr lang="zh-CN" altLang="en-US" dirty="0"/>
              <a:t>包含 传感技术、云计算技术、数字孪生、边缘计算、人工智能服务能技术</a:t>
            </a:r>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83DB050-8CC2-4B07-A463-5A767DF6DB66}" type="slidenum">
              <a:rPr kumimoji="1" lang="en-US" altLang="zh-CN">
                <a:solidFill>
                  <a:srgbClr val="000000"/>
                </a:solidFill>
                <a:latin typeface="Tahoma" panose="020B0604030504040204" pitchFamily="34" charset="0"/>
                <a:ea typeface="黑体" panose="02010609060101010101" pitchFamily="2" charset="-122"/>
              </a:rPr>
              <a:pPr eaLnBrk="1" hangingPunct="1"/>
              <a:t>22</a:t>
            </a:fld>
            <a:endParaRPr kumimoji="1" lang="en-US" altLang="zh-CN">
              <a:solidFill>
                <a:srgbClr val="000000"/>
              </a:solidFill>
              <a:latin typeface="Tahoma" panose="020B0604030504040204" pitchFamily="34" charset="0"/>
              <a:ea typeface="黑体" panose="0201060906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与传统互联网相比，工业互联网的数据更大、对实时性要求更好，对时间延迟要求更高等特点，带来了更多的挑战。</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23</a:t>
            </a:fld>
            <a:endParaRPr kumimoji="1" lang="zh-CN" altLang="en-US"/>
          </a:p>
        </p:txBody>
      </p:sp>
    </p:spTree>
    <p:extLst>
      <p:ext uri="{BB962C8B-B14F-4D97-AF65-F5344CB8AC3E}">
        <p14:creationId xmlns:p14="http://schemas.microsoft.com/office/powerpoint/2010/main" val="3633792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在工业互联网相应标准中，工业互联网涉及到 “最优化方法”“知识图谱”</a:t>
            </a:r>
            <a:r>
              <a:rPr lang="en-US" altLang="zh-CN" dirty="0"/>
              <a:t>…… </a:t>
            </a:r>
            <a:r>
              <a:rPr lang="zh-CN" altLang="en-US" dirty="0"/>
              <a:t>图上所列的与机器学习相关的技术。</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24</a:t>
            </a:fld>
            <a:endParaRPr kumimoji="1" lang="zh-CN" altLang="en-US"/>
          </a:p>
        </p:txBody>
      </p:sp>
    </p:spTree>
    <p:extLst>
      <p:ext uri="{BB962C8B-B14F-4D97-AF65-F5344CB8AC3E}">
        <p14:creationId xmlns:p14="http://schemas.microsoft.com/office/powerpoint/2010/main" val="527075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左图和由图分别是工业互联网体系架构</a:t>
            </a:r>
            <a:r>
              <a:rPr lang="en-US" altLang="zh-CN" dirty="0"/>
              <a:t>1.0</a:t>
            </a:r>
            <a:r>
              <a:rPr lang="zh-CN" altLang="en-US" dirty="0"/>
              <a:t>；工业互联网功能视图网络体系架构。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从图上看，工业互联网也和网络协议栈一样，是分层的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特别是功能是图上，从三个不同的维度给划分了层次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25</a:t>
            </a:fld>
            <a:endParaRPr kumimoji="1" lang="zh-CN" altLang="en-US"/>
          </a:p>
        </p:txBody>
      </p:sp>
    </p:spTree>
    <p:extLst>
      <p:ext uri="{BB962C8B-B14F-4D97-AF65-F5344CB8AC3E}">
        <p14:creationId xmlns:p14="http://schemas.microsoft.com/office/powerpoint/2010/main" val="4259674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此图为工业互联网技术体系图，除了计算机网络的技术外，还包含了融合技术、信息技术、制造技术、安全技术等 </a:t>
            </a:r>
            <a:endParaRPr lang="en-US" altLang="zh-CN" dirty="0"/>
          </a:p>
          <a:p>
            <a:r>
              <a:rPr lang="zh-CN" altLang="en-US" dirty="0"/>
              <a:t>如</a:t>
            </a:r>
            <a:r>
              <a:rPr lang="en-US" altLang="zh-CN" dirty="0"/>
              <a:t>…… </a:t>
            </a:r>
            <a:r>
              <a:rPr lang="zh-CN" altLang="en-US" dirty="0"/>
              <a:t>课按需要解释图</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26</a:t>
            </a:fld>
            <a:endParaRPr kumimoji="1" lang="zh-CN" altLang="en-US"/>
          </a:p>
        </p:txBody>
      </p:sp>
    </p:spTree>
    <p:extLst>
      <p:ext uri="{BB962C8B-B14F-4D97-AF65-F5344CB8AC3E}">
        <p14:creationId xmlns:p14="http://schemas.microsoft.com/office/powerpoint/2010/main" val="321632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a:t>
            </a:fld>
            <a:endParaRPr kumimoji="1" lang="zh-CN" altLang="en-US"/>
          </a:p>
        </p:txBody>
      </p:sp>
    </p:spTree>
    <p:extLst>
      <p:ext uri="{BB962C8B-B14F-4D97-AF65-F5344CB8AC3E}">
        <p14:creationId xmlns:p14="http://schemas.microsoft.com/office/powerpoint/2010/main" val="3545727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有了标准和体系后，现在的工业互联网产品和设备，从设备上包含 西门子、欧姆龙、</a:t>
            </a:r>
            <a:r>
              <a:rPr lang="en-US" altLang="zh-CN" dirty="0"/>
              <a:t>ABB……</a:t>
            </a:r>
            <a:r>
              <a:rPr lang="zh-CN" altLang="en-US" dirty="0"/>
              <a:t>等厂商</a:t>
            </a:r>
            <a:endParaRPr lang="en-US" altLang="zh-CN" dirty="0"/>
          </a:p>
          <a:p>
            <a:r>
              <a:rPr lang="zh-CN" altLang="en-US" dirty="0"/>
              <a:t>现场总线、工业以太网更包含了</a:t>
            </a:r>
            <a:r>
              <a:rPr lang="en-US" altLang="zh-CN" dirty="0"/>
              <a:t>20</a:t>
            </a:r>
            <a:r>
              <a:rPr lang="zh-CN" altLang="en-US" dirty="0"/>
              <a:t>多种工业总线，</a:t>
            </a:r>
            <a:endParaRPr lang="en-US" altLang="zh-CN" dirty="0"/>
          </a:p>
          <a:p>
            <a:r>
              <a:rPr lang="zh-CN" altLang="en-US" dirty="0"/>
              <a:t>互联网则是以计算机网络为基础，提供云级服务</a:t>
            </a:r>
            <a:r>
              <a:rPr lang="en-US" altLang="zh-CN" dirty="0"/>
              <a:t>PaaS</a:t>
            </a:r>
            <a:r>
              <a:rPr lang="zh-CN" altLang="en-US" dirty="0"/>
              <a:t>、微服务；企业级服务：</a:t>
            </a:r>
            <a:r>
              <a:rPr lang="en-US" altLang="zh-CN" dirty="0"/>
              <a:t>ERP</a:t>
            </a:r>
            <a:r>
              <a:rPr lang="zh-CN" altLang="en-US" dirty="0"/>
              <a:t>、</a:t>
            </a:r>
            <a:r>
              <a:rPr lang="en-US" altLang="zh-CN" dirty="0"/>
              <a:t>MES</a:t>
            </a:r>
            <a:r>
              <a:rPr lang="zh-CN" altLang="en-US" dirty="0"/>
              <a:t>、</a:t>
            </a:r>
            <a:r>
              <a:rPr lang="en-US" altLang="zh-CN" dirty="0"/>
              <a:t>CRM</a:t>
            </a:r>
            <a:r>
              <a:rPr lang="zh-CN" altLang="en-US" dirty="0"/>
              <a:t>等</a:t>
            </a:r>
            <a:endParaRPr lang="en-US" altLang="zh-CN" dirty="0"/>
          </a:p>
          <a:p>
            <a:r>
              <a:rPr lang="zh-CN" altLang="en-US" dirty="0"/>
              <a:t>计算机网络，涉及企业双网隔离、</a:t>
            </a:r>
            <a:r>
              <a:rPr lang="en-US" altLang="zh-CN" dirty="0" err="1"/>
              <a:t>vpn</a:t>
            </a:r>
            <a:r>
              <a:rPr lang="zh-CN" altLang="en-US" dirty="0"/>
              <a:t>、服务网络、边缘网络等，都是以计算机网络为基础</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27</a:t>
            </a:fld>
            <a:endParaRPr kumimoji="1" lang="zh-CN" altLang="en-US"/>
          </a:p>
        </p:txBody>
      </p:sp>
    </p:spTree>
    <p:extLst>
      <p:ext uri="{BB962C8B-B14F-4D97-AF65-F5344CB8AC3E}">
        <p14:creationId xmlns:p14="http://schemas.microsoft.com/office/powerpoint/2010/main" val="809310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因生产的要求，对时间敏感；</a:t>
            </a:r>
            <a:r>
              <a:rPr lang="en-US" altLang="zh-CN" dirty="0"/>
              <a:t>TSN</a:t>
            </a:r>
            <a:r>
              <a:rPr lang="zh-CN" altLang="en-US" dirty="0"/>
              <a:t>用于工业以太网中，</a:t>
            </a:r>
            <a:r>
              <a:rPr lang="zh-CN" altLang="en-US" dirty="0">
                <a:solidFill>
                  <a:srgbClr val="FF0000"/>
                </a:solidFill>
              </a:rPr>
              <a:t>地位上，</a:t>
            </a:r>
            <a:r>
              <a:rPr lang="en-US" altLang="zh-CN" dirty="0">
                <a:solidFill>
                  <a:srgbClr val="FF0000"/>
                </a:solidFill>
              </a:rPr>
              <a:t>TSN</a:t>
            </a:r>
            <a:r>
              <a:rPr lang="zh-CN" altLang="en-US" dirty="0">
                <a:solidFill>
                  <a:srgbClr val="FF0000"/>
                </a:solidFill>
              </a:rPr>
              <a:t>相对于工业互联网；类似于</a:t>
            </a:r>
            <a:r>
              <a:rPr lang="en-US" altLang="zh-CN" dirty="0">
                <a:solidFill>
                  <a:srgbClr val="FF0000"/>
                </a:solidFill>
              </a:rPr>
              <a:t>Internet</a:t>
            </a:r>
            <a:r>
              <a:rPr lang="zh-CN" altLang="en-US" dirty="0">
                <a:solidFill>
                  <a:srgbClr val="FF0000"/>
                </a:solidFill>
              </a:rPr>
              <a:t>中的</a:t>
            </a:r>
            <a:r>
              <a:rPr lang="en-US" altLang="zh-CN" dirty="0">
                <a:solidFill>
                  <a:srgbClr val="FF0000"/>
                </a:solidFill>
              </a:rPr>
              <a:t>LAN</a:t>
            </a:r>
            <a:r>
              <a:rPr lang="zh-CN" altLang="en-US" dirty="0">
                <a:solidFill>
                  <a:srgbClr val="FF0000"/>
                </a:solidFill>
              </a:rPr>
              <a:t>；是车间或工程的“局域接入”方案，是工业以太网中的新方案</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28</a:t>
            </a:fld>
            <a:endParaRPr kumimoji="1" lang="zh-CN" altLang="en-US"/>
          </a:p>
        </p:txBody>
      </p:sp>
    </p:spTree>
    <p:extLst>
      <p:ext uri="{BB962C8B-B14F-4D97-AF65-F5344CB8AC3E}">
        <p14:creationId xmlns:p14="http://schemas.microsoft.com/office/powerpoint/2010/main" val="1161433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除了网络平台，工业互联网从应用上还包括数据平台和云平台</a:t>
            </a:r>
            <a:endParaRPr lang="en-US" altLang="zh-CN" dirty="0"/>
          </a:p>
          <a:p>
            <a:r>
              <a:rPr lang="zh-CN" altLang="en-US" dirty="0"/>
              <a:t>左侧是工业数据平台，右侧是云平台；按需要解释图</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29</a:t>
            </a:fld>
            <a:endParaRPr kumimoji="1" lang="zh-CN" altLang="en-US"/>
          </a:p>
        </p:txBody>
      </p:sp>
    </p:spTree>
    <p:extLst>
      <p:ext uri="{BB962C8B-B14F-4D97-AF65-F5344CB8AC3E}">
        <p14:creationId xmlns:p14="http://schemas.microsoft.com/office/powerpoint/2010/main" val="2527580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对工业互联网的未来，将是多种网络融合，还将是基于</a:t>
            </a:r>
            <a:r>
              <a:rPr lang="en-US" altLang="zh-CN" dirty="0"/>
              <a:t>TC/IP</a:t>
            </a:r>
            <a:r>
              <a:rPr lang="zh-CN" altLang="en-US" dirty="0"/>
              <a:t>的互联网技术体系，将</a:t>
            </a:r>
            <a:r>
              <a:rPr lang="en-US" altLang="zh-CN" dirty="0"/>
              <a:t>SDN</a:t>
            </a:r>
            <a:r>
              <a:rPr lang="zh-CN" altLang="en-US" dirty="0"/>
              <a:t>引入；使用</a:t>
            </a:r>
            <a:r>
              <a:rPr lang="en-US" altLang="zh-CN" dirty="0"/>
              <a:t>5G</a:t>
            </a:r>
            <a:r>
              <a:rPr lang="zh-CN" altLang="en-US" dirty="0"/>
              <a:t>通信技术</a:t>
            </a:r>
            <a:endParaRPr lang="en-US" altLang="zh-CN" dirty="0"/>
          </a:p>
          <a:p>
            <a:r>
              <a:rPr lang="zh-CN" altLang="en-US" dirty="0"/>
              <a:t>按需求结施图</a:t>
            </a:r>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00BE614-D999-4C46-91DC-27F98A3002C6}" type="slidenum">
              <a:rPr kumimoji="1" lang="en-US" altLang="zh-CN">
                <a:solidFill>
                  <a:srgbClr val="000000"/>
                </a:solidFill>
                <a:latin typeface="Tahoma" panose="020B0604030504040204" pitchFamily="34" charset="0"/>
                <a:ea typeface="黑体" panose="02010609060101010101" pitchFamily="2" charset="-122"/>
              </a:rPr>
              <a:pPr eaLnBrk="1" hangingPunct="1"/>
              <a:t>30</a:t>
            </a:fld>
            <a:endParaRPr kumimoji="1" lang="en-US" altLang="zh-CN">
              <a:solidFill>
                <a:srgbClr val="000000"/>
              </a:solidFill>
              <a:latin typeface="Tahoma" panose="020B0604030504040204" pitchFamily="34" charset="0"/>
              <a:ea typeface="黑体" panose="0201060906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路由 </a:t>
            </a:r>
            <a:r>
              <a:rPr lang="en-US" altLang="zh-CN" dirty="0"/>
              <a:t>VS. </a:t>
            </a:r>
            <a:r>
              <a:rPr lang="zh-CN" altLang="en-US" dirty="0"/>
              <a:t>转发 </a:t>
            </a:r>
          </a:p>
        </p:txBody>
      </p:sp>
    </p:spTree>
    <p:extLst>
      <p:ext uri="{BB962C8B-B14F-4D97-AF65-F5344CB8AC3E}">
        <p14:creationId xmlns:p14="http://schemas.microsoft.com/office/powerpoint/2010/main" val="3927614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路由 </a:t>
            </a:r>
            <a:r>
              <a:rPr lang="en-US" altLang="zh-CN" dirty="0"/>
              <a:t>VS. </a:t>
            </a:r>
            <a:r>
              <a:rPr lang="zh-CN" altLang="en-US" dirty="0"/>
              <a:t>转发 </a:t>
            </a:r>
          </a:p>
        </p:txBody>
      </p:sp>
    </p:spTree>
    <p:extLst>
      <p:ext uri="{BB962C8B-B14F-4D97-AF65-F5344CB8AC3E}">
        <p14:creationId xmlns:p14="http://schemas.microsoft.com/office/powerpoint/2010/main" val="3927614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sym typeface="微软雅黑" panose="020B0503020204020204" pitchFamily="34" charset="-122"/>
              </a:rPr>
              <a:t>2010</a:t>
            </a:r>
            <a:r>
              <a:rPr kumimoji="1" lang="zh-CN" altLang="en-US" dirty="0">
                <a:sym typeface="微软雅黑" panose="020B0503020204020204" pitchFamily="34" charset="-122"/>
              </a:rPr>
              <a:t>年美国</a:t>
            </a:r>
            <a:r>
              <a:rPr kumimoji="1" lang="en-US" altLang="zh-CN" dirty="0">
                <a:sym typeface="微软雅黑" panose="020B0503020204020204" pitchFamily="34" charset="-122"/>
              </a:rPr>
              <a:t>NSF</a:t>
            </a:r>
            <a:r>
              <a:rPr kumimoji="1" lang="zh-CN" altLang="en-US" dirty="0">
                <a:sym typeface="微软雅黑" panose="020B0503020204020204" pitchFamily="34" charset="-122"/>
              </a:rPr>
              <a:t>设立了未来互联网体系结构（</a:t>
            </a:r>
            <a:r>
              <a:rPr kumimoji="1" lang="en-US" altLang="zh-CN" dirty="0">
                <a:sym typeface="微软雅黑" panose="020B0503020204020204" pitchFamily="34" charset="-122"/>
              </a:rPr>
              <a:t>FIA</a:t>
            </a:r>
            <a:r>
              <a:rPr kumimoji="1" lang="zh-CN" altLang="en-US" dirty="0">
                <a:sym typeface="微软雅黑" panose="020B0503020204020204" pitchFamily="34" charset="-122"/>
              </a:rPr>
              <a:t>）计划。</a:t>
            </a:r>
            <a:endParaRPr kumimoji="1" lang="en-US" altLang="zh-CN" dirty="0">
              <a:sym typeface="微软雅黑" panose="020B0503020204020204" pitchFamily="34"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sym typeface="微软雅黑" panose="020B0503020204020204" pitchFamily="34" charset="-122"/>
              </a:rPr>
              <a:t>FIA</a:t>
            </a:r>
            <a:r>
              <a:rPr kumimoji="1" lang="zh-CN" altLang="en-US" dirty="0">
                <a:sym typeface="微软雅黑" panose="020B0503020204020204" pitchFamily="34" charset="-122"/>
              </a:rPr>
              <a:t>资助了</a:t>
            </a:r>
            <a:r>
              <a:rPr kumimoji="1" lang="en-US" altLang="zh-CN" dirty="0">
                <a:sym typeface="微软雅黑" panose="020B0503020204020204" pitchFamily="34" charset="-122"/>
              </a:rPr>
              <a:t>4</a:t>
            </a:r>
            <a:r>
              <a:rPr kumimoji="1" lang="zh-CN" altLang="en-US" dirty="0">
                <a:sym typeface="微软雅黑" panose="020B0503020204020204" pitchFamily="34" charset="-122"/>
              </a:rPr>
              <a:t>个项目，分别致力于未来网络体系结构研究和设计的不同方向：</a:t>
            </a:r>
          </a:p>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1">
              <a:lnSpc>
                <a:spcPct val="120000"/>
              </a:lnSpc>
            </a:pPr>
            <a:r>
              <a:rPr kumimoji="1" lang="zh-CN" altLang="en-US" dirty="0">
                <a:sym typeface="微软雅黑" panose="020B0503020204020204" pitchFamily="34" charset="-122"/>
              </a:rPr>
              <a:t>数据可以来自任何节点；（不用都从服务器拿数据，可以从就近的缓存获取）</a:t>
            </a:r>
          </a:p>
          <a:p>
            <a:pPr lvl="1">
              <a:lnSpc>
                <a:spcPct val="120000"/>
              </a:lnSpc>
            </a:pPr>
            <a:r>
              <a:rPr kumimoji="1" lang="zh-CN" altLang="en-US" dirty="0">
                <a:sym typeface="微软雅黑" panose="020B0503020204020204" pitchFamily="34" charset="-122"/>
              </a:rPr>
              <a:t>每个数据包必须有数字签名；（保证安全可靠）</a:t>
            </a:r>
            <a:endParaRPr kumimoji="1" lang="en-US" altLang="zh-CN" dirty="0">
              <a:sym typeface="微软雅黑" panose="020B0503020204020204" pitchFamily="34" charset="-122"/>
            </a:endParaRPr>
          </a:p>
          <a:p>
            <a:pPr lvl="1">
              <a:lnSpc>
                <a:spcPct val="120000"/>
              </a:lnSpc>
            </a:pPr>
            <a:endParaRPr kumimoji="1" lang="en-US" altLang="zh-CN" dirty="0">
              <a:sym typeface="微软雅黑" panose="020B0503020204020204" pitchFamily="34" charset="-122"/>
            </a:endParaRPr>
          </a:p>
          <a:p>
            <a:pPr lvl="1">
              <a:lnSpc>
                <a:spcPct val="120000"/>
              </a:lnSpc>
            </a:pPr>
            <a:r>
              <a:rPr kumimoji="1" lang="zh-CN" altLang="en-US" dirty="0">
                <a:sym typeface="微软雅黑" panose="020B0503020204020204" pitchFamily="34" charset="-122"/>
              </a:rPr>
              <a:t>高效。（多源多路径，组播发送，缓存）</a:t>
            </a:r>
          </a:p>
          <a:p>
            <a:pPr lvl="1">
              <a:lnSpc>
                <a:spcPct val="120000"/>
              </a:lnSpc>
            </a:pPr>
            <a:r>
              <a:rPr kumimoji="1" lang="zh-CN" altLang="en-US" dirty="0">
                <a:sym typeface="微软雅黑" panose="020B0503020204020204" pitchFamily="34" charset="-122"/>
              </a:rPr>
              <a:t>适合现代场景如移动互联网、物联网、灾害救援、时延容忍网络</a:t>
            </a:r>
            <a:r>
              <a:rPr kumimoji="1" lang="en-US" altLang="zh-CN" dirty="0">
                <a:sym typeface="微软雅黑" panose="020B0503020204020204" pitchFamily="34" charset="-122"/>
              </a:rPr>
              <a:t>(DTN</a:t>
            </a:r>
            <a:r>
              <a:rPr kumimoji="1" lang="zh-CN" altLang="en-US" dirty="0">
                <a:sym typeface="微软雅黑" panose="020B0503020204020204" pitchFamily="34" charset="-122"/>
              </a:rPr>
              <a:t>）等。（无需建立管道连接）</a:t>
            </a:r>
          </a:p>
          <a:p>
            <a:pPr lvl="1">
              <a:lnSpc>
                <a:spcPct val="120000"/>
              </a:lnSpc>
            </a:pPr>
            <a:r>
              <a:rPr kumimoji="1" lang="zh-CN" altLang="en-US" dirty="0">
                <a:sym typeface="微软雅黑" panose="020B0503020204020204" pitchFamily="34" charset="-122"/>
              </a:rPr>
              <a:t>安全。（数据有签名，需要时可加密；应用程序开发时就考虑数据安全，而非事后弥补</a:t>
            </a:r>
          </a:p>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dirty="0"/>
              <a:t>今天因特网的沙漏体系结构以通用的网络层为中心，通过上层和下层技术的独立革新使得因特网普及率能够迅速增长。但也正是这个“细腰”的结构无法很好地适应网络向信息中心网络（ICN）转变趋势，制约了互联网的快速发展。</a:t>
            </a:r>
          </a:p>
          <a:p>
            <a:endParaRPr lang="zh-CN" altLang="en-US" sz="1200" dirty="0"/>
          </a:p>
          <a:p>
            <a:r>
              <a:rPr lang="zh-CN" altLang="en-US" sz="1200" dirty="0"/>
              <a:t>NDN保留了细腰结构，这种改进的核心关键在于完全舍弃了基于IP地址的通信方式</a:t>
            </a:r>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indent="0"/>
            <a:r>
              <a:rPr lang="zh-CN" altLang="en-US" dirty="0">
                <a:sym typeface="+mn-ea"/>
              </a:rPr>
              <a:t>“物联网”概念的问世,打破了之前的传统思维。</a:t>
            </a:r>
            <a:endParaRPr lang="zh-CN" altLang="en-US" dirty="0"/>
          </a:p>
          <a:p>
            <a:pPr lvl="0" indent="0"/>
            <a:r>
              <a:rPr lang="zh-CN" altLang="en-US" dirty="0">
                <a:sym typeface="+mn-ea"/>
              </a:rPr>
              <a:t>过去的思路一直是将物理基础设施和IT基础设施分开：一方面是机场、公路、建筑物,而另一方面是数据中心,个人电脑、宽带等。</a:t>
            </a:r>
            <a:endParaRPr lang="zh-CN" altLang="en-US" dirty="0"/>
          </a:p>
          <a:p>
            <a:pPr lvl="0" indent="0"/>
            <a:r>
              <a:rPr lang="zh-CN" altLang="en-US" dirty="0">
                <a:sym typeface="+mn-ea"/>
              </a:rPr>
              <a:t>在“物联网”时代,钢筋混凝土、电缆将与芯片、宽带整合为统一的基础设施,在此意义上,基础设施更像是一块新的地球工地,世界的运转就在它上面进行,其中包括经济管理、生产运行、社会管理乃至个人生活。 </a:t>
            </a:r>
            <a:endParaRPr lang="zh-CN" altLang="en-US" dirty="0"/>
          </a:p>
          <a:p>
            <a:pPr lvl="0" indent="0"/>
            <a:r>
              <a:rPr lang="zh-CN" altLang="en-US" dirty="0">
                <a:sym typeface="+mn-ea"/>
              </a:rPr>
              <a:t>世界上的万事万物，小到手表、钥匙，大到汽车、楼房，只要嵌入一个微型感应芯片，把它变得智能化，这个物体就可以“自动开口说话”。再借助无线网络技术，人们就可以和物体“对话”，物体和物体之间也能“交流”，这就是物联网。</a:t>
            </a:r>
            <a:endParaRPr lang="zh-CN" altLang="en-US" dirty="0"/>
          </a:p>
          <a:p>
            <a:pPr lvl="0" indent="0"/>
            <a:r>
              <a:rPr lang="zh-CN" altLang="en-US" dirty="0">
                <a:sym typeface="+mn-ea"/>
              </a:rPr>
              <a:t>“如果物联网再搭上互联网这个桥梁，在世界任何一个地方我们都可以即时获取万事万物的信息。可以这么说，物联网加上互联网等于智慧地球。” </a:t>
            </a:r>
            <a:endParaRPr lang="zh-CN" altLang="en-US" dirty="0"/>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27614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46</a:t>
            </a:fld>
            <a:endParaRPr kumimoji="1" lang="zh-CN" altLang="en-US"/>
          </a:p>
        </p:txBody>
      </p:sp>
    </p:spTree>
    <p:extLst>
      <p:ext uri="{BB962C8B-B14F-4D97-AF65-F5344CB8AC3E}">
        <p14:creationId xmlns:p14="http://schemas.microsoft.com/office/powerpoint/2010/main" val="1001689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实际网络层，也可以从控制和数据两个层面分开来解释和对应</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47</a:t>
            </a:fld>
            <a:endParaRPr kumimoji="1" lang="zh-CN" altLang="en-US"/>
          </a:p>
        </p:txBody>
      </p:sp>
    </p:spTree>
    <p:extLst>
      <p:ext uri="{BB962C8B-B14F-4D97-AF65-F5344CB8AC3E}">
        <p14:creationId xmlns:p14="http://schemas.microsoft.com/office/powerpoint/2010/main" val="1643242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48</a:t>
            </a:fld>
            <a:endParaRPr kumimoji="1" lang="zh-CN" altLang="en-US"/>
          </a:p>
        </p:txBody>
      </p:sp>
    </p:spTree>
    <p:extLst>
      <p:ext uri="{BB962C8B-B14F-4D97-AF65-F5344CB8AC3E}">
        <p14:creationId xmlns:p14="http://schemas.microsoft.com/office/powerpoint/2010/main" val="23477355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这是对</a:t>
            </a:r>
            <a:r>
              <a:rPr lang="en-US" altLang="zh-CN" dirty="0"/>
              <a:t>SDN</a:t>
            </a:r>
            <a:r>
              <a:rPr lang="zh-CN" altLang="en-US" dirty="0"/>
              <a:t>控制和数据分离的示意图</a:t>
            </a:r>
            <a:endParaRPr lang="en-US" altLang="zh-CN" dirty="0"/>
          </a:p>
          <a:p>
            <a:r>
              <a:rPr lang="zh-CN" altLang="en-US" dirty="0"/>
              <a:t>与计算机网络的网络层对应</a:t>
            </a:r>
            <a:endParaRPr lang="en-US" altLang="zh-CN" dirty="0"/>
          </a:p>
          <a:p>
            <a:r>
              <a:rPr lang="zh-CN" altLang="en-US" dirty="0"/>
              <a:t>将路由器的功能分开</a:t>
            </a:r>
            <a:endParaRPr lang="en-US" altLang="zh-CN" dirty="0"/>
          </a:p>
          <a:p>
            <a:r>
              <a:rPr lang="zh-CN" altLang="en-US" dirty="0"/>
              <a:t>可以参照自顶向下教材第</a:t>
            </a:r>
            <a:r>
              <a:rPr lang="en-US" altLang="zh-CN" dirty="0"/>
              <a:t>7</a:t>
            </a:r>
            <a:r>
              <a:rPr lang="zh-CN" altLang="en-US" dirty="0"/>
              <a:t>版</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49</a:t>
            </a:fld>
            <a:endParaRPr kumimoji="1" lang="zh-CN" altLang="en-US"/>
          </a:p>
        </p:txBody>
      </p:sp>
    </p:spTree>
    <p:extLst>
      <p:ext uri="{BB962C8B-B14F-4D97-AF65-F5344CB8AC3E}">
        <p14:creationId xmlns:p14="http://schemas.microsoft.com/office/powerpoint/2010/main" val="147743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分类如课件</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50</a:t>
            </a:fld>
            <a:endParaRPr kumimoji="1" lang="zh-CN" altLang="en-US"/>
          </a:p>
        </p:txBody>
      </p:sp>
    </p:spTree>
    <p:extLst>
      <p:ext uri="{BB962C8B-B14F-4D97-AF65-F5344CB8AC3E}">
        <p14:creationId xmlns:p14="http://schemas.microsoft.com/office/powerpoint/2010/main" val="64406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也是分层的结构，基于</a:t>
            </a:r>
            <a:r>
              <a:rPr lang="en-US" altLang="zh-CN" dirty="0"/>
              <a:t>SDN</a:t>
            </a:r>
            <a:r>
              <a:rPr lang="zh-CN" altLang="en-US" dirty="0"/>
              <a:t>的网络也可以分成</a:t>
            </a:r>
            <a:r>
              <a:rPr lang="en-US" altLang="zh-CN" dirty="0"/>
              <a:t>3</a:t>
            </a:r>
            <a:r>
              <a:rPr lang="zh-CN" altLang="en-US" dirty="0"/>
              <a:t>层，如图</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51</a:t>
            </a:fld>
            <a:endParaRPr kumimoji="1" lang="zh-CN" altLang="en-US"/>
          </a:p>
        </p:txBody>
      </p:sp>
    </p:spTree>
    <p:extLst>
      <p:ext uri="{BB962C8B-B14F-4D97-AF65-F5344CB8AC3E}">
        <p14:creationId xmlns:p14="http://schemas.microsoft.com/office/powerpoint/2010/main" val="3517786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SDN</a:t>
            </a:r>
            <a:r>
              <a:rPr lang="zh-CN" altLang="en-US" dirty="0"/>
              <a:t>与</a:t>
            </a:r>
            <a:r>
              <a:rPr lang="en-US" altLang="zh-CN" dirty="0" err="1"/>
              <a:t>Openflow</a:t>
            </a:r>
            <a:r>
              <a:rPr lang="zh-CN" altLang="en-US" dirty="0"/>
              <a:t>的关系，实际是包含的关系，</a:t>
            </a:r>
            <a:endParaRPr lang="en-US" altLang="zh-CN" dirty="0"/>
          </a:p>
          <a:p>
            <a:r>
              <a:rPr lang="zh-CN" altLang="en-US" dirty="0"/>
              <a:t>早期将</a:t>
            </a:r>
            <a:r>
              <a:rPr lang="en-US" altLang="zh-CN" dirty="0" err="1"/>
              <a:t>Openflow</a:t>
            </a:r>
            <a:r>
              <a:rPr lang="zh-CN" altLang="en-US" dirty="0"/>
              <a:t>视为</a:t>
            </a:r>
            <a:r>
              <a:rPr lang="en-US" altLang="zh-CN" dirty="0"/>
              <a:t>SDN1.0</a:t>
            </a:r>
          </a:p>
          <a:p>
            <a:r>
              <a:rPr lang="zh-CN" altLang="en-US" dirty="0"/>
              <a:t>现在</a:t>
            </a:r>
            <a:r>
              <a:rPr lang="en-US" altLang="zh-CN" dirty="0"/>
              <a:t>SDN</a:t>
            </a:r>
            <a:r>
              <a:rPr lang="zh-CN" altLang="en-US" dirty="0"/>
              <a:t>已有更多的功能和定义</a:t>
            </a:r>
            <a:endParaRPr lang="en-US" altLang="zh-CN" dirty="0"/>
          </a:p>
          <a:p>
            <a:r>
              <a:rPr lang="zh-CN" altLang="en-US" dirty="0"/>
              <a:t>如狭义</a:t>
            </a:r>
            <a:r>
              <a:rPr lang="en-US" altLang="zh-CN" dirty="0"/>
              <a:t>SDN</a:t>
            </a:r>
            <a:r>
              <a:rPr lang="zh-CN" altLang="en-US" dirty="0"/>
              <a:t>、广义</a:t>
            </a:r>
            <a:r>
              <a:rPr lang="en-US" altLang="zh-CN" dirty="0"/>
              <a:t>SDN</a:t>
            </a:r>
            <a:r>
              <a:rPr lang="zh-CN" altLang="en-US" dirty="0"/>
              <a:t>、超广义</a:t>
            </a:r>
            <a:r>
              <a:rPr lang="en-US" altLang="zh-CN" dirty="0"/>
              <a:t>SDN</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52</a:t>
            </a:fld>
            <a:endParaRPr kumimoji="1" lang="zh-CN" altLang="en-US"/>
          </a:p>
        </p:txBody>
      </p:sp>
    </p:spTree>
    <p:extLst>
      <p:ext uri="{BB962C8B-B14F-4D97-AF65-F5344CB8AC3E}">
        <p14:creationId xmlns:p14="http://schemas.microsoft.com/office/powerpoint/2010/main" val="1617959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a:t>
            </a:r>
            <a:r>
              <a:rPr lang="en-US" altLang="zh-CN" dirty="0" err="1"/>
              <a:t>Openflow</a:t>
            </a:r>
            <a:r>
              <a:rPr lang="zh-CN" altLang="en-US" dirty="0"/>
              <a:t>为例，此图是</a:t>
            </a:r>
            <a:r>
              <a:rPr lang="en-US" altLang="zh-CN" dirty="0" err="1"/>
              <a:t>openflow</a:t>
            </a:r>
            <a:r>
              <a:rPr lang="zh-CN" altLang="en-US" dirty="0"/>
              <a:t>节点的匹配过程</a:t>
            </a:r>
            <a:endParaRPr lang="en-US" altLang="zh-CN" dirty="0"/>
          </a:p>
          <a:p>
            <a:r>
              <a:rPr lang="zh-CN" altLang="en-US" dirty="0"/>
              <a:t>跟路由表类似，也有数据流规则表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53</a:t>
            </a:fld>
            <a:endParaRPr kumimoji="1" lang="zh-CN" altLang="en-US"/>
          </a:p>
        </p:txBody>
      </p:sp>
    </p:spTree>
    <p:extLst>
      <p:ext uri="{BB962C8B-B14F-4D97-AF65-F5344CB8AC3E}">
        <p14:creationId xmlns:p14="http://schemas.microsoft.com/office/powerpoint/2010/main" val="1828294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Openflow</a:t>
            </a:r>
            <a:r>
              <a:rPr lang="zh-CN" altLang="en-US" dirty="0"/>
              <a:t>交换机，匹配的就是数据帧中的各个重要字段，如</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54</a:t>
            </a:fld>
            <a:endParaRPr kumimoji="1" lang="zh-CN" altLang="en-US"/>
          </a:p>
        </p:txBody>
      </p:sp>
    </p:spTree>
    <p:extLst>
      <p:ext uri="{BB962C8B-B14F-4D97-AF65-F5344CB8AC3E}">
        <p14:creationId xmlns:p14="http://schemas.microsoft.com/office/powerpoint/2010/main" val="39965036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a:t>
            </a:r>
            <a:r>
              <a:rPr lang="en-US" altLang="zh-CN" dirty="0" err="1"/>
              <a:t>Openflow</a:t>
            </a:r>
            <a:r>
              <a:rPr lang="zh-CN" altLang="en-US" dirty="0"/>
              <a:t>的例子</a:t>
            </a:r>
            <a:endParaRPr lang="en-US" altLang="zh-CN" dirty="0"/>
          </a:p>
          <a:p>
            <a:r>
              <a:rPr lang="zh-CN" altLang="en-US" dirty="0"/>
              <a:t>可以不按最短路径转发</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55</a:t>
            </a:fld>
            <a:endParaRPr kumimoji="1" lang="zh-CN" altLang="en-US"/>
          </a:p>
        </p:txBody>
      </p:sp>
    </p:spTree>
    <p:extLst>
      <p:ext uri="{BB962C8B-B14F-4D97-AF65-F5344CB8AC3E}">
        <p14:creationId xmlns:p14="http://schemas.microsoft.com/office/powerpoint/2010/main" val="2248709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Open </a:t>
            </a:r>
            <a:r>
              <a:rPr lang="en-US" altLang="zh-CN" dirty="0" err="1"/>
              <a:t>floud</a:t>
            </a:r>
            <a:r>
              <a:rPr lang="zh-CN" altLang="en-US" dirty="0"/>
              <a:t>还可以做更多的配置</a:t>
            </a:r>
            <a:endParaRPr lang="en-US" altLang="zh-CN" dirty="0"/>
          </a:p>
          <a:p>
            <a:r>
              <a:rPr lang="zh-CN" altLang="en-US" dirty="0"/>
              <a:t>除正常最短路径转发外，还有包括防火墙、</a:t>
            </a:r>
            <a:r>
              <a:rPr lang="en-US" altLang="zh-CN" dirty="0"/>
              <a:t>2</a:t>
            </a:r>
            <a:r>
              <a:rPr lang="zh-CN" altLang="en-US" dirty="0"/>
              <a:t>层转发等</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56</a:t>
            </a:fld>
            <a:endParaRPr kumimoji="1" lang="zh-CN" altLang="en-US"/>
          </a:p>
        </p:txBody>
      </p:sp>
    </p:spTree>
    <p:extLst>
      <p:ext uri="{BB962C8B-B14F-4D97-AF65-F5344CB8AC3E}">
        <p14:creationId xmlns:p14="http://schemas.microsoft.com/office/powerpoint/2010/main" val="2584931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SDN</a:t>
            </a:r>
            <a:r>
              <a:rPr lang="zh-CN" altLang="en-US" dirty="0"/>
              <a:t>属于网络层</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57</a:t>
            </a:fld>
            <a:endParaRPr kumimoji="1" lang="zh-CN" altLang="en-US"/>
          </a:p>
        </p:txBody>
      </p:sp>
    </p:spTree>
    <p:extLst>
      <p:ext uri="{BB962C8B-B14F-4D97-AF65-F5344CB8AC3E}">
        <p14:creationId xmlns:p14="http://schemas.microsoft.com/office/powerpoint/2010/main" val="2652349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FontTx/>
              <a:buNone/>
            </a:pPr>
            <a:r>
              <a:rPr lang="zh-CN" altLang="en-US" dirty="0"/>
              <a:t>这是一个</a:t>
            </a:r>
            <a:r>
              <a:rPr lang="en-US" altLang="zh-CN" dirty="0"/>
              <a:t>SDN</a:t>
            </a:r>
            <a:r>
              <a:rPr lang="zh-CN" altLang="en-US" dirty="0"/>
              <a:t>仿真环境的工具和例子，用</a:t>
            </a:r>
            <a:r>
              <a:rPr lang="zh-CN" altLang="en-US" sz="1200" dirty="0">
                <a:ea typeface="宋体" panose="02010600030101010101" pitchFamily="2" charset="-122"/>
              </a:rPr>
              <a:t>floodlight+Mininet.</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58</a:t>
            </a:fld>
            <a:endParaRPr kumimoji="1" lang="zh-CN" altLang="en-US"/>
          </a:p>
        </p:txBody>
      </p:sp>
    </p:spTree>
    <p:extLst>
      <p:ext uri="{BB962C8B-B14F-4D97-AF65-F5344CB8AC3E}">
        <p14:creationId xmlns:p14="http://schemas.microsoft.com/office/powerpoint/2010/main" val="2357658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在实际中，</a:t>
            </a:r>
            <a:r>
              <a:rPr lang="en-US" altLang="zh-CN" dirty="0"/>
              <a:t>google</a:t>
            </a:r>
            <a:r>
              <a:rPr lang="zh-CN" altLang="en-US" dirty="0"/>
              <a:t>的</a:t>
            </a:r>
            <a:r>
              <a:rPr lang="en-US" altLang="zh-CN" dirty="0"/>
              <a:t>B4</a:t>
            </a:r>
            <a:r>
              <a:rPr lang="zh-CN" altLang="en-US" dirty="0"/>
              <a:t>就是一个</a:t>
            </a:r>
            <a:r>
              <a:rPr lang="en-US" altLang="zh-CN" dirty="0"/>
              <a:t>SDN</a:t>
            </a:r>
            <a:r>
              <a:rPr lang="zh-CN" altLang="en-US" dirty="0"/>
              <a:t>的应用例子</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59</a:t>
            </a:fld>
            <a:endParaRPr kumimoji="1" lang="zh-CN" altLang="en-US"/>
          </a:p>
        </p:txBody>
      </p:sp>
    </p:spTree>
    <p:extLst>
      <p:ext uri="{BB962C8B-B14F-4D97-AF65-F5344CB8AC3E}">
        <p14:creationId xmlns:p14="http://schemas.microsoft.com/office/powerpoint/2010/main" val="19982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物联网就是物物相连的互联网。这有两层意思:其一，物联网的核心和基础仍然是互联网，是在互联网基础上的延伸和扩展的网络;其二，其用户端延伸和扩展到了任何物品与物品之间，进行信息交换和通信，也就是物物相息。物联网通过智能感知、识别技术与普适计算等通信感知技术，广泛应用于网络的融合中，也因此被称为继计算机、互联网之后世界信息产业发展的第三次浪潮。物联网是互联网的应用拓展，与其说物联网是网络，不如说物联网是业务和应用。</a:t>
            </a:r>
          </a:p>
          <a:p>
            <a:endParaRPr lang="zh-CN" altLang="en-US"/>
          </a:p>
          <a:p>
            <a:r>
              <a:rPr lang="zh-CN" altLang="en-US"/>
              <a:t>利用局部网络或互联网等通信技术把传感器、控制器、机器、人员和物等通过新的方式联在一起，形成人与物、物与物相联，实现信息化、远程管理控制和智能化的网络。物联网是互联网的延伸，它包括互联网及互联网上所有的资bai，兼容互联网所有的应用</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solidFill>
                <a:ea typeface="宋体" panose="02010600030101010101" pitchFamily="2" charset="-122"/>
              </a:rPr>
              <a:t>SDN</a:t>
            </a:r>
            <a:r>
              <a:rPr kumimoji="1" lang="zh-CN" altLang="en-US" dirty="0"/>
              <a:t>最适合的领域是数据中心，</a:t>
            </a:r>
            <a:r>
              <a:rPr lang="en-US" altLang="zh-CN" dirty="0"/>
              <a:t>B4</a:t>
            </a:r>
            <a:r>
              <a:rPr lang="zh-CN" altLang="en-US" dirty="0"/>
              <a:t>网络，也是数据中心间的网络</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60</a:t>
            </a:fld>
            <a:endParaRPr kumimoji="1" lang="zh-CN" altLang="en-US"/>
          </a:p>
        </p:txBody>
      </p:sp>
    </p:spTree>
    <p:extLst>
      <p:ext uri="{BB962C8B-B14F-4D97-AF65-F5344CB8AC3E}">
        <p14:creationId xmlns:p14="http://schemas.microsoft.com/office/powerpoint/2010/main" val="34342229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注：作为新型网络技术选讲的一部分，不对同学们有过高的要求，了解基本的研究现状即可，本章主要作为开阔眼界使用。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62</a:t>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上面介绍了机器学习的近期进展，现在我们来讨论一下为什么要使用机器学习方法来帮助网络进行优化呢？</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为了避免不够具体，此处以大家较为熟悉的拥塞控制问题为例来介绍当前网络中存在的问题。</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右图是某个</a:t>
            </a:r>
            <a:r>
              <a:rPr lang="en-US" altLang="zh-CN" dirty="0">
                <a:latin typeface="Comic Sans MS" panose="030F0702030302020204" pitchFamily="66" charset="0"/>
                <a:ea typeface="微软雅黑" panose="020B0503020204020204" pitchFamily="34" charset="-122"/>
              </a:rPr>
              <a:t>TCP</a:t>
            </a:r>
            <a:r>
              <a:rPr lang="zh-CN" altLang="en-US" dirty="0">
                <a:latin typeface="Comic Sans MS" panose="030F0702030302020204" pitchFamily="66" charset="0"/>
                <a:ea typeface="微软雅黑" panose="020B0503020204020204" pitchFamily="34" charset="-122"/>
              </a:rPr>
              <a:t>拥塞控制算法，窗口变化的示意图，在学习传输层时，我们了解到拥塞控制算法会对一些拥塞信号做出反应，从而根据某些假设做出判断，并对窗口进行增减。但是实际的网络并不如我们想的一样简单，往往含义很多无法被简单的假设描述的特性，从而难进进行准确的建模，也因此无法进行准确的求解。</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没有准确的模型，也就意味着我们无法根据有限的拥塞信号，或者测量得到的信息，完全的推断出网络的状态。同时，由于假设可能错误，丢包并不一定来自于拥塞，也可能来自链路的随机丢包，此时据此将窗口减半将无法有效的利用带宽，导致浪费。</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没有准确的模型，也意味着我们只能通过规则式的启发式方法来对此问题进行优化，而无法显式地对某些给定的优化目标进行优化。而固定的基于规则的启发式规则显然与动态多变的复杂网络环境是天生不匹配的，所以很难在广泛的网络条件下均表现优异。</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事实上，下面四点都是第一点的推论，而计算机网络学科的实验性质很重，目前并没有特别好的完备理论对其进行建模，导致了各种启发式算法的横行，而此时从数据中学习则成为了一个很好的替代选择，避免了人工的参与，也避免了引入过多的假设；采用深度学习的机器学习方法具有很强的表达能力，能够自动从复杂的输入信息中找到与决策的关系；同时以强化学习为代表的学习方法，可以根据给定的奖励函数进行优化，从而使能了端到端的指标优化；最后强化学习非常适合进行序列决策，也与网络问题非常契合。</a:t>
            </a: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Comic Sans MS" panose="030F0702030302020204" pitchFamily="66" charset="0"/>
              <a:ea typeface="微软雅黑" panose="020B0503020204020204" pitchFamily="34" charset="-122"/>
            </a:endParaRPr>
          </a:p>
          <a:p>
            <a:pPr marL="0" marR="0" lvl="1" indent="0" algn="l" defTabSz="914400" rtl="0" eaLnBrk="0" fontAlgn="base" latinLnBrk="0" hangingPunct="0">
              <a:lnSpc>
                <a:spcPct val="100000"/>
              </a:lnSpc>
              <a:spcBef>
                <a:spcPct val="30000"/>
              </a:spcBef>
              <a:spcAft>
                <a:spcPct val="0"/>
              </a:spcAft>
              <a:buClrTx/>
              <a:buSzTx/>
              <a:buFontTx/>
              <a:buNone/>
              <a:defRPr/>
            </a:pPr>
            <a:r>
              <a:rPr lang="zh-CN" altLang="en-US" dirty="0">
                <a:latin typeface="Comic Sans MS" panose="030F0702030302020204" pitchFamily="66" charset="0"/>
                <a:ea typeface="微软雅黑" panose="020B0503020204020204" pitchFamily="34" charset="-122"/>
              </a:rPr>
              <a:t>因此，本章中，我们将具体来看如何将机器学习方法应用在网络系统的优化中。</a:t>
            </a:r>
            <a:endParaRPr lang="en-US" altLang="zh-CN" dirty="0">
              <a:latin typeface="Comic Sans MS" panose="030F0702030302020204" pitchFamily="66" charset="0"/>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259C7419-27B1-42A8-BC5C-D2523F6A6D63}" type="slidenum">
              <a:rPr lang="en-US" altLang="zh-CN" smtClean="0"/>
              <a:pPr>
                <a:defRPr/>
              </a:pPr>
              <a:t>63</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本页中，简单总结了近年来相关领域的发展和对应的发展文献，并对其进行了归类。</a:t>
            </a:r>
            <a:endParaRPr lang="en-US" altLang="zh-CN" dirty="0"/>
          </a:p>
          <a:p>
            <a:endParaRPr lang="en-US" altLang="zh-CN" dirty="0"/>
          </a:p>
          <a:p>
            <a:r>
              <a:rPr lang="zh-CN" altLang="en-US" dirty="0"/>
              <a:t>这里列的并不全，只是为了展现当前领域的变化和趋势。</a:t>
            </a:r>
          </a:p>
        </p:txBody>
      </p:sp>
      <p:sp>
        <p:nvSpPr>
          <p:cNvPr id="4" name="灯片编号占位符 3"/>
          <p:cNvSpPr>
            <a:spLocks noGrp="1"/>
          </p:cNvSpPr>
          <p:nvPr>
            <p:ph type="sldNum" sz="quarter" idx="10"/>
          </p:nvPr>
        </p:nvSpPr>
        <p:spPr/>
        <p:txBody>
          <a:bodyPr/>
          <a:lstStyle/>
          <a:p>
            <a:fld id="{43F722FA-BAD0-F84C-8F76-7A5AF5591060}" type="slidenum">
              <a:rPr kumimoji="1" lang="zh-CN" altLang="en-US" smtClean="0"/>
              <a:pPr/>
              <a:t>64</a:t>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应用层，我们拥有多种多样的应用，有的直接面向用户运行在端系统中，有的不直接面向用户运行在数据中心集群中。这些应用程序中，存在许多的决策和算法，会对用户的体验或者完成任务的效率产生很大的影响。</a:t>
            </a:r>
            <a:endParaRPr kumimoji="1" lang="en-US" altLang="zh-CN" dirty="0"/>
          </a:p>
          <a:p>
            <a:endParaRPr kumimoji="1" lang="en-US" altLang="zh-CN" dirty="0"/>
          </a:p>
          <a:p>
            <a:r>
              <a:rPr kumimoji="1" lang="zh-CN" altLang="en-US" dirty="0"/>
              <a:t>比如说，直接面向用户的应用中，视频流媒体应用就是一个代表，它会涉及面对不同网络带宽时如何选择合适的视频码率（分辨率）的问题；另一方面，数据中心中的集群任务调度算法会对任务完成的效率产生很大影响，这就需要调度器进行全局的管控，为每个任务分配他所需的计算资源。</a:t>
            </a:r>
            <a:endParaRPr kumimoji="1" lang="en-US" altLang="zh-CN" dirty="0"/>
          </a:p>
          <a:p>
            <a:endParaRPr kumimoji="1" lang="en-US" altLang="zh-CN" dirty="0"/>
          </a:p>
          <a:p>
            <a:r>
              <a:rPr kumimoji="1" lang="zh-CN" altLang="en-US" dirty="0"/>
              <a:t>这两类问题，虽然结构上不尽相同，但是有一些共性的挑战导致其算法设计并不容易：首先此类决策都是序列决策，这意味着当前的决策不仅影响当前的收益和体验，还会对未来的结果产生影响，比如现在选择了下载高分辨率的视频块，但是未来网络可能带宽下降，此时就会在未来产生卡顿，任务调度也是如此，如果当前把所有资源分配给了某个很大的任务，就会导致未来到达的任务没有资源可以使用，这就导致整体的等待时间增加；此外，这类算法严重受到外部输入的影响，面对不同的输入，同样的算法也可能有完全不同的表现。一个好的策略能够适应不同的负载输入来做出不同的决策，对于自适应码率系统而言这个外部输入就是网络带宽，对于集群调度而言，它就是任务的序列。</a:t>
            </a:r>
            <a:endParaRPr kumimoji="1" lang="en-US" altLang="zh-CN" dirty="0"/>
          </a:p>
          <a:p>
            <a:endParaRPr kumimoji="1" lang="en-US" altLang="zh-CN" dirty="0"/>
          </a:p>
          <a:p>
            <a:r>
              <a:rPr kumimoji="1" lang="zh-CN" altLang="en-US" dirty="0"/>
              <a:t>对于每个优化决策问题，在引入机器学习方法之前，往往都会有一些基于规则的启发式算法，由于基于规则，导致其往往不能适应多种不同的网络场景或者负载情况；因此我们可以考虑在其中引入机器学习方法，这里就是深度强化学习了，来从数据中直接学习适应于特定网络负载的策略，而无需提前给出假设。</a:t>
            </a:r>
            <a:endParaRPr kumimoji="1" lang="en-US" altLang="zh-CN" dirty="0"/>
          </a:p>
          <a:p>
            <a:endParaRPr kumimoji="1" lang="en-US" altLang="zh-CN" dirty="0"/>
          </a:p>
          <a:p>
            <a:r>
              <a:rPr kumimoji="1" lang="zh-CN" altLang="en-US" dirty="0"/>
              <a:t>接下来，我们将以</a:t>
            </a:r>
            <a:r>
              <a:rPr kumimoji="1" lang="en-US" altLang="zh-CN" dirty="0" err="1"/>
              <a:t>pensieve</a:t>
            </a:r>
            <a:r>
              <a:rPr kumimoji="1" lang="zh-CN" altLang="en-US" dirty="0"/>
              <a:t>和</a:t>
            </a:r>
            <a:r>
              <a:rPr kumimoji="1" lang="en-US" altLang="zh-CN" dirty="0"/>
              <a:t>decima</a:t>
            </a:r>
            <a:r>
              <a:rPr kumimoji="1" lang="zh-CN" altLang="en-US" dirty="0"/>
              <a:t>为代表讲解。（此处可以解释作者</a:t>
            </a:r>
            <a:r>
              <a:rPr kumimoji="1" lang="en-US" altLang="zh-CN" dirty="0" err="1"/>
              <a:t>Hongzi</a:t>
            </a:r>
            <a:r>
              <a:rPr kumimoji="1" lang="zh-CN" altLang="en-US" dirty="0"/>
              <a:t> </a:t>
            </a:r>
            <a:r>
              <a:rPr kumimoji="1" lang="en-US" altLang="zh-CN" dirty="0"/>
              <a:t>Mao</a:t>
            </a:r>
            <a:r>
              <a:rPr kumimoji="1" lang="zh-CN" altLang="en-US" dirty="0"/>
              <a:t>）</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65</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a:t>注：自适应码率背景</a:t>
            </a:r>
            <a:endParaRPr lang="en-US" altLang="zh-CN" baseline="0" dirty="0"/>
          </a:p>
          <a:p>
            <a:endParaRPr lang="en-US" altLang="zh-CN" baseline="0" dirty="0"/>
          </a:p>
          <a:p>
            <a:r>
              <a:rPr lang="zh-CN" altLang="en-US" baseline="0" dirty="0"/>
              <a:t>提高体验质量的主要框架是通过</a:t>
            </a:r>
            <a:r>
              <a:rPr lang="en-US" baseline="0" dirty="0"/>
              <a:t>HTTP</a:t>
            </a:r>
            <a:r>
              <a:rPr lang="zh-CN" altLang="en-US" baseline="0" dirty="0"/>
              <a:t>或</a:t>
            </a:r>
            <a:r>
              <a:rPr lang="en-US" baseline="0" dirty="0"/>
              <a:t>DASH</a:t>
            </a:r>
            <a:r>
              <a:rPr lang="zh-CN" altLang="en-US" baseline="0" dirty="0"/>
              <a:t>进行动态流传输。这是一个非常标准的框架，我将概述其工作原理。</a:t>
            </a:r>
          </a:p>
          <a:p>
            <a:endParaRPr lang="zh-CN" altLang="en-US" baseline="0" dirty="0"/>
          </a:p>
          <a:p>
            <a:r>
              <a:rPr lang="zh-CN" altLang="en-US" baseline="0" dirty="0"/>
              <a:t>为了加载视频，视频客户端会定期从视频服务器请求单个视频块。每个块代表几秒钟的视频，并且可以以几种比特率之一进行请求。下载视频块时，它们将存储在回放缓冲区中。在此抽象图中，每个粉红色的条代表缓冲区中的一个视频块。条形图的宽度是视频的</a:t>
            </a:r>
            <a:r>
              <a:rPr lang="en-US" altLang="zh-CN" baseline="0" dirty="0"/>
              <a:t>1</a:t>
            </a:r>
            <a:r>
              <a:rPr lang="zh-CN" altLang="en-US" baseline="0" dirty="0"/>
              <a:t>秒，而高度则表示比特率。更高的比特率对应于更高的分辨率或更高的视频质量。</a:t>
            </a:r>
          </a:p>
          <a:p>
            <a:endParaRPr lang="zh-CN" altLang="en-US" baseline="0" dirty="0"/>
          </a:p>
          <a:p>
            <a:r>
              <a:rPr lang="zh-CN" altLang="en-US" baseline="0" dirty="0"/>
              <a:t>随着视频的播放，由于用户“实时”观看视频，因此回放缓冲区以固定的速率持续消耗，但是缓冲区将以可变的速率填充，具体取决于请求的比特率和网络条件。</a:t>
            </a:r>
          </a:p>
          <a:p>
            <a:endParaRPr lang="en-US" altLang="zh-CN" baseline="0" dirty="0"/>
          </a:p>
          <a:p>
            <a:r>
              <a:rPr lang="zh-CN" altLang="en-US" baseline="0" dirty="0"/>
              <a:t>如果我们请求的数据块的比特率高于网络支持的比特率，这可能会成为问题，因此，数据块的消耗速度比其入队的速度快</a:t>
            </a:r>
            <a:r>
              <a:rPr lang="en-US" altLang="zh-CN" baseline="0" dirty="0"/>
              <a:t>-</a:t>
            </a:r>
            <a:r>
              <a:rPr lang="zh-CN" altLang="en-US" baseline="0" dirty="0"/>
              <a:t>最终导致缓冲区为空，从而导致重新缓冲期。</a:t>
            </a:r>
          </a:p>
          <a:p>
            <a:endParaRPr lang="zh-CN" altLang="en-US" baseline="0" dirty="0"/>
          </a:p>
          <a:p>
            <a:r>
              <a:rPr lang="zh-CN" altLang="en-US" baseline="0" dirty="0"/>
              <a:t>为避免此类问题，视频播放器使用自适应比特率算法或</a:t>
            </a:r>
            <a:r>
              <a:rPr lang="en-US" baseline="0" dirty="0"/>
              <a:t>ABR</a:t>
            </a:r>
            <a:r>
              <a:rPr lang="zh-CN" altLang="en-US" baseline="0" dirty="0"/>
              <a:t>算法。这些算法决定下载每个视频块的时间和比特率。</a:t>
            </a:r>
          </a:p>
          <a:p>
            <a:endParaRPr lang="zh-CN" altLang="en-US" baseline="0" dirty="0"/>
          </a:p>
          <a:p>
            <a:r>
              <a:rPr lang="zh-CN" altLang="en-US" baseline="0" dirty="0"/>
              <a:t>具体来说，这些算法根据网络和播放缓冲区的状况，在几个可用的比特率中进行自适应选择。</a:t>
            </a:r>
          </a:p>
          <a:p>
            <a:r>
              <a:rPr lang="zh-CN" altLang="en-US" baseline="0" dirty="0"/>
              <a:t> </a:t>
            </a:r>
          </a:p>
          <a:p>
            <a:r>
              <a:rPr lang="zh-CN" altLang="en-US" baseline="0" dirty="0"/>
              <a:t>因此，这些算法对体验质量有很大的影响。</a:t>
            </a:r>
            <a:endParaRPr lang="en-US" baseline="0" dirty="0"/>
          </a:p>
        </p:txBody>
      </p:sp>
      <p:sp>
        <p:nvSpPr>
          <p:cNvPr id="4" name="Slide Number Placeholder 3"/>
          <p:cNvSpPr>
            <a:spLocks noGrp="1"/>
          </p:cNvSpPr>
          <p:nvPr>
            <p:ph type="sldNum" sz="quarter" idx="10"/>
          </p:nvPr>
        </p:nvSpPr>
        <p:spPr/>
        <p:txBody>
          <a:bodyPr/>
          <a:lstStyle/>
          <a:p>
            <a:fld id="{E958D69D-E82F-E54F-B8DC-D196FC61EE80}" type="slidenum">
              <a:rPr lang="en-US" smtClean="0"/>
              <a:pPr/>
              <a:t>66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主要介绍</a:t>
            </a:r>
            <a:r>
              <a:rPr lang="en-US" altLang="zh-CN" dirty="0"/>
              <a:t>DRL</a:t>
            </a:r>
            <a:r>
              <a:rPr lang="zh-CN" altLang="en-US" dirty="0"/>
              <a:t>的使用方式</a:t>
            </a:r>
            <a:endParaRPr lang="en-US" altLang="zh-CN" dirty="0"/>
          </a:p>
          <a:p>
            <a:endParaRPr lang="en-US" altLang="zh-CN" dirty="0"/>
          </a:p>
          <a:p>
            <a:r>
              <a:rPr lang="zh-CN" altLang="en-US" dirty="0"/>
              <a:t>需要介绍</a:t>
            </a:r>
            <a:r>
              <a:rPr lang="en-US" altLang="zh-CN" dirty="0" err="1"/>
              <a:t>pensieve</a:t>
            </a:r>
            <a:r>
              <a:rPr lang="zh-CN" altLang="en-US" dirty="0"/>
              <a:t>解决的问题，方法。</a:t>
            </a:r>
            <a:endParaRPr lang="en-US" altLang="zh-CN" dirty="0"/>
          </a:p>
          <a:p>
            <a:endParaRPr lang="en-US" altLang="zh-CN" dirty="0"/>
          </a:p>
          <a:p>
            <a:r>
              <a:rPr lang="zh-CN" altLang="en-US" dirty="0"/>
              <a:t>此处，着重强调是如何把问题映射为</a:t>
            </a:r>
            <a:r>
              <a:rPr lang="en-US" altLang="zh-CN" dirty="0"/>
              <a:t>RL</a:t>
            </a:r>
            <a:r>
              <a:rPr lang="zh-CN" altLang="en-US" dirty="0"/>
              <a:t>问题的，介绍</a:t>
            </a:r>
            <a:r>
              <a:rPr lang="en-US" altLang="zh-CN" dirty="0"/>
              <a:t>state</a:t>
            </a:r>
            <a:r>
              <a:rPr lang="zh-CN" altLang="en-US" dirty="0"/>
              <a:t>，</a:t>
            </a:r>
            <a:r>
              <a:rPr lang="en-US" altLang="zh-CN" dirty="0"/>
              <a:t>action</a:t>
            </a:r>
            <a:r>
              <a:rPr lang="zh-CN" altLang="en-US" dirty="0"/>
              <a:t>，</a:t>
            </a:r>
            <a:r>
              <a:rPr lang="en-US" altLang="zh-CN" dirty="0"/>
              <a:t>reward</a:t>
            </a:r>
            <a:r>
              <a:rPr lang="zh-CN" altLang="en-US" dirty="0"/>
              <a:t>，（</a:t>
            </a:r>
            <a:r>
              <a:rPr lang="en-US" altLang="zh-CN" dirty="0"/>
              <a:t>policy</a:t>
            </a:r>
            <a:r>
              <a:rPr lang="zh-CN" altLang="en-US" dirty="0"/>
              <a:t>的结构）。</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59C7419-27B1-42A8-BC5C-D2523F6A6D6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800" dirty="0"/>
              <a:t>【</a:t>
            </a:r>
            <a:r>
              <a:rPr kumimoji="1" lang="zh-CN" altLang="en-US" sz="1800" dirty="0"/>
              <a:t>论文链接</a:t>
            </a:r>
            <a:r>
              <a:rPr kumimoji="1" lang="en-US" altLang="zh-CN" sz="1800" dirty="0"/>
              <a:t>】</a:t>
            </a:r>
            <a:r>
              <a:rPr lang="en-GB" altLang="zh-CN" sz="1800" dirty="0">
                <a:hlinkClick r:id="rId3"/>
              </a:rPr>
              <a:t>https://web.mit.edu/decima/content/sigcomm-2019.pdf</a:t>
            </a:r>
            <a:endParaRPr kumimoji="1" lang="en-US" altLang="zh-CN" sz="1800" dirty="0"/>
          </a:p>
          <a:p>
            <a:endParaRPr kumimoji="1" lang="en-US" altLang="zh-CN" sz="1800" dirty="0"/>
          </a:p>
          <a:p>
            <a:r>
              <a:rPr kumimoji="1" lang="en-US" altLang="zh-CN" sz="1800" dirty="0"/>
              <a:t>【</a:t>
            </a:r>
            <a:r>
              <a:rPr kumimoji="1" lang="zh-CN" altLang="en-US" sz="1800" dirty="0"/>
              <a:t>衔接</a:t>
            </a:r>
            <a:r>
              <a:rPr kumimoji="1" lang="en-US" altLang="zh-CN" sz="1800" dirty="0"/>
              <a:t>】</a:t>
            </a:r>
            <a:r>
              <a:rPr kumimoji="1" lang="zh-CN" altLang="en-US" sz="1800" dirty="0"/>
              <a:t>介绍完局部决策网络系统中机器学习方法的应用之后，我们可以来看看数据中心中的集群任务调度问题是如何通过机器学习方法来解决的。</a:t>
            </a:r>
            <a:endParaRPr kumimoji="1" lang="en-US" altLang="zh-CN" sz="1800" dirty="0"/>
          </a:p>
          <a:p>
            <a:endParaRPr kumimoji="1" lang="en-US" altLang="zh-CN" sz="1800" dirty="0"/>
          </a:p>
          <a:p>
            <a:r>
              <a:rPr kumimoji="1" lang="en-US" altLang="zh-CN" sz="1800" dirty="0"/>
              <a:t>【</a:t>
            </a:r>
            <a:r>
              <a:rPr kumimoji="1" lang="zh-CN" altLang="en-US" sz="1800" dirty="0"/>
              <a:t>背景</a:t>
            </a:r>
            <a:r>
              <a:rPr kumimoji="1" lang="en-US" altLang="zh-CN" sz="1800" dirty="0"/>
              <a:t>】</a:t>
            </a:r>
            <a:r>
              <a:rPr kumimoji="1" lang="zh-CN" altLang="en-US" sz="1800" dirty="0"/>
              <a:t>集群任务调度是</a:t>
            </a:r>
            <a:r>
              <a:rPr kumimoji="1" lang="en-GB" altLang="zh-CN" sz="1800" dirty="0"/>
              <a:t>Kubernetes</a:t>
            </a:r>
            <a:r>
              <a:rPr kumimoji="1" lang="zh-CN" altLang="en-US" sz="1800" dirty="0"/>
              <a:t>（和</a:t>
            </a:r>
            <a:r>
              <a:rPr kumimoji="1" lang="en-GB" altLang="zh-CN" sz="1800" dirty="0"/>
              <a:t>Mesos</a:t>
            </a:r>
            <a:r>
              <a:rPr kumimoji="1" lang="zh-CN" altLang="en-US" sz="1800" dirty="0"/>
              <a:t>）等集群管理软件或</a:t>
            </a:r>
            <a:r>
              <a:rPr kumimoji="1" lang="en-GB" altLang="zh-CN" sz="1800" dirty="0"/>
              <a:t>Spark</a:t>
            </a:r>
            <a:r>
              <a:rPr kumimoji="1" lang="zh-CN" altLang="en-US" sz="1800" dirty="0"/>
              <a:t>和</a:t>
            </a:r>
            <a:r>
              <a:rPr kumimoji="1" lang="en-GB" altLang="zh-CN" sz="1800" dirty="0"/>
              <a:t>Hadoop MapReduce</a:t>
            </a:r>
            <a:r>
              <a:rPr kumimoji="1" lang="zh-CN" altLang="en-US" sz="1800" dirty="0"/>
              <a:t>等数据分析框架的核心组成部分。提高集群调度的效率是节省运营成本的关键。如今，诸如</a:t>
            </a:r>
            <a:r>
              <a:rPr kumimoji="1" lang="en-GB" altLang="zh-CN" sz="1800" dirty="0"/>
              <a:t>Google</a:t>
            </a:r>
            <a:r>
              <a:rPr kumimoji="1" lang="zh-CN" altLang="en-GB" sz="1800" dirty="0"/>
              <a:t>，</a:t>
            </a:r>
            <a:r>
              <a:rPr kumimoji="1" lang="en-GB" altLang="zh-CN" sz="1800" dirty="0"/>
              <a:t>Facebook</a:t>
            </a:r>
            <a:r>
              <a:rPr kumimoji="1" lang="zh-CN" altLang="en-US" sz="1800" dirty="0"/>
              <a:t>和</a:t>
            </a:r>
            <a:r>
              <a:rPr kumimoji="1" lang="en-GB" altLang="zh-CN" sz="1800" dirty="0"/>
              <a:t>Amazon</a:t>
            </a:r>
            <a:r>
              <a:rPr kumimoji="1" lang="zh-CN" altLang="en-US" sz="1800" dirty="0"/>
              <a:t>之类的大型企业正在以数十亿或数百亿美元的规模部署集群基础架构。在这种规模下，即使调度效率仅提高一小部分，也可以节省数百万美元。</a:t>
            </a:r>
            <a:endParaRPr kumimoji="1" lang="en-US" altLang="zh-CN" sz="1800" dirty="0"/>
          </a:p>
          <a:p>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挑战</a:t>
            </a:r>
            <a:r>
              <a:rPr kumimoji="1" lang="en-US" altLang="zh-CN" sz="1800" dirty="0"/>
              <a:t>】</a:t>
            </a:r>
            <a:r>
              <a:rPr kumimoji="1" lang="zh-CN" altLang="en-US" sz="1800" dirty="0"/>
              <a:t>但是，设计高效的集群调度程序通常需要考虑许多不同的因素。首先，任务本身往往具有图架构依赖，后续的工作依赖于先前阶段的结果，这样的具有依赖结构的任务调度本质上是</a:t>
            </a:r>
            <a:r>
              <a:rPr kumimoji="1" lang="en-GB" altLang="zh-CN" sz="1800" dirty="0"/>
              <a:t>NP</a:t>
            </a:r>
            <a:r>
              <a:rPr kumimoji="1" lang="en-US" altLang="zh-CN" sz="1800" dirty="0"/>
              <a:t>-hard</a:t>
            </a:r>
            <a:r>
              <a:rPr kumimoji="1" lang="zh-CN" altLang="en-US" sz="1800" dirty="0"/>
              <a:t>问题。</a:t>
            </a:r>
            <a:r>
              <a:rPr kumimoji="1" lang="en-US" altLang="zh-CN" sz="1800" dirty="0"/>
              <a:t>【</a:t>
            </a:r>
            <a:r>
              <a:rPr kumimoji="1" lang="zh-CN" altLang="en-US" sz="1800" dirty="0"/>
              <a:t>右图上</a:t>
            </a:r>
            <a:r>
              <a:rPr kumimoji="1" lang="en-US" altLang="zh-CN" sz="1800" dirty="0"/>
              <a:t>】</a:t>
            </a:r>
            <a:r>
              <a:rPr kumimoji="1" lang="zh-CN" altLang="en-US" sz="1800" dirty="0"/>
              <a:t>另外，对同一任务，不同程度的资源分配能得到的收益往往是不同的，并不是分配的资源越多效果越好，甚至会有反效果，也就是存在性能“甜点”。该领域先前已经有大量的工作，但它们或者采用简单的试探法，例如公平共享甚至</a:t>
            </a:r>
            <a:r>
              <a:rPr kumimoji="1" lang="en-GB" altLang="zh-CN" sz="1800" dirty="0"/>
              <a:t>FIFO</a:t>
            </a:r>
            <a:r>
              <a:rPr kumimoji="1" lang="zh-CN" altLang="en-US" sz="1800" dirty="0"/>
              <a:t>调度程序；或者采用非常复杂的系统，这往往需要同时对数多个参数进行专业调整。实际上，并没有固定的“一刀切”的调度算法，该算法在所有情况下均能达到最佳效果。最佳解决方案实际上取决于特定的工作负载和部署的特定系统。</a:t>
            </a:r>
            <a:endParaRPr kumimoji="1" lang="en-US" altLang="zh-CN" sz="1800" dirty="0"/>
          </a:p>
          <a:p>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可选补充</a:t>
            </a:r>
            <a:r>
              <a:rPr kumimoji="1" lang="en-US" altLang="zh-CN" sz="1800" dirty="0"/>
              <a:t>】</a:t>
            </a:r>
            <a:r>
              <a:rPr kumimoji="1" lang="zh-CN" altLang="en-US" sz="1800" dirty="0"/>
              <a:t>除了算法挑战之外，我们很难准确地对复杂系统的进行建模。例如，很难在大规模分布式计算和网络通信之间进行权衡。此外，实际的调度通常会遇到各种各样的约束问题</a:t>
            </a:r>
            <a:r>
              <a:rPr kumimoji="1" lang="en-US" altLang="zh-CN" sz="1800" dirty="0"/>
              <a:t>—</a:t>
            </a:r>
            <a:r>
              <a:rPr kumimoji="1" lang="zh-CN" altLang="en-US" sz="1800" dirty="0"/>
              <a:t>可能存在硬约束（例如硬件放置约束）和软约束（例如数据位置约束，即数据具有局部性）。</a:t>
            </a: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设计</a:t>
            </a:r>
            <a:r>
              <a:rPr kumimoji="1" lang="en-US" altLang="zh-CN" sz="1800" dirty="0"/>
              <a:t>-0】【</a:t>
            </a:r>
            <a:r>
              <a:rPr kumimoji="1" lang="zh-CN" altLang="en-US" sz="1800" dirty="0"/>
              <a:t>右图下</a:t>
            </a:r>
            <a:r>
              <a:rPr kumimoji="1" lang="en-US" altLang="zh-CN" sz="1800" dirty="0"/>
              <a:t>】</a:t>
            </a:r>
            <a:r>
              <a:rPr kumimoji="1" lang="zh-CN" altLang="en-US" sz="1800" dirty="0"/>
              <a:t>在</a:t>
            </a:r>
            <a:r>
              <a:rPr kumimoji="1" lang="en-US" altLang="zh-CN" sz="1800" dirty="0" err="1"/>
              <a:t>sigcomm</a:t>
            </a:r>
            <a:r>
              <a:rPr kumimoji="1" lang="zh-CN" altLang="en-US" sz="1800" dirty="0"/>
              <a:t> </a:t>
            </a:r>
            <a:r>
              <a:rPr kumimoji="1" lang="en-US" altLang="zh-CN" sz="1800" dirty="0"/>
              <a:t>2019</a:t>
            </a:r>
            <a:r>
              <a:rPr kumimoji="1" lang="zh-CN" altLang="en-US" sz="1800" dirty="0"/>
              <a:t>会议上有来自</a:t>
            </a:r>
            <a:r>
              <a:rPr kumimoji="1" lang="en-US" altLang="zh-CN" sz="1800" dirty="0"/>
              <a:t>MIT</a:t>
            </a:r>
            <a:r>
              <a:rPr kumimoji="1" lang="zh-CN" altLang="en-US" sz="1800" dirty="0"/>
              <a:t>的研究人员提出了</a:t>
            </a:r>
            <a:r>
              <a:rPr kumimoji="1" lang="en-US" altLang="zh-CN" sz="1800" dirty="0"/>
              <a:t>Decima</a:t>
            </a:r>
            <a:r>
              <a:rPr kumimoji="1" lang="zh-CN" altLang="en-US" sz="1800" dirty="0"/>
              <a:t>，使用深度强化学习来自动学习任务调度。</a:t>
            </a: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设计</a:t>
            </a:r>
            <a:r>
              <a:rPr kumimoji="1" lang="en-US" altLang="zh-CN" sz="1800" dirty="0"/>
              <a:t>-1】</a:t>
            </a:r>
            <a:r>
              <a:rPr kumimoji="1" lang="zh-CN" altLang="en-US" sz="1800" dirty="0"/>
              <a:t>首先，由于任务（此处指的是</a:t>
            </a:r>
            <a:r>
              <a:rPr kumimoji="1" lang="en-US" altLang="zh-CN" sz="1800" dirty="0"/>
              <a:t>spark</a:t>
            </a:r>
            <a:r>
              <a:rPr kumimoji="1" lang="zh-CN" altLang="en-US" sz="1800" dirty="0"/>
              <a:t>的任务）往往可以表示为有向无环图</a:t>
            </a:r>
            <a:r>
              <a:rPr kumimoji="1" lang="en-US" altLang="zh-CN" sz="1800" dirty="0"/>
              <a:t>DAG</a:t>
            </a:r>
            <a:r>
              <a:rPr kumimoji="1" lang="zh-CN" altLang="en-US" sz="1800" dirty="0"/>
              <a:t>，如何在考虑图结构的情况下进行调度就成为了一个问题。同时，由于不同任务的图大小不同，节点数目不同，我们设计的方案还需要能够支持不同类型和大小的图。这里</a:t>
            </a:r>
            <a:r>
              <a:rPr kumimoji="1" lang="en-US" altLang="zh-CN" sz="1800" dirty="0"/>
              <a:t>Decima</a:t>
            </a:r>
            <a:r>
              <a:rPr kumimoji="1" lang="zh-CN" altLang="en-US" sz="1800" dirty="0"/>
              <a:t>采用图神经网络来可扩展的进行状态处理，</a:t>
            </a:r>
            <a:r>
              <a:rPr kumimoji="1" lang="en-US" altLang="zh-CN" sz="1800" dirty="0"/>
              <a:t>decima</a:t>
            </a:r>
            <a:r>
              <a:rPr kumimoji="1" lang="zh-CN" altLang="en-US" sz="1800" dirty="0"/>
              <a:t>的输入是任务的图结构，每个节点带有自己的特征，图神经网络会对其进行特征提取，并利用一个策略网络进行动作决策。</a:t>
            </a: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设计</a:t>
            </a:r>
            <a:r>
              <a:rPr kumimoji="1" lang="en-US" altLang="zh-CN" sz="1800" dirty="0"/>
              <a:t>-2】</a:t>
            </a:r>
            <a:r>
              <a:rPr kumimoji="1" lang="zh-CN" altLang="en-US" sz="1800" dirty="0"/>
              <a:t>由于需要对所有任务的节点（也就是任务执行的阶段）进行资源分配，直接进行决策的空间很大。无论是直接一次对所以任务分配对应的资源还是串行的每次对一个任务分配资源，都会导致或者组合的巨大动作空间，或者非常长的动作序列，这都不利于学习。</a:t>
            </a:r>
            <a:r>
              <a:rPr kumimoji="1" lang="en-US" altLang="zh-CN" sz="1800" dirty="0"/>
              <a:t>Decima</a:t>
            </a:r>
            <a:r>
              <a:rPr kumimoji="1" lang="zh-CN" altLang="en-US" sz="1800" dirty="0"/>
              <a:t>综合考虑之后，采用二维的动作表示，每次决策选出一个最需要被决策的节点，同时为他分配可以使用的资源限制，这样就有效降低了动作空间。</a:t>
            </a: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设计</a:t>
            </a:r>
            <a:r>
              <a:rPr kumimoji="1" lang="en-US" altLang="zh-CN" sz="1800" dirty="0"/>
              <a:t>-3】【</a:t>
            </a:r>
            <a:r>
              <a:rPr kumimoji="1" lang="zh-CN" altLang="en-US" sz="1800" dirty="0"/>
              <a:t>此点可一笔带过</a:t>
            </a:r>
            <a:r>
              <a:rPr kumimoji="1" lang="en-US" altLang="zh-CN" sz="1800" dirty="0"/>
              <a:t>】Decima</a:t>
            </a:r>
            <a:r>
              <a:rPr kumimoji="1" lang="zh-CN" altLang="en-US" sz="1800" dirty="0"/>
              <a:t>还对训练算法进行了优化。在训练过程中，可以在前期进行随机终止来减少无端探索时的时间浪费，减少无用样本的收集。另外，由于这个强化学习任务依赖于具体的任务序列的输入，所以</a:t>
            </a:r>
            <a:r>
              <a:rPr kumimoji="1" lang="en-US" altLang="zh-CN" sz="1800" dirty="0"/>
              <a:t>Decima</a:t>
            </a:r>
            <a:r>
              <a:rPr kumimoji="1" lang="zh-CN" altLang="en-US" sz="1800" dirty="0"/>
              <a:t>采用了一个“输入依赖基准”，在训练中可以使算法对累计</a:t>
            </a:r>
            <a:r>
              <a:rPr kumimoji="1" lang="en-US" altLang="zh-CN" sz="1800" dirty="0"/>
              <a:t>reward</a:t>
            </a:r>
            <a:r>
              <a:rPr kumimoji="1" lang="zh-CN" altLang="en-US" sz="1800" dirty="0"/>
              <a:t>和的估计更加准确，从而增加训练的效率。</a:t>
            </a: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endParaRPr kumimoji="1" lang="en-US" altLang="zh-CN" sz="1800"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800" dirty="0"/>
              <a:t>【</a:t>
            </a:r>
            <a:r>
              <a:rPr kumimoji="1" lang="zh-CN" altLang="en-US" sz="1800" dirty="0"/>
              <a:t>结论</a:t>
            </a:r>
            <a:r>
              <a:rPr kumimoji="1" lang="en-US" altLang="zh-CN" sz="1800" dirty="0"/>
              <a:t>】Decima</a:t>
            </a:r>
            <a:r>
              <a:rPr kumimoji="1" lang="zh-CN" altLang="en-US" sz="1800" dirty="0"/>
              <a:t>通过一系列的优化，最终获得了</a:t>
            </a:r>
            <a:r>
              <a:rPr kumimoji="1" lang="en-US" altLang="zh-CN" sz="1800" dirty="0"/>
              <a:t>20%-3.1x</a:t>
            </a:r>
            <a:r>
              <a:rPr kumimoji="1" lang="zh-CN" altLang="en-US" sz="1800" dirty="0"/>
              <a:t>的任务完成时间的性能提升，从学到的策略中也可以看它确实实现了对公平和效率的精准权衡。</a:t>
            </a:r>
            <a:endParaRPr kumimoji="1" lang="en-US" altLang="zh-CN" sz="1800" dirty="0"/>
          </a:p>
        </p:txBody>
      </p:sp>
      <p:sp>
        <p:nvSpPr>
          <p:cNvPr id="4" name="灯片编号占位符 3"/>
          <p:cNvSpPr>
            <a:spLocks noGrp="1"/>
          </p:cNvSpPr>
          <p:nvPr>
            <p:ph type="sldNum" sz="quarter" idx="5"/>
          </p:nvPr>
        </p:nvSpPr>
        <p:spPr/>
        <p:txBody>
          <a:bodyPr/>
          <a:lstStyle/>
          <a:p>
            <a:pPr>
              <a:defRPr/>
            </a:pPr>
            <a:fld id="{259C7419-27B1-42A8-BC5C-D2523F6A6D63}" type="slidenum">
              <a:rPr lang="en-US" altLang="zh-CN" smtClean="0"/>
              <a:pPr>
                <a:defRPr/>
              </a:pPr>
              <a:t>68</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注：动画</a:t>
            </a:r>
            <a:r>
              <a:rPr kumimoji="1" lang="en-US" altLang="zh-CN" dirty="0"/>
              <a:t>5</a:t>
            </a:r>
            <a:r>
              <a:rPr kumimoji="1" lang="zh-CN" altLang="en-US" dirty="0"/>
              <a:t>引出</a:t>
            </a:r>
            <a:r>
              <a:rPr kumimoji="1" lang="en-US" altLang="zh-CN" dirty="0"/>
              <a:t>Remy</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69</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注：</a:t>
            </a: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r </a:t>
            </a:r>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ewma</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moving average of interval between acks</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s </a:t>
            </a:r>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ewma</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 . . between sender timestamps echoed in </a:t>
            </a:r>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acks</a:t>
            </a: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rtt</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ratio: ratio of last RTT to smallest RTT so far</a:t>
            </a:r>
          </a:p>
          <a:p>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 </a:t>
            </a: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m Multiple to congestion window</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b Increment to congestion window</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Tao  Minimum interval between two outgoing packets</a:t>
            </a:r>
          </a:p>
          <a:p>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59C7419-27B1-42A8-BC5C-D2523F6A6D6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模仿学习是强化学习的一种</a:t>
            </a:r>
          </a:p>
          <a:p>
            <a:r>
              <a:rPr lang="zh-CN" altLang="en-US" dirty="0">
                <a:latin typeface="微软雅黑" panose="020B0503020204020204" pitchFamily="34" charset="-122"/>
                <a:ea typeface="微软雅黑" panose="020B0503020204020204" pitchFamily="34" charset="-122"/>
              </a:rPr>
              <a:t>离线学习</a:t>
            </a:r>
            <a:r>
              <a:rPr lang="en-US" altLang="zh-CN" dirty="0">
                <a:latin typeface="微软雅黑" panose="020B0503020204020204" pitchFamily="34" charset="-122"/>
                <a:ea typeface="微软雅黑" panose="020B0503020204020204" pitchFamily="34" charset="-122"/>
              </a:rPr>
              <a:t>Indigo</a:t>
            </a:r>
            <a:endParaRPr lang="zh-CN" altLang="en-US" dirty="0">
              <a:latin typeface="微软雅黑" panose="020B0503020204020204" pitchFamily="34" charset="-122"/>
              <a:ea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endParaRPr>
          </a:p>
          <a:p>
            <a:r>
              <a:rPr lang="zh-CN" altLang="en-US" sz="1200" b="0" i="0" kern="1200" dirty="0">
                <a:solidFill>
                  <a:schemeClr val="tx1"/>
                </a:solidFill>
                <a:effectLst/>
                <a:latin typeface="Arial" panose="020B0604020202020204" pitchFamily="34" charset="0"/>
                <a:ea typeface="宋体" panose="02010600030101010101" pitchFamily="2" charset="-122"/>
                <a:cs typeface="+mn-cs"/>
              </a:rPr>
              <a:t>在传统的强化学习任务中，通常通过计算累积奖赏来学习最优策略（</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policy</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），这种方式简单直接，而且在可以获得较多训练数据的情况下有较好的表现。然而在多步决策（</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sequential decision</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）中，学习器不能频繁地得到奖励，且这种基于累积奖赏及学习方式存在非常巨大的搜索空间。而模仿学习（</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Imitation Learning</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）的方法经过多年的发展，已经能够很好地解决多步决策问题，在机器人、 </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NLP </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等领域也有很多的应用。</a:t>
            </a:r>
            <a:endParaRPr kumimoji="1" lang="zh-CN" altLang="en-US" dirty="0"/>
          </a:p>
        </p:txBody>
      </p:sp>
      <p:sp>
        <p:nvSpPr>
          <p:cNvPr id="4" name="幻灯片编号占位符 3"/>
          <p:cNvSpPr>
            <a:spLocks noGrp="1"/>
          </p:cNvSpPr>
          <p:nvPr>
            <p:ph type="sldNum" sz="quarter" idx="10"/>
          </p:nvPr>
        </p:nvSpPr>
        <p:spPr/>
        <p:txBody>
          <a:bodyPr/>
          <a:lstStyle/>
          <a:p>
            <a:pPr>
              <a:defRPr/>
            </a:pPr>
            <a:fld id="{259C7419-27B1-42A8-BC5C-D2523F6A6D63}" type="slidenum">
              <a:rPr lang="en-US" altLang="zh-CN" smtClean="0"/>
              <a:pPr>
                <a:defRPr/>
              </a:pPr>
              <a:t>71</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t>【</a:t>
            </a:r>
            <a:r>
              <a:rPr kumimoji="1" lang="zh-CN" altLang="en-US" sz="1200" dirty="0"/>
              <a:t>论文链接</a:t>
            </a:r>
            <a:r>
              <a:rPr kumimoji="1" lang="en-US" altLang="zh-CN" sz="1200" dirty="0"/>
              <a:t>】</a:t>
            </a:r>
            <a:r>
              <a:rPr lang="en-US" altLang="zh-CN" sz="1200" dirty="0">
                <a:hlinkClick r:id="rId3"/>
              </a:rPr>
              <a:t>https://dl.acm.org/doi/10.1145/3387514.3405892</a:t>
            </a:r>
            <a:endParaRPr lang="en-US" altLang="zh-CN" sz="1200" dirty="0"/>
          </a:p>
          <a:p>
            <a:endParaRPr kumimoji="1" lang="en-US" altLang="zh-CN" sz="1200" dirty="0"/>
          </a:p>
          <a:p>
            <a:r>
              <a:rPr kumimoji="1" lang="en-US" altLang="zh-CN" sz="1200" dirty="0"/>
              <a:t>【</a:t>
            </a:r>
            <a:r>
              <a:rPr kumimoji="1" lang="zh-CN" altLang="en-US" sz="1200" dirty="0"/>
              <a:t>背景</a:t>
            </a:r>
            <a:r>
              <a:rPr kumimoji="1" lang="en-US" altLang="zh-CN" sz="1200" dirty="0"/>
              <a:t>】</a:t>
            </a:r>
            <a:r>
              <a:rPr kumimoji="1" lang="zh-CN" altLang="en-US" sz="1200" dirty="0"/>
              <a:t>拥塞控制已有</a:t>
            </a:r>
            <a:r>
              <a:rPr kumimoji="1" lang="en-US" altLang="zh-CN" sz="1200" dirty="0"/>
              <a:t>30</a:t>
            </a:r>
            <a:r>
              <a:rPr kumimoji="1" lang="zh-CN" altLang="en-US" sz="1200" dirty="0"/>
              <a:t>年的研究历史，是网络中的经典问题。目前经典的</a:t>
            </a:r>
            <a:r>
              <a:rPr kumimoji="1" lang="en-US" altLang="zh-CN" sz="1200" dirty="0"/>
              <a:t>CC</a:t>
            </a:r>
            <a:r>
              <a:rPr kumimoji="1" lang="zh-CN" altLang="en-US" sz="1200" dirty="0"/>
              <a:t>算法都有很强的网络假设和固定的规则，不能在多变的网络中取得持续的高性能</a:t>
            </a:r>
            <a:endParaRPr kumimoji="1" lang="en-US" altLang="zh-CN" sz="1200" dirty="0"/>
          </a:p>
          <a:p>
            <a:r>
              <a:rPr kumimoji="1" lang="zh-CN" altLang="en-US" sz="1200" dirty="0"/>
              <a:t>。</a:t>
            </a:r>
            <a:r>
              <a:rPr kumimoji="1" lang="en-US" altLang="zh-CN" sz="1200" dirty="0"/>
              <a:t>Sigcomm2020</a:t>
            </a:r>
            <a:r>
              <a:rPr kumimoji="1" lang="zh-CN" altLang="en-US" sz="1200" dirty="0"/>
              <a:t>会议中</a:t>
            </a:r>
            <a:r>
              <a:rPr kumimoji="1" lang="en-US" altLang="zh-CN" sz="1200" dirty="0"/>
              <a:t>New</a:t>
            </a:r>
            <a:r>
              <a:rPr kumimoji="1" lang="zh-CN" altLang="en-US" sz="1200" dirty="0"/>
              <a:t> </a:t>
            </a:r>
            <a:r>
              <a:rPr kumimoji="1" lang="en-US" altLang="zh-CN" sz="1200" dirty="0"/>
              <a:t>York</a:t>
            </a:r>
            <a:r>
              <a:rPr kumimoji="1" lang="zh-CN" altLang="en-US" sz="1200" dirty="0"/>
              <a:t> </a:t>
            </a:r>
            <a:r>
              <a:rPr kumimoji="1" lang="en-US" altLang="zh-CN" sz="1200" dirty="0"/>
              <a:t>university</a:t>
            </a:r>
            <a:r>
              <a:rPr kumimoji="1" lang="zh-CN" altLang="en-US" sz="1200" dirty="0"/>
              <a:t>等提出了</a:t>
            </a:r>
            <a:r>
              <a:rPr kumimoji="1" lang="en-US" altLang="zh-CN" sz="1200" dirty="0"/>
              <a:t>orca</a:t>
            </a:r>
            <a:r>
              <a:rPr kumimoji="1" lang="zh-CN" altLang="en-US" sz="1200" dirty="0"/>
              <a:t>，即利用强化学习解决经典网络问题</a:t>
            </a:r>
            <a:r>
              <a:rPr kumimoji="1" lang="en-US" altLang="zh-CN" sz="1200" dirty="0"/>
              <a:t>-</a:t>
            </a:r>
            <a:r>
              <a:rPr kumimoji="1" lang="zh-CN" altLang="en-US" sz="1200" dirty="0"/>
              <a:t>拥塞控制。</a:t>
            </a:r>
            <a:endParaRPr kumimoji="1" lang="en-US" altLang="zh-CN" sz="1200" dirty="0"/>
          </a:p>
          <a:p>
            <a:endParaRPr kumimoji="1" lang="en-US" altLang="zh-CN" sz="1200" dirty="0"/>
          </a:p>
          <a:p>
            <a:r>
              <a:rPr kumimoji="1" lang="en-US" altLang="zh-CN" sz="1200" dirty="0"/>
              <a:t>【</a:t>
            </a:r>
            <a:r>
              <a:rPr kumimoji="1" lang="zh-CN" altLang="en-US" sz="1200" dirty="0"/>
              <a:t>设计</a:t>
            </a:r>
            <a:r>
              <a:rPr kumimoji="1" lang="en-US" altLang="zh-CN" sz="1200" dirty="0"/>
              <a:t>】</a:t>
            </a:r>
            <a:r>
              <a:rPr kumimoji="1" lang="zh-CN" altLang="en-US" sz="1200" dirty="0"/>
              <a:t>具体而言，</a:t>
            </a:r>
            <a:r>
              <a:rPr kumimoji="1" lang="en-US" altLang="zh-CN" sz="1200" dirty="0"/>
              <a:t>Orca</a:t>
            </a:r>
            <a:r>
              <a:rPr kumimoji="1" lang="zh-CN" altLang="en-US" sz="1200" dirty="0"/>
              <a:t>采用</a:t>
            </a:r>
            <a:r>
              <a:rPr kumimoji="1" lang="en-US" altLang="zh-CN" sz="1200" dirty="0"/>
              <a:t>two-level control. </a:t>
            </a:r>
            <a:r>
              <a:rPr kumimoji="1" lang="zh-CN" altLang="en-US" sz="1200" dirty="0"/>
              <a:t>细粒度仍采用经典的拥塞控制算法，即</a:t>
            </a:r>
            <a:r>
              <a:rPr kumimoji="1" lang="en-US" altLang="zh-CN" sz="1200" dirty="0"/>
              <a:t>cubic</a:t>
            </a:r>
            <a:r>
              <a:rPr kumimoji="1" lang="zh-CN" altLang="en-US" sz="1200" dirty="0"/>
              <a:t>；粗粒度采用</a:t>
            </a:r>
            <a:r>
              <a:rPr kumimoji="1" lang="en-US" altLang="zh-CN" sz="1200" dirty="0"/>
              <a:t>DRL</a:t>
            </a:r>
            <a:r>
              <a:rPr kumimoji="1" lang="zh-CN" altLang="en-US" sz="1200" dirty="0"/>
              <a:t> </a:t>
            </a:r>
            <a:r>
              <a:rPr kumimoji="1" lang="en-US" altLang="zh-CN" sz="1200" dirty="0"/>
              <a:t>agent</a:t>
            </a:r>
            <a:r>
              <a:rPr kumimoji="1" lang="zh-CN" altLang="en-US" sz="1200" dirty="0"/>
              <a:t>，用于指导细粒度的拥塞控制算法中的</a:t>
            </a:r>
            <a:r>
              <a:rPr kumimoji="1" lang="en-US" altLang="zh-CN" sz="1200" dirty="0" err="1"/>
              <a:t>cwnd</a:t>
            </a:r>
            <a:r>
              <a:rPr kumimoji="1" lang="zh-CN" altLang="en-US" sz="1200" dirty="0"/>
              <a:t>。两个控制的设计的优势：</a:t>
            </a:r>
            <a:r>
              <a:rPr kumimoji="1" lang="en-US" altLang="zh-CN" sz="1200" dirty="0"/>
              <a:t>1</a:t>
            </a:r>
            <a:r>
              <a:rPr kumimoji="1" lang="zh-CN" altLang="en-US" sz="1200" dirty="0"/>
              <a:t>）保障收敛 </a:t>
            </a:r>
            <a:r>
              <a:rPr kumimoji="1" lang="en-US" altLang="zh-CN" sz="1200" dirty="0"/>
              <a:t>2</a:t>
            </a:r>
            <a:r>
              <a:rPr kumimoji="1" lang="zh-CN" altLang="en-US" sz="1200" dirty="0"/>
              <a:t>）与经典算法比，行为可预测 </a:t>
            </a:r>
            <a:r>
              <a:rPr kumimoji="1" lang="en-US" altLang="zh-CN" sz="1200" dirty="0"/>
              <a:t>3</a:t>
            </a:r>
            <a:r>
              <a:rPr kumimoji="1" lang="zh-CN" altLang="en-US" sz="1200" dirty="0"/>
              <a:t>）减少开销 </a:t>
            </a:r>
            <a:r>
              <a:rPr kumimoji="1" lang="en-US" altLang="zh-CN" sz="1200" dirty="0"/>
              <a:t>4</a:t>
            </a:r>
            <a:r>
              <a:rPr kumimoji="1" lang="zh-CN" altLang="en-US" sz="1200" dirty="0"/>
              <a:t>）易于训练</a:t>
            </a:r>
            <a:endParaRPr kumimoji="1" lang="en-US" altLang="zh-CN" sz="1200" dirty="0"/>
          </a:p>
          <a:p>
            <a:endParaRPr kumimoji="1" lang="en-US" altLang="zh-CN" sz="1200" dirty="0"/>
          </a:p>
          <a:p>
            <a:r>
              <a:rPr kumimoji="1" lang="en-US" altLang="zh-CN" sz="1200" dirty="0"/>
              <a:t>【</a:t>
            </a:r>
            <a:r>
              <a:rPr kumimoji="1" lang="zh-CN" altLang="en-US" sz="1200" dirty="0"/>
              <a:t>实验评估</a:t>
            </a:r>
            <a:r>
              <a:rPr kumimoji="1" lang="en-US" altLang="zh-CN" sz="1200" dirty="0"/>
              <a:t>】Orca</a:t>
            </a:r>
            <a:r>
              <a:rPr kumimoji="1" lang="zh-CN" altLang="en-US" sz="1200" dirty="0"/>
              <a:t>的实验全面，大规模真实网络场景的实验，包括了跨洋、内陆、多变的网络场景。其中跨洋和内陆的场景通过部署多个</a:t>
            </a:r>
            <a:r>
              <a:rPr kumimoji="1" lang="en-US" altLang="zh-CN" sz="1200" dirty="0"/>
              <a:t>AWS</a:t>
            </a:r>
            <a:r>
              <a:rPr kumimoji="1" lang="zh-CN" altLang="en-US" sz="1200" dirty="0"/>
              <a:t> </a:t>
            </a:r>
            <a:r>
              <a:rPr kumimoji="1" lang="en-US" altLang="zh-CN" sz="1200" dirty="0"/>
              <a:t>server</a:t>
            </a:r>
            <a:r>
              <a:rPr kumimoji="1" lang="zh-CN" altLang="en-US" sz="1200" dirty="0"/>
              <a:t>和</a:t>
            </a:r>
            <a:r>
              <a:rPr kumimoji="1" lang="en-US" altLang="zh-CN" sz="1200" dirty="0"/>
              <a:t>GENI</a:t>
            </a:r>
            <a:r>
              <a:rPr kumimoji="1" lang="zh-CN" altLang="en-US" sz="1200" dirty="0"/>
              <a:t> </a:t>
            </a:r>
            <a:r>
              <a:rPr kumimoji="1" lang="en-US" altLang="zh-CN" sz="1200" dirty="0"/>
              <a:t>server</a:t>
            </a:r>
            <a:r>
              <a:rPr kumimoji="1" lang="zh-CN" altLang="en-US" sz="1200" dirty="0"/>
              <a:t>进行实验。多变的网络场景则采集了包括步行、驾车、静止等不同状态下的大约</a:t>
            </a:r>
            <a:r>
              <a:rPr kumimoji="1" lang="en-US" altLang="zh-CN" sz="1200" dirty="0"/>
              <a:t>280G</a:t>
            </a:r>
            <a:r>
              <a:rPr kumimoji="1" lang="zh-CN" altLang="en-US" sz="1200" dirty="0"/>
              <a:t>的</a:t>
            </a:r>
            <a:r>
              <a:rPr kumimoji="1" lang="en-US" altLang="zh-CN" sz="1200" dirty="0"/>
              <a:t>trace</a:t>
            </a:r>
            <a:r>
              <a:rPr kumimoji="1" lang="zh-CN" altLang="en-US" sz="1200" dirty="0"/>
              <a:t>进行实验。此外，还评估了有关</a:t>
            </a:r>
            <a:r>
              <a:rPr kumimoji="1" lang="en-US" altLang="zh-CN" sz="1200" dirty="0"/>
              <a:t>CC</a:t>
            </a:r>
            <a:r>
              <a:rPr kumimoji="1" lang="zh-CN" altLang="en-US" sz="1200" dirty="0"/>
              <a:t>的其他性能，例如</a:t>
            </a:r>
            <a:r>
              <a:rPr kumimoji="1" lang="en-US" altLang="zh-CN" sz="1200" dirty="0"/>
              <a:t>overhead</a:t>
            </a:r>
            <a:r>
              <a:rPr kumimoji="1" lang="zh-CN" altLang="en-US" sz="1200" dirty="0"/>
              <a:t>，公平性问题、友好性问题，以及不同</a:t>
            </a:r>
            <a:r>
              <a:rPr kumimoji="1" lang="en-US" altLang="zh-CN" sz="1200" dirty="0"/>
              <a:t>AQM</a:t>
            </a:r>
            <a:r>
              <a:rPr kumimoji="1" lang="zh-CN" altLang="en-US" sz="1200" dirty="0"/>
              <a:t>对</a:t>
            </a:r>
            <a:r>
              <a:rPr kumimoji="1" lang="en-US" altLang="zh-CN" sz="1200" dirty="0"/>
              <a:t>Orca</a:t>
            </a:r>
            <a:r>
              <a:rPr kumimoji="1" lang="zh-CN" altLang="en-US" sz="1200" dirty="0"/>
              <a:t>的影响。</a:t>
            </a:r>
            <a:endParaRPr kumimoji="1" lang="en-US" altLang="zh-CN" sz="1200" dirty="0"/>
          </a:p>
          <a:p>
            <a:endParaRPr kumimoji="1" lang="en-US" altLang="zh-CN" sz="1200" dirty="0"/>
          </a:p>
          <a:p>
            <a:endParaRPr kumimoji="1" lang="en-US" altLang="zh-CN" sz="1200" dirty="0"/>
          </a:p>
          <a:p>
            <a:endParaRPr kumimoji="1" lang="zh-CN" altLang="en-US" sz="1200" dirty="0"/>
          </a:p>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72</a:t>
            </a:fld>
            <a:endParaRPr kumimoji="1"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59C7419-27B1-42A8-BC5C-D2523F6A6D63}" type="slidenum">
              <a:rPr lang="en-US" altLang="zh-CN" smtClean="0"/>
              <a:pPr>
                <a:defRPr/>
              </a:pPr>
              <a:t>75</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76</a:t>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zh-CN" altLang="en-US" dirty="0"/>
              <a:t>论文链接</a:t>
            </a:r>
            <a:r>
              <a:rPr kumimoji="1" lang="en-US" altLang="zh-CN" dirty="0"/>
              <a:t>】</a:t>
            </a:r>
            <a:r>
              <a:rPr lang="en-GB" altLang="zh-CN" dirty="0">
                <a:hlinkClick r:id="rId3"/>
              </a:rPr>
              <a:t>https://arxiv.org/pdf/1901.08113.pdf</a:t>
            </a:r>
            <a:endParaRPr lang="en-GB" altLang="zh-CN" dirty="0"/>
          </a:p>
          <a:p>
            <a:endParaRPr kumimoji="1" lang="en-GB" altLang="zh-CN" dirty="0"/>
          </a:p>
          <a:p>
            <a:r>
              <a:rPr kumimoji="1" lang="en-US" altLang="zh-CN" dirty="0"/>
              <a:t>【</a:t>
            </a:r>
            <a:r>
              <a:rPr kumimoji="1" lang="zh-CN" altLang="en-US" dirty="0"/>
              <a:t>衔接</a:t>
            </a:r>
            <a:r>
              <a:rPr kumimoji="1" lang="en-US" altLang="zh-CN" dirty="0"/>
              <a:t>】</a:t>
            </a:r>
            <a:r>
              <a:rPr kumimoji="1" lang="zh-CN" altLang="en-US" dirty="0"/>
              <a:t>有研究人员研究如何利用深度学习对网络性能进行建模，以提高速度，</a:t>
            </a:r>
            <a:r>
              <a:rPr kumimoji="1" lang="en-US" altLang="zh-CN" dirty="0"/>
              <a:t>【</a:t>
            </a:r>
            <a:r>
              <a:rPr kumimoji="1" lang="zh-CN" altLang="en-US" dirty="0"/>
              <a:t>上图</a:t>
            </a:r>
            <a:r>
              <a:rPr kumimoji="1" lang="en-US" altLang="zh-CN" dirty="0"/>
              <a:t>】</a:t>
            </a:r>
            <a:r>
              <a:rPr kumimoji="1" lang="zh-CN" altLang="en-US" dirty="0"/>
              <a:t>并为未来的“自动驾驶”网络或者说“自驱动网络”做好准备，毕竟我们只能优化那些我们可以建模的东西。利用网络性能建模还能进行网络规划，调试，和性能预警，这本质上都是在提供一种“</a:t>
            </a:r>
            <a:r>
              <a:rPr kumimoji="1" lang="en-US" altLang="zh-CN" dirty="0"/>
              <a:t>what-if</a:t>
            </a:r>
            <a:r>
              <a:rPr kumimoji="1" lang="zh-CN" altLang="en-US" dirty="0"/>
              <a:t>”的能力，这也可以作为强化学习环境构建的一个重要组件。</a:t>
            </a:r>
            <a:endParaRPr kumimoji="1" lang="en-US" altLang="zh-CN" dirty="0"/>
          </a:p>
          <a:p>
            <a:endParaRPr kumimoji="1" lang="en-US" altLang="zh-CN" dirty="0"/>
          </a:p>
          <a:p>
            <a:r>
              <a:rPr kumimoji="1" lang="en-US" altLang="zh-CN" dirty="0"/>
              <a:t>【</a:t>
            </a:r>
            <a:r>
              <a:rPr kumimoji="1" lang="zh-CN" altLang="en-US" dirty="0"/>
              <a:t>背景</a:t>
            </a:r>
            <a:r>
              <a:rPr kumimoji="1" lang="en-US" altLang="zh-CN" dirty="0"/>
              <a:t>】</a:t>
            </a:r>
            <a:r>
              <a:rPr kumimoji="1" lang="zh-CN" altLang="en-US" dirty="0"/>
              <a:t>进行网络建模，传统上可以归类为三种方法</a:t>
            </a:r>
            <a:r>
              <a:rPr kumimoji="1" lang="en-US" altLang="zh-CN" dirty="0"/>
              <a:t>:</a:t>
            </a:r>
          </a:p>
          <a:p>
            <a:r>
              <a:rPr kumimoji="1" lang="zh-CN" altLang="en-US" dirty="0"/>
              <a:t>一种是直接进行数据建模，利用比如排队论、网络演算等方法，虽然计算速度快，但这类方法往往具有一定的假设（泊松到达），以至于不太能用到真实的网络环境中；</a:t>
            </a:r>
            <a:endParaRPr kumimoji="1" lang="en-US" altLang="zh-CN" dirty="0"/>
          </a:p>
          <a:p>
            <a:r>
              <a:rPr kumimoji="1" lang="zh-CN" altLang="en-US" dirty="0"/>
              <a:t>第二种是离散事件仿真，我们熟悉的</a:t>
            </a:r>
            <a:r>
              <a:rPr kumimoji="1" lang="en-US" altLang="zh-CN" dirty="0"/>
              <a:t>ns2</a:t>
            </a:r>
            <a:r>
              <a:rPr kumimoji="1" lang="zh-CN" altLang="en-US" dirty="0"/>
              <a:t>，</a:t>
            </a:r>
            <a:r>
              <a:rPr kumimoji="1" lang="en-US" altLang="zh-CN" dirty="0"/>
              <a:t>ns3</a:t>
            </a:r>
            <a:r>
              <a:rPr kumimoji="1" lang="zh-CN" altLang="en-US" dirty="0"/>
              <a:t>，</a:t>
            </a:r>
            <a:r>
              <a:rPr kumimoji="1" lang="en-US" altLang="zh-CN" dirty="0"/>
              <a:t>OMNET++</a:t>
            </a:r>
            <a:r>
              <a:rPr kumimoji="1" lang="zh-CN" altLang="en-US" dirty="0"/>
              <a:t>都属于这一类，他们提供了细粒度的仿真的结果，和非常强的灵活性，但面对大规模的网络时，其计算速度往往会成为瓶颈；</a:t>
            </a:r>
            <a:endParaRPr kumimoji="1" lang="en-US" altLang="zh-CN" dirty="0"/>
          </a:p>
          <a:p>
            <a:r>
              <a:rPr kumimoji="1" lang="zh-CN" altLang="en-US" dirty="0"/>
              <a:t>第三是系统模拟，这类方法往往采用虚拟机或者容器对网络进行模拟，或者搭建小型的</a:t>
            </a:r>
            <a:r>
              <a:rPr kumimoji="1" lang="en-US" altLang="zh-CN" dirty="0"/>
              <a:t>testbed</a:t>
            </a:r>
            <a:r>
              <a:rPr kumimoji="1" lang="zh-CN" altLang="en-US" dirty="0"/>
              <a:t>（如，微软</a:t>
            </a:r>
            <a:r>
              <a:rPr kumimoji="1" lang="en-US" altLang="zh-CN" dirty="0"/>
              <a:t>SOSP</a:t>
            </a:r>
            <a:r>
              <a:rPr kumimoji="1" lang="zh-CN" altLang="en-US" dirty="0"/>
              <a:t> </a:t>
            </a:r>
            <a:r>
              <a:rPr kumimoji="1" lang="en-US" altLang="zh-CN" dirty="0"/>
              <a:t>17</a:t>
            </a:r>
            <a:r>
              <a:rPr kumimoji="1" lang="zh-CN" altLang="en-US" dirty="0"/>
              <a:t>的</a:t>
            </a:r>
            <a:r>
              <a:rPr kumimoji="1" lang="en-US" altLang="zh-CN" dirty="0" err="1"/>
              <a:t>CrystalNet</a:t>
            </a:r>
            <a:r>
              <a:rPr kumimoji="1" lang="zh-CN" altLang="en-US" dirty="0"/>
              <a:t>），虽然更加真实，但往往也会有更大的开销。</a:t>
            </a:r>
            <a:endParaRPr kumimoji="1" lang="en-US" altLang="zh-CN" dirty="0"/>
          </a:p>
          <a:p>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dirty="0"/>
              <a:t>【</a:t>
            </a:r>
            <a:r>
              <a:rPr kumimoji="1" lang="zh-CN" altLang="en-US" dirty="0"/>
              <a:t>设计</a:t>
            </a:r>
            <a:r>
              <a:rPr kumimoji="1" lang="en-US" altLang="zh-CN" dirty="0"/>
              <a:t>】</a:t>
            </a:r>
            <a:r>
              <a:rPr kumimoji="1" lang="zh-CN" altLang="en-US" dirty="0"/>
              <a:t>所以这里</a:t>
            </a:r>
            <a:r>
              <a:rPr kumimoji="1" lang="en-US" altLang="zh-CN" dirty="0"/>
              <a:t>SOSR</a:t>
            </a:r>
            <a:r>
              <a:rPr kumimoji="1" lang="zh-CN" altLang="en-US" dirty="0"/>
              <a:t> </a:t>
            </a:r>
            <a:r>
              <a:rPr kumimoji="1" lang="en-US" altLang="zh-CN" dirty="0"/>
              <a:t>19</a:t>
            </a:r>
            <a:r>
              <a:rPr kumimoji="1" lang="zh-CN" altLang="en-US" dirty="0"/>
              <a:t>这个工作</a:t>
            </a:r>
            <a:r>
              <a:rPr kumimoji="1" lang="en-US" altLang="zh-CN" dirty="0" err="1"/>
              <a:t>RouteNet</a:t>
            </a:r>
            <a:r>
              <a:rPr kumimoji="1" lang="zh-CN" altLang="en-US" dirty="0"/>
              <a:t>就想问能否通过深度学习的方法对网络性能进行建模，以适应不同的网络条件并进行快速推断。与前面</a:t>
            </a:r>
            <a:r>
              <a:rPr kumimoji="1" lang="en-US" altLang="zh-CN" dirty="0" err="1"/>
              <a:t>xWeaver</a:t>
            </a:r>
            <a:r>
              <a:rPr kumimoji="1" lang="zh-CN" altLang="en-US" dirty="0"/>
              <a:t>中的评估网络不同，（虽然都是进行性能评估），</a:t>
            </a:r>
            <a:r>
              <a:rPr kumimoji="1" lang="en-US" altLang="zh-CN" dirty="0" err="1"/>
              <a:t>RouteNet</a:t>
            </a:r>
            <a:r>
              <a:rPr kumimoji="1" lang="zh-CN" altLang="en-US" dirty="0"/>
              <a:t>采用图神经网络来处理带有图结构的网络拓扑、流量和路由信息</a:t>
            </a:r>
            <a:r>
              <a:rPr kumimoji="1" lang="en-US" altLang="zh-CN" dirty="0"/>
              <a:t>【</a:t>
            </a:r>
            <a:r>
              <a:rPr kumimoji="1" lang="zh-CN" altLang="en-US" dirty="0"/>
              <a:t>下图</a:t>
            </a:r>
            <a:r>
              <a:rPr kumimoji="1" lang="en-US" altLang="zh-CN" dirty="0"/>
              <a:t>】</a:t>
            </a:r>
            <a:r>
              <a:rPr kumimoji="1" lang="zh-CN" altLang="en-US" dirty="0"/>
              <a:t>，既保证了排列不变性</a:t>
            </a:r>
            <a:r>
              <a:rPr kumimoji="1" lang="en-US" altLang="zh-CN" dirty="0"/>
              <a:t>(</a:t>
            </a:r>
            <a:r>
              <a:rPr kumimoji="1" lang="zh-CN" altLang="en-US" dirty="0"/>
              <a:t>也就是我们平常说的轮换对称</a:t>
            </a:r>
            <a:r>
              <a:rPr kumimoji="1" lang="en-US" altLang="zh-CN" dirty="0"/>
              <a:t>permutation-invariant)</a:t>
            </a:r>
            <a:r>
              <a:rPr kumimoji="1" lang="zh-CN" altLang="en-US" dirty="0"/>
              <a:t>，又实现了可扩展性。具体而言，</a:t>
            </a:r>
            <a:r>
              <a:rPr kumimoji="1" lang="en-US" altLang="zh-CN" dirty="0" err="1"/>
              <a:t>RouteNet</a:t>
            </a:r>
            <a:r>
              <a:rPr kumimoji="1" lang="zh-CN" altLang="en-US" dirty="0"/>
              <a:t>采用一种叫做消息传递神经网络（</a:t>
            </a:r>
            <a:r>
              <a:rPr lang="en-GB" altLang="zh-CN" dirty="0"/>
              <a:t>message-passing neural networks</a:t>
            </a:r>
            <a:r>
              <a:rPr lang="zh-CN" altLang="en-US" dirty="0"/>
              <a:t>）的结构，从而将图神经网络中的节点聚合过程与路径和路由关联起来，实现了领域知识嵌入，从而实现了对源</a:t>
            </a:r>
            <a:r>
              <a:rPr lang="en-US" altLang="zh-CN" dirty="0"/>
              <a:t>-</a:t>
            </a:r>
            <a:r>
              <a:rPr lang="zh-CN" altLang="en-US" dirty="0"/>
              <a:t>目的对间网络时延和抖动的精准快速预测。</a:t>
            </a:r>
            <a:endParaRPr kumimoji="1" lang="zh-CN" altLang="en-US" dirty="0"/>
          </a:p>
          <a:p>
            <a:endParaRPr kumimoji="1" lang="en-US" altLang="zh-CN" dirty="0"/>
          </a:p>
          <a:p>
            <a:r>
              <a:rPr kumimoji="1" lang="en-US" altLang="zh-CN" dirty="0"/>
              <a:t>【</a:t>
            </a:r>
            <a:r>
              <a:rPr kumimoji="1" lang="zh-CN" altLang="en-US" dirty="0"/>
              <a:t>扩展</a:t>
            </a:r>
            <a:r>
              <a:rPr kumimoji="1" lang="en-US" altLang="zh-CN" dirty="0"/>
              <a:t>】</a:t>
            </a:r>
            <a:r>
              <a:rPr kumimoji="1" lang="zh-CN" altLang="en-US" dirty="0"/>
              <a:t>在这之后，该团队还相继在</a:t>
            </a:r>
            <a:r>
              <a:rPr kumimoji="1" lang="en-US" altLang="zh-CN" dirty="0"/>
              <a:t>sigcomm’19</a:t>
            </a:r>
            <a:r>
              <a:rPr kumimoji="1" lang="zh-CN" altLang="en-US" dirty="0"/>
              <a:t>和</a:t>
            </a:r>
            <a:r>
              <a:rPr kumimoji="1" lang="en-US" altLang="zh-CN" dirty="0"/>
              <a:t>CoNEXT’19</a:t>
            </a:r>
            <a:r>
              <a:rPr kumimoji="1" lang="zh-CN" altLang="en-US" dirty="0"/>
              <a:t>发表了</a:t>
            </a:r>
            <a:r>
              <a:rPr kumimoji="1" lang="en-US" altLang="zh-CN" dirty="0"/>
              <a:t>poster</a:t>
            </a:r>
            <a:r>
              <a:rPr kumimoji="1" lang="zh-CN" altLang="en-US" dirty="0"/>
              <a:t>，继续对这一方案进行扩展，验证了其在拓扑变化情况下的泛化情况，以及增加了对节点内排队行为的显式描述，从而提高了预测精度。</a:t>
            </a:r>
            <a:endParaRPr kumimoji="1" lang="en-US" altLang="zh-CN" dirty="0"/>
          </a:p>
          <a:p>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dirty="0"/>
              <a:t>【</a:t>
            </a:r>
            <a:r>
              <a:rPr kumimoji="1" lang="zh-CN" altLang="en-US" dirty="0"/>
              <a:t>总结</a:t>
            </a:r>
            <a:r>
              <a:rPr kumimoji="1" lang="en-US" altLang="zh-CN" dirty="0"/>
              <a:t>】</a:t>
            </a:r>
            <a:r>
              <a:rPr kumimoji="1" lang="zh-CN" altLang="en-US" dirty="0"/>
              <a:t>可以说随着强化学习方法在网络中的应用，未来对于网络性能建模和预测的需要还会越来越多，在各类未来网络架构中也会扮演越来越重要的作用，比如思科的</a:t>
            </a:r>
            <a:r>
              <a:rPr kumimoji="1" lang="en-US" altLang="zh-CN" dirty="0"/>
              <a:t>intent-based</a:t>
            </a:r>
            <a:r>
              <a:rPr kumimoji="1" lang="zh-CN" altLang="en-US" dirty="0"/>
              <a:t> </a:t>
            </a:r>
            <a:r>
              <a:rPr kumimoji="1" lang="en-US" altLang="zh-CN" dirty="0"/>
              <a:t>network</a:t>
            </a:r>
            <a:r>
              <a:rPr kumimoji="1" lang="zh-CN" altLang="en-US" dirty="0"/>
              <a:t>，刚刚提到的</a:t>
            </a:r>
            <a:r>
              <a:rPr kumimoji="1" lang="en-US" altLang="zh-CN" dirty="0"/>
              <a:t>self-driving</a:t>
            </a:r>
            <a:r>
              <a:rPr kumimoji="1" lang="zh-CN" altLang="en-US" dirty="0"/>
              <a:t> </a:t>
            </a:r>
            <a:r>
              <a:rPr kumimoji="1" lang="en-US" altLang="zh-CN" dirty="0"/>
              <a:t>network</a:t>
            </a:r>
            <a:r>
              <a:rPr kumimoji="1" lang="zh-CN" altLang="en-US" dirty="0"/>
              <a:t>，以及基于</a:t>
            </a:r>
            <a:r>
              <a:rPr lang="en-GB" altLang="zh-CN" sz="1200" kern="1200" dirty="0">
                <a:solidFill>
                  <a:schemeClr val="tx1"/>
                </a:solidFill>
                <a:effectLst/>
                <a:latin typeface="Arial" panose="020B0604020202020204" pitchFamily="34" charset="0"/>
                <a:ea typeface="宋体" panose="02010600030101010101" pitchFamily="2" charset="-122"/>
                <a:cs typeface="+mn-cs"/>
              </a:rPr>
              <a:t>David Clark</a:t>
            </a:r>
            <a:r>
              <a:rPr kumimoji="1" lang="zh-CN" altLang="en-US" dirty="0"/>
              <a:t>提出的</a:t>
            </a:r>
            <a:r>
              <a:rPr lang="en-GB" altLang="zh-CN" sz="1200" kern="1200" dirty="0">
                <a:solidFill>
                  <a:schemeClr val="tx1"/>
                </a:solidFill>
                <a:effectLst/>
                <a:latin typeface="Arial" panose="020B0604020202020204" pitchFamily="34" charset="0"/>
                <a:ea typeface="宋体" panose="02010600030101010101" pitchFamily="2" charset="-122"/>
                <a:cs typeface="+mn-cs"/>
              </a:rPr>
              <a:t>knowledge plane</a:t>
            </a:r>
            <a:r>
              <a:rPr lang="zh-CN" altLang="en-GB" sz="1200" kern="1200" dirty="0">
                <a:solidFill>
                  <a:schemeClr val="tx1"/>
                </a:solidFill>
                <a:effectLst/>
                <a:latin typeface="Arial" panose="020B0604020202020204" pitchFamily="34" charset="0"/>
                <a:ea typeface="宋体" panose="02010600030101010101" pitchFamily="2" charset="-122"/>
                <a:cs typeface="+mn-cs"/>
              </a:rPr>
              <a:t>的</a:t>
            </a:r>
            <a:r>
              <a:rPr lang="en-GB" altLang="zh-CN" sz="1200" kern="1200" dirty="0">
                <a:solidFill>
                  <a:schemeClr val="tx1"/>
                </a:solidFill>
                <a:effectLst/>
                <a:latin typeface="Arial" panose="020B0604020202020204" pitchFamily="34" charset="0"/>
                <a:ea typeface="宋体" panose="02010600030101010101" pitchFamily="2" charset="-122"/>
                <a:cs typeface="+mn-cs"/>
              </a:rPr>
              <a:t>Knowledge-Defined Networking</a:t>
            </a:r>
            <a:r>
              <a:rPr kumimoji="1" lang="zh-CN" altLang="en-US" dirty="0"/>
              <a:t>等等。</a:t>
            </a:r>
            <a:endParaRPr kumimoji="1" lang="en-US" altLang="zh-CN" dirty="0"/>
          </a:p>
        </p:txBody>
      </p:sp>
      <p:sp>
        <p:nvSpPr>
          <p:cNvPr id="4" name="灯片编号占位符 3"/>
          <p:cNvSpPr>
            <a:spLocks noGrp="1"/>
          </p:cNvSpPr>
          <p:nvPr>
            <p:ph type="sldNum" sz="quarter" idx="5"/>
          </p:nvPr>
        </p:nvSpPr>
        <p:spPr/>
        <p:txBody>
          <a:bodyPr/>
          <a:lstStyle/>
          <a:p>
            <a:pPr>
              <a:defRPr/>
            </a:pPr>
            <a:fld id="{259C7419-27B1-42A8-BC5C-D2523F6A6D63}" type="slidenum">
              <a:rPr lang="en-US" altLang="zh-CN" smtClean="0"/>
              <a:pPr>
                <a:defRPr/>
              </a:pPr>
              <a:t>78</a:t>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FF0000"/>
                </a:solidFill>
                <a:latin typeface="微软雅黑" panose="020B0503020204020204" pitchFamily="34" charset="-122"/>
                <a:ea typeface="微软雅黑" panose="020B0503020204020204" pitchFamily="34" charset="-122"/>
              </a:rPr>
              <a:t>使用这三个模块，这就是我们</a:t>
            </a:r>
            <a:r>
              <a:rPr lang="en-GB" altLang="zh-CN" dirty="0" err="1">
                <a:solidFill>
                  <a:srgbClr val="FF0000"/>
                </a:solidFill>
                <a:latin typeface="微软雅黑" panose="020B0503020204020204" pitchFamily="34" charset="-122"/>
                <a:ea typeface="微软雅黑" panose="020B0503020204020204" pitchFamily="34" charset="-122"/>
              </a:rPr>
              <a:t>xWeaver</a:t>
            </a:r>
            <a:r>
              <a:rPr lang="zh-CN" altLang="en-US" dirty="0">
                <a:solidFill>
                  <a:srgbClr val="FF0000"/>
                </a:solidFill>
                <a:latin typeface="微软雅黑" panose="020B0503020204020204" pitchFamily="34" charset="-122"/>
                <a:ea typeface="微软雅黑" panose="020B0503020204020204" pitchFamily="34" charset="-122"/>
              </a:rPr>
              <a:t>的工作流程。 </a:t>
            </a:r>
            <a:endParaRPr lang="en-US" altLang="zh-CN" dirty="0">
              <a:solidFill>
                <a:srgbClr val="FF0000"/>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FF0000"/>
                </a:solidFill>
                <a:latin typeface="微软雅黑" panose="020B0503020204020204" pitchFamily="34" charset="-122"/>
                <a:ea typeface="微软雅黑" panose="020B0503020204020204" pitchFamily="34" charset="-122"/>
              </a:rPr>
              <a:t>在离线阶段，我们首先使用流量跟踪训练计分模块（模块</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 </a:t>
            </a:r>
            <a:endParaRPr lang="en-US" altLang="zh-CN" dirty="0">
              <a:solidFill>
                <a:srgbClr val="FF0000"/>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FF0000"/>
                </a:solidFill>
                <a:latin typeface="微软雅黑" panose="020B0503020204020204" pitchFamily="34" charset="-122"/>
                <a:ea typeface="微软雅黑" panose="020B0503020204020204" pitchFamily="34" charset="-122"/>
              </a:rPr>
              <a:t>然后，我们在评分模块（</a:t>
            </a:r>
            <a:r>
              <a:rPr lang="en-GB" altLang="zh-CN" dirty="0">
                <a:solidFill>
                  <a:srgbClr val="FF0000"/>
                </a:solidFill>
                <a:latin typeface="微软雅黑" panose="020B0503020204020204" pitchFamily="34" charset="-122"/>
                <a:ea typeface="微软雅黑" panose="020B0503020204020204" pitchFamily="34" charset="-122"/>
              </a:rPr>
              <a:t>Module-1</a:t>
            </a:r>
            <a:r>
              <a:rPr lang="zh-CN" altLang="en-GB"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的帮助下，使用标签模块（</a:t>
            </a:r>
            <a:r>
              <a:rPr lang="en-GB" altLang="zh-CN" dirty="0">
                <a:solidFill>
                  <a:srgbClr val="FF0000"/>
                </a:solidFill>
                <a:latin typeface="微软雅黑" panose="020B0503020204020204" pitchFamily="34" charset="-122"/>
                <a:ea typeface="微软雅黑" panose="020B0503020204020204" pitchFamily="34" charset="-122"/>
              </a:rPr>
              <a:t>Module-2</a:t>
            </a:r>
            <a:r>
              <a:rPr lang="zh-CN" altLang="en-GB"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生成示例。</a:t>
            </a:r>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FF0000"/>
                </a:solidFill>
                <a:latin typeface="微软雅黑" panose="020B0503020204020204" pitchFamily="34" charset="-122"/>
                <a:ea typeface="微软雅黑" panose="020B0503020204020204" pitchFamily="34" charset="-122"/>
              </a:rPr>
              <a:t>最后，使用上面生成的</a:t>
            </a:r>
            <a:r>
              <a:rPr lang="en-GB" altLang="zh-CN" dirty="0">
                <a:solidFill>
                  <a:srgbClr val="FF0000"/>
                </a:solidFill>
                <a:latin typeface="微软雅黑" panose="020B0503020204020204" pitchFamily="34" charset="-122"/>
                <a:ea typeface="微软雅黑" panose="020B0503020204020204" pitchFamily="34" charset="-122"/>
              </a:rPr>
              <a:t>Samples [click]</a:t>
            </a:r>
            <a:r>
              <a:rPr lang="zh-CN" altLang="en-US" dirty="0">
                <a:solidFill>
                  <a:srgbClr val="FF0000"/>
                </a:solidFill>
                <a:latin typeface="微软雅黑" panose="020B0503020204020204" pitchFamily="34" charset="-122"/>
                <a:ea typeface="微软雅黑" panose="020B0503020204020204" pitchFamily="34" charset="-122"/>
              </a:rPr>
              <a:t>训练</a:t>
            </a:r>
            <a:r>
              <a:rPr lang="en-GB" altLang="zh-CN" dirty="0">
                <a:solidFill>
                  <a:srgbClr val="FF0000"/>
                </a:solidFill>
                <a:latin typeface="微软雅黑" panose="020B0503020204020204" pitchFamily="34" charset="-122"/>
                <a:ea typeface="微软雅黑" panose="020B0503020204020204" pitchFamily="34" charset="-122"/>
              </a:rPr>
              <a:t>Mapping</a:t>
            </a:r>
            <a:r>
              <a:rPr lang="zh-CN" altLang="en-US" dirty="0">
                <a:solidFill>
                  <a:srgbClr val="FF0000"/>
                </a:solidFill>
                <a:latin typeface="微软雅黑" panose="020B0503020204020204" pitchFamily="34" charset="-122"/>
                <a:ea typeface="微软雅黑" panose="020B0503020204020204" pitchFamily="34" charset="-122"/>
              </a:rPr>
              <a:t>模块（模块</a:t>
            </a:r>
            <a:r>
              <a:rPr lang="en-US" altLang="zh-CN" dirty="0">
                <a:solidFill>
                  <a:srgbClr val="FF0000"/>
                </a:solidFill>
                <a:latin typeface="微软雅黑" panose="020B0503020204020204" pitchFamily="34" charset="-122"/>
                <a:ea typeface="微软雅黑" panose="020B0503020204020204" pitchFamily="34" charset="-122"/>
              </a:rPr>
              <a:t>3</a:t>
            </a:r>
            <a:r>
              <a:rPr lang="zh-CN" altLang="en-US" dirty="0">
                <a:solidFill>
                  <a:srgbClr val="FF0000"/>
                </a:solidFill>
                <a:latin typeface="微软雅黑" panose="020B0503020204020204" pitchFamily="34" charset="-122"/>
                <a:ea typeface="微软雅黑" panose="020B0503020204020204" pitchFamily="34" charset="-122"/>
              </a:rPr>
              <a:t>）。</a:t>
            </a:r>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solidFill>
                  <a:srgbClr val="FF0000"/>
                </a:solidFill>
                <a:latin typeface="微软雅黑" panose="020B0503020204020204" pitchFamily="34" charset="-122"/>
                <a:ea typeface="微软雅黑" panose="020B0503020204020204" pitchFamily="34" charset="-122"/>
              </a:rPr>
              <a:t>在在线阶段，</a:t>
            </a:r>
            <a:r>
              <a:rPr lang="en-GB" altLang="zh-CN" dirty="0" err="1">
                <a:solidFill>
                  <a:srgbClr val="FF0000"/>
                </a:solidFill>
                <a:latin typeface="微软雅黑" panose="020B0503020204020204" pitchFamily="34" charset="-122"/>
                <a:ea typeface="微软雅黑" panose="020B0503020204020204" pitchFamily="34" charset="-122"/>
              </a:rPr>
              <a:t>xWeaver</a:t>
            </a:r>
            <a:r>
              <a:rPr lang="zh-CN" altLang="en-US" dirty="0">
                <a:solidFill>
                  <a:srgbClr val="FF0000"/>
                </a:solidFill>
                <a:latin typeface="微软雅黑" panose="020B0503020204020204" pitchFamily="34" charset="-122"/>
                <a:ea typeface="微软雅黑" panose="020B0503020204020204" pitchFamily="34" charset="-122"/>
              </a:rPr>
              <a:t>将使用训练有素的映射模块进行在线拓扑推断。</a:t>
            </a:r>
            <a:endParaRPr lang="zh-CN" altLang="en-US" dirty="0"/>
          </a:p>
        </p:txBody>
      </p:sp>
      <p:sp>
        <p:nvSpPr>
          <p:cNvPr id="4" name="灯片编号占位符 3"/>
          <p:cNvSpPr>
            <a:spLocks noGrp="1"/>
          </p:cNvSpPr>
          <p:nvPr>
            <p:ph type="sldNum" sz="quarter" idx="10"/>
          </p:nvPr>
        </p:nvSpPr>
        <p:spPr/>
        <p:txBody>
          <a:bodyPr/>
          <a:lstStyle/>
          <a:p>
            <a:pPr>
              <a:defRPr/>
            </a:pPr>
            <a:fld id="{259C7419-27B1-42A8-BC5C-D2523F6A6D63}" type="slidenum">
              <a:rPr lang="en-US" altLang="zh-CN" smtClean="0"/>
              <a:pPr>
                <a:defRPr/>
              </a:pPr>
              <a:t>79</a:t>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81</a:t>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pPr/>
              <a:t>87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pPr/>
              <a:t>89</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pPr/>
              <a:t>90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pPr/>
              <a:t>91</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3300C-0901-45EF-BB87-7AD0D3D54AA7}" type="slidenum">
              <a:rPr lang="zh-CN" altLang="en-US" smtClean="0"/>
              <a:pPr/>
              <a:t>92</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96</a:t>
            </a:fld>
            <a:endParaRPr kumimoji="1" lang="zh-CN" altLang="en-US"/>
          </a:p>
        </p:txBody>
      </p:sp>
    </p:spTree>
    <p:extLst>
      <p:ext uri="{BB962C8B-B14F-4D97-AF65-F5344CB8AC3E}">
        <p14:creationId xmlns:p14="http://schemas.microsoft.com/office/powerpoint/2010/main" val="26500687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当前，基于TCP/IP协议的IP网络是世界上规模最大应用最广泛的网络。截至2020年6月，我国网民规模为9.40亿，较2020年3月新增网民3625万，互联网普及率达67.0%，较2020年3月提升2.5个百分点</a:t>
            </a:r>
            <a:r>
              <a:rPr lang="en-US" altLang="zh-CN" sz="1800" dirty="0"/>
              <a:t>,IPV6</a:t>
            </a:r>
            <a:r>
              <a:rPr lang="zh-CN" altLang="en-US" sz="1800" dirty="0"/>
              <a:t>地址的数量也高居全球第一。</a:t>
            </a:r>
          </a:p>
          <a:p>
            <a:r>
              <a:rPr lang="zh-CN" altLang="en-US" sz="1800" dirty="0"/>
              <a:t>但是，IP网络存在一些固有的缺陷.如服务质量难以保证．无法确保网络安全的问题等等。</a:t>
            </a:r>
          </a:p>
          <a:p>
            <a:r>
              <a:rPr lang="zh-CN" altLang="en-US" sz="1800" dirty="0"/>
              <a:t>为了提高网络资源利用率，尽可能为用户提供高质量的服务。需要能够及时、准确、全面地了解网络的性能和运行状况.以此对网络实施有效的管理。</a:t>
            </a:r>
          </a:p>
          <a:p>
            <a:r>
              <a:rPr lang="zh-CN" altLang="en-US" sz="1800" dirty="0"/>
              <a:t>网络测量就是针对这一需求而提出的。</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98</a:t>
            </a:fld>
            <a:endParaRPr kumimoji="1"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11150" indent="-311150">
              <a:lnSpc>
                <a:spcPct val="110000"/>
              </a:lnSpc>
            </a:pPr>
            <a:r>
              <a:rPr kumimoji="1" lang="zh-CN" altLang="en-US" sz="1800" dirty="0">
                <a:sym typeface="+mn-ea"/>
              </a:rPr>
              <a:t>网络测量是深入认识网络特性的重要手段．也是实施流量工程．进行网络管理和优化设计的重要依据．</a:t>
            </a:r>
          </a:p>
          <a:p>
            <a:pPr marL="311150" indent="-311150">
              <a:lnSpc>
                <a:spcPct val="110000"/>
              </a:lnSpc>
            </a:pPr>
            <a:r>
              <a:rPr kumimoji="1" lang="zh-CN" altLang="en-US" sz="1800" dirty="0">
                <a:sym typeface="+mn-ea"/>
              </a:rPr>
              <a:t>进而为从事网络理论和技术研究及工程开发人员提供帮助和支持。</a:t>
            </a:r>
          </a:p>
          <a:p>
            <a:pPr marL="311150" indent="-311150">
              <a:lnSpc>
                <a:spcPct val="110000"/>
              </a:lnSpc>
            </a:pPr>
            <a:r>
              <a:rPr kumimoji="1" lang="zh-CN" altLang="en-US" sz="1800" dirty="0">
                <a:sym typeface="+mn-ea"/>
              </a:rPr>
              <a:t>对数据流的准确检测不仅可以帮助网络操作人员更好地解网络的情况，同时也可以及时发现网络中的异常，及时检测和预防网络攻击的发生。</a:t>
            </a:r>
          </a:p>
          <a:p>
            <a:pPr marL="311150" indent="-311150">
              <a:lnSpc>
                <a:spcPct val="110000"/>
              </a:lnSpc>
            </a:pPr>
            <a:r>
              <a:rPr kumimoji="1" lang="zh-CN" altLang="en-US" sz="1800" dirty="0">
                <a:sym typeface="+mn-ea"/>
              </a:rPr>
              <a:t>目前，网络流量测量已被广泛应用于网络计费、流量工程、网络安全等领域。</a:t>
            </a:r>
          </a:p>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99</a:t>
            </a:fld>
            <a:endParaRPr kumimoji="1"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100</a:t>
            </a:fld>
            <a:endParaRPr kumimoji="1"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工作原理：首先在测量点部署测试装置捕获数据包然后根据需要对数据</a:t>
            </a:r>
          </a:p>
          <a:p>
            <a:r>
              <a:rPr lang="zh-CN" altLang="en-US" sz="1200" b="0" i="0" u="none" strike="noStrike" kern="1200" baseline="0" dirty="0">
                <a:solidFill>
                  <a:schemeClr val="tx1"/>
                </a:solidFill>
                <a:latin typeface="+mn-lt"/>
                <a:ea typeface="+mn-ea"/>
                <a:cs typeface="+mn-cs"/>
              </a:rPr>
              <a:t>包进行分类</a:t>
            </a:r>
            <a:r>
              <a:rPr lang="en-US" altLang="zh-CN" sz="1200" b="0" i="0" u="none" strike="noStrike" kern="1200" baseline="0" dirty="0">
                <a:solidFill>
                  <a:schemeClr val="tx1"/>
                </a:solidFill>
                <a:latin typeface="+mn-lt"/>
                <a:ea typeface="+mn-ea"/>
                <a:cs typeface="+mn-cs"/>
              </a:rPr>
              <a:t>, </a:t>
            </a:r>
            <a:r>
              <a:rPr lang="zh-CN" altLang="en-US" sz="1200" b="0" i="0" u="none" strike="noStrike" kern="1200" baseline="0" dirty="0">
                <a:solidFill>
                  <a:schemeClr val="tx1"/>
                </a:solidFill>
                <a:latin typeface="+mn-lt"/>
                <a:ea typeface="+mn-ea"/>
                <a:cs typeface="+mn-cs"/>
              </a:rPr>
              <a:t>进而统计总的网络流量和各网络协议或应</a:t>
            </a:r>
          </a:p>
          <a:p>
            <a:r>
              <a:rPr lang="zh-CN" altLang="en-US" sz="1200" b="0" i="0" u="none" strike="noStrike" kern="1200" baseline="0" dirty="0">
                <a:solidFill>
                  <a:schemeClr val="tx1"/>
                </a:solidFill>
                <a:latin typeface="+mn-lt"/>
                <a:ea typeface="+mn-ea"/>
                <a:cs typeface="+mn-cs"/>
              </a:rPr>
              <a:t>用的流量，最后进行流量数据的管理、分析、预测并将统计和分析结果呈现给用户。</a:t>
            </a:r>
            <a:endParaRPr lang="en-US" altLang="zh-CN" dirty="0">
              <a:latin typeface="+mn-ea"/>
              <a:cs typeface="+mn-ea"/>
              <a:sym typeface="+mn-lt"/>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106</a:t>
            </a:fld>
            <a:endParaRPr kumimoji="1"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555625" indent="-285750" defTabSz="685800">
              <a:lnSpc>
                <a:spcPct val="150000"/>
              </a:lnSpc>
              <a:spcBef>
                <a:spcPct val="0"/>
              </a:spcBef>
              <a:buFont typeface="Arial" panose="020B0604020202020204" pitchFamily="34" charset="0"/>
              <a:buChar char="•"/>
            </a:pPr>
            <a:r>
              <a:rPr lang="zh-CN" altLang="en-US" dirty="0">
                <a:solidFill>
                  <a:srgbClr val="000000"/>
                </a:solidFill>
                <a:cs typeface="+mn-ea"/>
                <a:sym typeface="+mn-lt"/>
              </a:rPr>
              <a:t>全流量分析</a:t>
            </a:r>
            <a:endParaRPr lang="en-US" altLang="zh-CN" sz="1500" dirty="0">
              <a:solidFill>
                <a:srgbClr val="000000"/>
              </a:solidFill>
              <a:cs typeface="+mn-ea"/>
              <a:sym typeface="+mn-lt"/>
            </a:endParaRPr>
          </a:p>
          <a:p>
            <a:pPr marL="1012825" lvl="1" indent="-285750" defTabSz="685800">
              <a:lnSpc>
                <a:spcPct val="150000"/>
              </a:lnSpc>
              <a:spcBef>
                <a:spcPct val="0"/>
              </a:spcBef>
              <a:buFont typeface="Wingdings" panose="05000000000000000000" pitchFamily="2" charset="2"/>
              <a:buChar char="Ø"/>
            </a:pPr>
            <a:r>
              <a:rPr lang="zh-CN" altLang="en-US" sz="1500" dirty="0">
                <a:solidFill>
                  <a:srgbClr val="000000"/>
                </a:solidFill>
                <a:cs typeface="+mn-ea"/>
                <a:sym typeface="+mn-lt"/>
              </a:rPr>
              <a:t>全流量建立在全量数据的保存和处理基础上，全流量主要体现在三个“全”上，即全流量采集与保存，全行为分析以及全流量回溯。</a:t>
            </a:r>
            <a:endParaRPr lang="en-US" altLang="zh-CN" sz="1500" dirty="0">
              <a:solidFill>
                <a:srgbClr val="000000"/>
              </a:solidFill>
              <a:cs typeface="+mn-ea"/>
              <a:sym typeface="+mn-lt"/>
            </a:endParaRPr>
          </a:p>
          <a:p>
            <a:pPr marL="1012825" lvl="1" indent="-285750" defTabSz="685800">
              <a:lnSpc>
                <a:spcPct val="150000"/>
              </a:lnSpc>
              <a:spcBef>
                <a:spcPct val="0"/>
              </a:spcBef>
              <a:buFont typeface="Wingdings" panose="05000000000000000000" pitchFamily="2" charset="2"/>
              <a:buChar char="Ø"/>
            </a:pPr>
            <a:r>
              <a:rPr lang="zh-CN" altLang="en-US" sz="1500" b="0" dirty="0">
                <a:solidFill>
                  <a:srgbClr val="000000"/>
                </a:solidFill>
                <a:cs typeface="+mn-ea"/>
                <a:sym typeface="+mn-lt"/>
              </a:rPr>
              <a:t>全流量分析技术通过旁路镜像的方式部署，采集网络中双向、全部原始网络流量，通过对网络流量分析，</a:t>
            </a:r>
          </a:p>
          <a:p>
            <a:pPr marL="727075" lvl="1" indent="0" defTabSz="685800">
              <a:lnSpc>
                <a:spcPct val="150000"/>
              </a:lnSpc>
              <a:spcBef>
                <a:spcPct val="0"/>
              </a:spcBef>
              <a:buFont typeface="Wingdings" panose="05000000000000000000" pitchFamily="2" charset="2"/>
              <a:buNone/>
            </a:pPr>
            <a:r>
              <a:rPr lang="zh-CN" altLang="en-US" sz="1500" b="0" dirty="0">
                <a:solidFill>
                  <a:srgbClr val="000000"/>
                </a:solidFill>
                <a:cs typeface="+mn-ea"/>
                <a:sym typeface="+mn-lt"/>
              </a:rPr>
              <a:t>生成并保存流量统计数据、网络元数据、原始数据包等网络信息。基于流量统计数据、网络元数据、原始数据包等网络信息，实现网络回溯、网络可视化、异常行为分析、数据回查</a:t>
            </a:r>
            <a:r>
              <a:rPr lang="en-US" altLang="zh-CN" sz="1500" b="0" dirty="0">
                <a:solidFill>
                  <a:srgbClr val="000000"/>
                </a:solidFill>
                <a:cs typeface="+mn-ea"/>
                <a:sym typeface="+mn-lt"/>
              </a:rPr>
              <a:t>4</a:t>
            </a:r>
            <a:r>
              <a:rPr lang="zh-CN" altLang="en-US" sz="1500" b="0" dirty="0">
                <a:solidFill>
                  <a:srgbClr val="000000"/>
                </a:solidFill>
                <a:cs typeface="+mn-ea"/>
                <a:sym typeface="+mn-lt"/>
              </a:rPr>
              <a:t>大功能模块。</a:t>
            </a:r>
            <a:endParaRPr lang="en-US" altLang="zh-CN" sz="1500" b="0" dirty="0">
              <a:solidFill>
                <a:srgbClr val="000000"/>
              </a:solidFill>
              <a:cs typeface="+mn-ea"/>
              <a:sym typeface="+mn-lt"/>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107</a:t>
            </a:fld>
            <a:endParaRPr kumimoji="1"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什么是网络测量？宏观介绍</a:t>
            </a:r>
          </a:p>
          <a:p>
            <a:r>
              <a:rPr lang="zh-CN" altLang="en-US" dirty="0"/>
              <a:t>为什么要做网络测量</a:t>
            </a:r>
            <a:r>
              <a:rPr lang="en-US" altLang="zh-CN" dirty="0"/>
              <a:t>?</a:t>
            </a:r>
            <a:r>
              <a:rPr lang="zh-CN" altLang="en-US" dirty="0"/>
              <a:t>意义</a:t>
            </a:r>
          </a:p>
          <a:p>
            <a:r>
              <a:rPr lang="zh-CN" altLang="en-US" dirty="0"/>
              <a:t>网络测量有哪些方式？主动、被动、机器学习</a:t>
            </a:r>
          </a:p>
          <a:p>
            <a:r>
              <a:rPr lang="zh-CN" altLang="en-US" dirty="0"/>
              <a:t>主动测量目前的技术</a:t>
            </a:r>
          </a:p>
          <a:p>
            <a:r>
              <a:rPr lang="zh-CN" altLang="en-US" dirty="0"/>
              <a:t>主动测量存在的问题（引入被动测量）</a:t>
            </a:r>
          </a:p>
          <a:p>
            <a:r>
              <a:rPr lang="zh-CN" altLang="en-US" dirty="0"/>
              <a:t>被动测量目前的技术</a:t>
            </a:r>
            <a:r>
              <a:rPr lang="en-US" altLang="zh-CN" dirty="0"/>
              <a:t>——</a:t>
            </a:r>
            <a:r>
              <a:rPr lang="zh-CN" altLang="en-US" dirty="0"/>
              <a:t>全流量、采样、镜像模式等</a:t>
            </a:r>
          </a:p>
          <a:p>
            <a:r>
              <a:rPr lang="zh-CN" altLang="en-US" dirty="0"/>
              <a:t>被动测量存在的问题</a:t>
            </a:r>
          </a:p>
          <a:p>
            <a:r>
              <a:rPr lang="zh-CN" altLang="en-US" dirty="0"/>
              <a:t>总结，需要主被动结合</a:t>
            </a:r>
          </a:p>
          <a:p>
            <a:r>
              <a:rPr lang="zh-CN" altLang="en-US" dirty="0"/>
              <a:t>新兴的机器学习技术</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108</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第6页，物联网原理部分，右侧有层次结构， 建议可以同网络的5层或4层结构对比一下；</a:t>
            </a:r>
          </a:p>
          <a:p>
            <a:endParaRPr lang="zh-CN" altLang="en-US"/>
          </a:p>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什么是网络测量？宏观介绍</a:t>
            </a:r>
          </a:p>
          <a:p>
            <a:r>
              <a:rPr lang="zh-CN" altLang="en-US" dirty="0"/>
              <a:t>为什么要做网络测量</a:t>
            </a:r>
            <a:r>
              <a:rPr lang="en-US" altLang="zh-CN" dirty="0"/>
              <a:t>?</a:t>
            </a:r>
            <a:r>
              <a:rPr lang="zh-CN" altLang="en-US" dirty="0"/>
              <a:t>意义</a:t>
            </a:r>
          </a:p>
          <a:p>
            <a:r>
              <a:rPr lang="zh-CN" altLang="en-US" dirty="0"/>
              <a:t>网络测量有哪些方式？主动、被动、机器学习</a:t>
            </a:r>
          </a:p>
          <a:p>
            <a:r>
              <a:rPr lang="zh-CN" altLang="en-US" dirty="0"/>
              <a:t>主动测量目前的技术</a:t>
            </a:r>
          </a:p>
          <a:p>
            <a:r>
              <a:rPr lang="zh-CN" altLang="en-US" dirty="0"/>
              <a:t>主动测量存在的问题（引入被动测量）</a:t>
            </a:r>
          </a:p>
          <a:p>
            <a:r>
              <a:rPr lang="zh-CN" altLang="en-US" dirty="0"/>
              <a:t>被动测量目前的技术</a:t>
            </a:r>
            <a:r>
              <a:rPr lang="en-US" altLang="zh-CN" dirty="0"/>
              <a:t>——</a:t>
            </a:r>
            <a:r>
              <a:rPr lang="zh-CN" altLang="en-US" dirty="0"/>
              <a:t>全流量、采样、镜像模式等</a:t>
            </a:r>
          </a:p>
          <a:p>
            <a:r>
              <a:rPr lang="zh-CN" altLang="en-US" dirty="0"/>
              <a:t>被动测量存在的问题</a:t>
            </a:r>
          </a:p>
          <a:p>
            <a:r>
              <a:rPr lang="zh-CN" altLang="en-US" dirty="0"/>
              <a:t>总结，需要主被动结合</a:t>
            </a:r>
          </a:p>
          <a:p>
            <a:r>
              <a:rPr lang="zh-CN" altLang="en-US" dirty="0"/>
              <a:t>新兴的机器学习技术</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109</a:t>
            </a:fld>
            <a:endParaRPr kumimoji="1"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什么是网络测量？宏观介绍</a:t>
            </a:r>
          </a:p>
          <a:p>
            <a:r>
              <a:rPr lang="zh-CN" altLang="en-US" dirty="0"/>
              <a:t>为什么要做网络测量</a:t>
            </a:r>
            <a:r>
              <a:rPr lang="en-US" altLang="zh-CN" dirty="0"/>
              <a:t>?</a:t>
            </a:r>
            <a:r>
              <a:rPr lang="zh-CN" altLang="en-US" dirty="0"/>
              <a:t>意义</a:t>
            </a:r>
          </a:p>
          <a:p>
            <a:r>
              <a:rPr lang="zh-CN" altLang="en-US" dirty="0"/>
              <a:t>网络测量有哪些方式？主动、被动、机器学习</a:t>
            </a:r>
          </a:p>
          <a:p>
            <a:r>
              <a:rPr lang="zh-CN" altLang="en-US" dirty="0"/>
              <a:t>主动测量目前的技术</a:t>
            </a:r>
          </a:p>
          <a:p>
            <a:r>
              <a:rPr lang="zh-CN" altLang="en-US" dirty="0"/>
              <a:t>主动测量存在的问题（引入被动测量）</a:t>
            </a:r>
          </a:p>
          <a:p>
            <a:r>
              <a:rPr lang="zh-CN" altLang="en-US" dirty="0"/>
              <a:t>被动测量目前的技术</a:t>
            </a:r>
            <a:r>
              <a:rPr lang="en-US" altLang="zh-CN" dirty="0"/>
              <a:t>——</a:t>
            </a:r>
            <a:r>
              <a:rPr lang="zh-CN" altLang="en-US" dirty="0"/>
              <a:t>全流量、采样、镜像模式等</a:t>
            </a:r>
          </a:p>
          <a:p>
            <a:r>
              <a:rPr lang="zh-CN" altLang="en-US" dirty="0"/>
              <a:t>被动测量存在的问题</a:t>
            </a:r>
          </a:p>
          <a:p>
            <a:r>
              <a:rPr lang="zh-CN" altLang="en-US" dirty="0"/>
              <a:t>总结，需要主被动结合</a:t>
            </a:r>
          </a:p>
          <a:p>
            <a:r>
              <a:rPr lang="zh-CN" altLang="en-US" dirty="0"/>
              <a:t>新兴的机器学习技术</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110</a:t>
            </a:fld>
            <a:endParaRPr kumimoji="1"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113</a:t>
            </a:fld>
            <a:endParaRPr kumimoji="1"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119</a:t>
            </a:fld>
            <a:endParaRPr kumimoji="1"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120</a:t>
            </a:fld>
            <a:endParaRPr kumimoji="1"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122</a:t>
            </a:fld>
            <a:endParaRPr kumimoji="1" lang="zh-CN" altLang="en-US"/>
          </a:p>
        </p:txBody>
      </p:sp>
    </p:spTree>
    <p:extLst>
      <p:ext uri="{BB962C8B-B14F-4D97-AF65-F5344CB8AC3E}">
        <p14:creationId xmlns:p14="http://schemas.microsoft.com/office/powerpoint/2010/main" val="19238338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123</a:t>
            </a:fld>
            <a:endParaRPr kumimoji="1" lang="zh-CN" altLang="en-US"/>
          </a:p>
        </p:txBody>
      </p:sp>
    </p:spTree>
    <p:extLst>
      <p:ext uri="{BB962C8B-B14F-4D97-AF65-F5344CB8AC3E}">
        <p14:creationId xmlns:p14="http://schemas.microsoft.com/office/powerpoint/2010/main" val="34815996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124</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16</a:t>
            </a:fld>
            <a:endParaRPr kumimoji="1" lang="zh-CN" altLang="en-US"/>
          </a:p>
        </p:txBody>
      </p:sp>
    </p:spTree>
    <p:extLst>
      <p:ext uri="{BB962C8B-B14F-4D97-AF65-F5344CB8AC3E}">
        <p14:creationId xmlns:p14="http://schemas.microsoft.com/office/powerpoint/2010/main" val="1794641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p:cNvSpPr>
            <a:spLocks noGrp="1"/>
          </p:cNvSpPr>
          <p:nvPr>
            <p:ph type="dt" sz="half" idx="10"/>
          </p:nvPr>
        </p:nvSpPr>
        <p:spPr/>
        <p:txBody>
          <a:bodyPr/>
          <a:lstStyle/>
          <a:p>
            <a:fld id="{0E59C439-FD35-4547-BEF5-304266CA27AE}" type="datetime1">
              <a:rPr kumimoji="1" lang="zh-CN" altLang="en-US" smtClean="0"/>
              <a:pPr/>
              <a:t>2021/3/4</a:t>
            </a:fld>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7" name="矩形 6"/>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p:cNvGrpSpPr/>
          <p:nvPr userDrawn="1"/>
        </p:nvGrpSpPr>
        <p:grpSpPr>
          <a:xfrm>
            <a:off x="4771770" y="5979422"/>
            <a:ext cx="2648459" cy="742053"/>
            <a:chOff x="4858653" y="5979422"/>
            <a:chExt cx="2648459" cy="742053"/>
          </a:xfrm>
        </p:grpSpPr>
        <p:grpSp>
          <p:nvGrpSpPr>
            <p:cNvPr id="24" name="组合 23"/>
            <p:cNvGrpSpPr/>
            <p:nvPr userDrawn="1"/>
          </p:nvGrpSpPr>
          <p:grpSpPr>
            <a:xfrm>
              <a:off x="4858653" y="5979422"/>
              <a:ext cx="867188" cy="742053"/>
              <a:chOff x="901977" y="761321"/>
              <a:chExt cx="1281319" cy="1139058"/>
            </a:xfrm>
          </p:grpSpPr>
          <p:sp>
            <p:nvSpPr>
              <p:cNvPr id="10" name="矩形 9"/>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p:cNvGrpSpPr/>
              <p:nvPr userDrawn="1"/>
            </p:nvGrpSpPr>
            <p:grpSpPr>
              <a:xfrm>
                <a:off x="1031055" y="907676"/>
                <a:ext cx="1013957" cy="853426"/>
                <a:chOff x="1368170" y="664579"/>
                <a:chExt cx="550582" cy="439737"/>
              </a:xfrm>
              <a:solidFill>
                <a:schemeClr val="bg1"/>
              </a:solidFill>
            </p:grpSpPr>
            <p:sp>
              <p:nvSpPr>
                <p:cNvPr id="1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24184" y="365126"/>
            <a:ext cx="10031204" cy="879086"/>
          </a:xfrm>
        </p:spPr>
        <p:txBody>
          <a:bodyPr/>
          <a:lstStyle/>
          <a:p>
            <a:r>
              <a:rPr kumimoji="1"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42C34E1-A7B1-194A-A03F-68AF0754181E}" type="datetime1">
              <a:rPr kumimoji="1" lang="zh-CN" altLang="en-US" smtClean="0"/>
              <a:pPr/>
              <a:t>2021/3/4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
        <p:nvSpPr>
          <p:cNvPr id="10" name="矩形 9"/>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11" name="直线连接符 10"/>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9849450" y="844221"/>
            <a:ext cx="1961485" cy="208345"/>
            <a:chOff x="1368170" y="1165302"/>
            <a:chExt cx="4139947" cy="439737"/>
          </a:xfrm>
        </p:grpSpPr>
        <p:grpSp>
          <p:nvGrpSpPr>
            <p:cNvPr id="13" name="组合 12"/>
            <p:cNvGrpSpPr/>
            <p:nvPr/>
          </p:nvGrpSpPr>
          <p:grpSpPr>
            <a:xfrm>
              <a:off x="1368170" y="1165302"/>
              <a:ext cx="550582" cy="439737"/>
              <a:chOff x="1368170" y="664579"/>
              <a:chExt cx="550582" cy="439737"/>
            </a:xfrm>
          </p:grpSpPr>
          <p:sp>
            <p:nvSpPr>
              <p:cNvPr id="24"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4" name="组合 13"/>
            <p:cNvGrpSpPr/>
            <p:nvPr/>
          </p:nvGrpSpPr>
          <p:grpSpPr>
            <a:xfrm>
              <a:off x="2028870" y="1197389"/>
              <a:ext cx="3479247" cy="365353"/>
              <a:chOff x="2028870" y="696666"/>
              <a:chExt cx="3479247" cy="365353"/>
            </a:xfrm>
            <a:solidFill>
              <a:schemeClr val="bg1">
                <a:lumMod val="50000"/>
              </a:schemeClr>
            </a:solidFill>
          </p:grpSpPr>
          <p:sp>
            <p:nvSpPr>
              <p:cNvPr id="15"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5" name="直线连接符 34"/>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10332133" y="426643"/>
            <a:ext cx="927707" cy="369331"/>
            <a:chOff x="1113126" y="809213"/>
            <a:chExt cx="2133357" cy="523762"/>
          </a:xfrm>
          <a:solidFill>
            <a:schemeClr val="bg1">
              <a:lumMod val="75000"/>
            </a:schemeClr>
          </a:solidFill>
        </p:grpSpPr>
        <p:sp>
          <p:nvSpPr>
            <p:cNvPr id="37" name="椭圆 36"/>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矩形 40"/>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2" name="组合 41"/>
          <p:cNvGrpSpPr/>
          <p:nvPr userDrawn="1"/>
        </p:nvGrpSpPr>
        <p:grpSpPr>
          <a:xfrm>
            <a:off x="715452" y="729525"/>
            <a:ext cx="403039" cy="321898"/>
            <a:chOff x="1368170" y="664579"/>
            <a:chExt cx="550582" cy="439737"/>
          </a:xfrm>
          <a:solidFill>
            <a:schemeClr val="bg1"/>
          </a:solidFill>
        </p:grpSpPr>
        <p:sp>
          <p:nvSpPr>
            <p:cNvPr id="43"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E6C9AC36-F551-8142-B918-8641B516A611}"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641406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41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marL="360363" indent="-360363">
              <a:lnSpc>
                <a:spcPct val="100000"/>
              </a:lnSpc>
              <a:spcBef>
                <a:spcPts val="600"/>
              </a:spcBef>
              <a:buFont typeface="Wingdings" pitchFamily="2" charset="2"/>
              <a:buChar char="Ø"/>
              <a:tabLst/>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D9F44458-A3AD-7248-AB3A-A80099144E2A}"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15452" y="634525"/>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5" name="组合 64">
            <a:extLst>
              <a:ext uri="{FF2B5EF4-FFF2-40B4-BE49-F238E27FC236}">
                <a16:creationId xmlns:a16="http://schemas.microsoft.com/office/drawing/2014/main" id="{B866BC22-6239-A641-BD41-DB54E1F69D2A}"/>
              </a:ext>
            </a:extLst>
          </p:cNvPr>
          <p:cNvGrpSpPr/>
          <p:nvPr userDrawn="1"/>
        </p:nvGrpSpPr>
        <p:grpSpPr>
          <a:xfrm>
            <a:off x="10327565" y="424110"/>
            <a:ext cx="1107996" cy="382841"/>
            <a:chOff x="10327565" y="424110"/>
            <a:chExt cx="1107996" cy="382841"/>
          </a:xfrm>
        </p:grpSpPr>
        <p:grpSp>
          <p:nvGrpSpPr>
            <p:cNvPr id="66" name="组合 65">
              <a:extLst>
                <a:ext uri="{FF2B5EF4-FFF2-40B4-BE49-F238E27FC236}">
                  <a16:creationId xmlns:a16="http://schemas.microsoft.com/office/drawing/2014/main" id="{99100D09-3E6C-814F-A32F-A218FA59848E}"/>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D671F0F4-FB22-9342-BED9-ED2A16EA49C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30164A5F-9220-F14A-9C7F-63F00F93C0F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12300F0D-91C6-8E4C-AAD4-FB8DA8E7A2C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a:extLst>
                  <a:ext uri="{FF2B5EF4-FFF2-40B4-BE49-F238E27FC236}">
                    <a16:creationId xmlns:a16="http://schemas.microsoft.com/office/drawing/2014/main" id="{0F4A36E2-1415-6548-9768-70613838AC83}"/>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7" name="矩形 66">
              <a:extLst>
                <a:ext uri="{FF2B5EF4-FFF2-40B4-BE49-F238E27FC236}">
                  <a16:creationId xmlns:a16="http://schemas.microsoft.com/office/drawing/2014/main" id="{92D560A7-4230-5D42-952F-2F21368DEF2B}"/>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1762666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4290EBB2-4D7C-084A-BE30-AC939B671EC1}" type="datetime1">
              <a:rPr kumimoji="1" lang="zh-CN" altLang="en-US" smtClean="0"/>
              <a:t>2021/3/4</a:t>
            </a:fld>
            <a:endParaRPr kumimoji="1" lang="zh-CN" altLang="en-US"/>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54303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636006"/>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2" name="组合 51">
            <a:extLst>
              <a:ext uri="{FF2B5EF4-FFF2-40B4-BE49-F238E27FC236}">
                <a16:creationId xmlns:a16="http://schemas.microsoft.com/office/drawing/2014/main" id="{9F0503EB-0084-CC4A-A491-E37EE9525D14}"/>
              </a:ext>
            </a:extLst>
          </p:cNvPr>
          <p:cNvGrpSpPr/>
          <p:nvPr userDrawn="1"/>
        </p:nvGrpSpPr>
        <p:grpSpPr>
          <a:xfrm>
            <a:off x="10327565" y="424110"/>
            <a:ext cx="1107996" cy="382841"/>
            <a:chOff x="10327565" y="424110"/>
            <a:chExt cx="1107996" cy="382841"/>
          </a:xfrm>
        </p:grpSpPr>
        <p:grpSp>
          <p:nvGrpSpPr>
            <p:cNvPr id="54" name="组合 53">
              <a:extLst>
                <a:ext uri="{FF2B5EF4-FFF2-40B4-BE49-F238E27FC236}">
                  <a16:creationId xmlns:a16="http://schemas.microsoft.com/office/drawing/2014/main" id="{400C4A7F-6676-534F-B5C8-2DE66581026F}"/>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A0A41422-4096-DC41-BB33-0916940AC49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D5CEC13B-80D5-3947-B160-212A9A11A3AA}"/>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321B4EF-8B5E-3B4F-BDCB-CBEE690C65E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CD2DC0C-4C61-DA48-9E4B-060D09B0B54B}"/>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 name="矩形 54">
              <a:extLst>
                <a:ext uri="{FF2B5EF4-FFF2-40B4-BE49-F238E27FC236}">
                  <a16:creationId xmlns:a16="http://schemas.microsoft.com/office/drawing/2014/main" id="{F3037419-16FC-5B47-8EC6-875FDF21173A}"/>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2727431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0909CBCB-4772-C140-A4B1-31188B93BC68}"/>
              </a:ext>
            </a:extLst>
          </p:cNvPr>
          <p:cNvSpPr>
            <a:spLocks noGrp="1" noChangeArrowheads="1"/>
          </p:cNvSpPr>
          <p:nvPr>
            <p:ph type="dt" sz="half" idx="10"/>
          </p:nvPr>
        </p:nvSpPr>
        <p:spPr>
          <a:ln/>
        </p:spPr>
        <p:txBody>
          <a:bodyPr/>
          <a:lstStyle>
            <a:lvl1pPr>
              <a:defRPr/>
            </a:lvl1pPr>
          </a:lstStyle>
          <a:p>
            <a:pPr>
              <a:defRPr/>
            </a:pPr>
            <a:fld id="{45C7992C-DF72-7644-B12E-329898B62496}" type="datetime1">
              <a:rPr lang="zh-CN" altLang="en-US" smtClean="0"/>
              <a:t>2021/3/4</a:t>
            </a:fld>
            <a:endParaRPr lang="en-US" altLang="zh-CN"/>
          </a:p>
        </p:txBody>
      </p:sp>
      <p:sp>
        <p:nvSpPr>
          <p:cNvPr id="4" name="Rectangle 7">
            <a:extLst>
              <a:ext uri="{FF2B5EF4-FFF2-40B4-BE49-F238E27FC236}">
                <a16:creationId xmlns:a16="http://schemas.microsoft.com/office/drawing/2014/main" id="{ED82BB1B-5A33-BF46-ADBA-8265C3C1C5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EB931506-C8E0-1649-BE54-52B88034B126}"/>
              </a:ext>
            </a:extLst>
          </p:cNvPr>
          <p:cNvSpPr>
            <a:spLocks noGrp="1" noChangeArrowheads="1"/>
          </p:cNvSpPr>
          <p:nvPr>
            <p:ph type="sldNum" sz="quarter" idx="12"/>
          </p:nvPr>
        </p:nvSpPr>
        <p:spPr>
          <a:ln/>
        </p:spPr>
        <p:txBody>
          <a:bodyPr/>
          <a:lstStyle>
            <a:lvl1pPr>
              <a:defRPr/>
            </a:lvl1pPr>
          </a:lstStyle>
          <a:p>
            <a:fld id="{07279A2F-85B5-794E-ADF1-0805CD3C44B7}" type="slidenum">
              <a:rPr lang="en-US" altLang="zh-CN"/>
              <a:pPr/>
              <a:t>‹#›</a:t>
            </a:fld>
            <a:endParaRPr lang="en-US" altLang="zh-CN"/>
          </a:p>
        </p:txBody>
      </p:sp>
    </p:spTree>
    <p:extLst>
      <p:ext uri="{BB962C8B-B14F-4D97-AF65-F5344CB8AC3E}">
        <p14:creationId xmlns:p14="http://schemas.microsoft.com/office/powerpoint/2010/main" val="2432912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p:cNvSpPr>
            <a:spLocks noGrp="1"/>
          </p:cNvSpPr>
          <p:nvPr>
            <p:ph idx="1"/>
          </p:nvPr>
        </p:nvSpPr>
        <p:spPr>
          <a:xfrm>
            <a:off x="838200" y="1510758"/>
            <a:ext cx="10515600" cy="4586694"/>
          </a:xfrm>
        </p:spPr>
        <p:txBody>
          <a:bodyPr/>
          <a:lstStyle>
            <a:lvl1pPr>
              <a:lnSpc>
                <a:spcPct val="100000"/>
              </a:lnSpc>
              <a:spcBef>
                <a:spcPts val="600"/>
              </a:spcBef>
              <a:buFont typeface="Wingdings" panose="05000000000000000000" pitchFamily="2" charset="2"/>
              <a:buChar char="Ø"/>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742A9FFD-B852-1440-BFA7-3771E624B655}" type="datetime1">
              <a:rPr kumimoji="1" lang="zh-CN" altLang="en-US" smtClean="0"/>
              <a:pPr/>
              <a:t>2021/3/4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a:t>
            </a:fld>
            <a:endParaRPr kumimoji="1" lang="zh-CN" altLang="en-US" dirty="0"/>
          </a:p>
        </p:txBody>
      </p:sp>
      <p:cxnSp>
        <p:nvCxnSpPr>
          <p:cNvPr id="40" name="直线连接符 39"/>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userDrawn="1"/>
        </p:nvGrpSpPr>
        <p:grpSpPr>
          <a:xfrm>
            <a:off x="9849450" y="844221"/>
            <a:ext cx="1961485" cy="208345"/>
            <a:chOff x="1368170" y="1165302"/>
            <a:chExt cx="4139947" cy="439737"/>
          </a:xfrm>
        </p:grpSpPr>
        <p:grpSp>
          <p:nvGrpSpPr>
            <p:cNvPr id="42" name="组合 41"/>
            <p:cNvGrpSpPr/>
            <p:nvPr/>
          </p:nvGrpSpPr>
          <p:grpSpPr>
            <a:xfrm>
              <a:off x="1368170" y="1165302"/>
              <a:ext cx="550582" cy="439737"/>
              <a:chOff x="1368170" y="664579"/>
              <a:chExt cx="550582" cy="439737"/>
            </a:xfrm>
          </p:grpSpPr>
          <p:sp>
            <p:nvSpPr>
              <p:cNvPr id="53"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p:cNvGrpSpPr/>
            <p:nvPr/>
          </p:nvGrpSpPr>
          <p:grpSpPr>
            <a:xfrm>
              <a:off x="2028870" y="1197389"/>
              <a:ext cx="3479247" cy="365353"/>
              <a:chOff x="2028870" y="696666"/>
              <a:chExt cx="3479247" cy="365353"/>
            </a:xfrm>
            <a:solidFill>
              <a:schemeClr val="bg1">
                <a:lumMod val="50000"/>
              </a:schemeClr>
            </a:solidFill>
          </p:grpSpPr>
          <p:sp>
            <p:nvSpPr>
              <p:cNvPr id="44"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userDrawn="1"/>
        </p:nvGrpSpPr>
        <p:grpSpPr>
          <a:xfrm>
            <a:off x="10332133" y="426643"/>
            <a:ext cx="927707" cy="369331"/>
            <a:chOff x="1113126" y="809213"/>
            <a:chExt cx="2133357" cy="523762"/>
          </a:xfrm>
          <a:solidFill>
            <a:schemeClr val="bg1">
              <a:lumMod val="75000"/>
            </a:schemeClr>
          </a:solidFill>
        </p:grpSpPr>
        <p:sp>
          <p:nvSpPr>
            <p:cNvPr id="66" name="椭圆 65"/>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71" name="组合 70"/>
          <p:cNvGrpSpPr/>
          <p:nvPr userDrawn="1"/>
        </p:nvGrpSpPr>
        <p:grpSpPr>
          <a:xfrm>
            <a:off x="715452" y="729525"/>
            <a:ext cx="403039" cy="321898"/>
            <a:chOff x="1368170" y="664579"/>
            <a:chExt cx="550582" cy="439737"/>
          </a:xfrm>
          <a:solidFill>
            <a:schemeClr val="bg1"/>
          </a:solidFill>
        </p:grpSpPr>
        <p:sp>
          <p:nvSpPr>
            <p:cNvPr id="7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8FB9FD2C-6821-D14F-9B68-59272353C12E}" type="datetime1">
              <a:rPr kumimoji="1" lang="zh-CN" altLang="en-US" smtClean="0"/>
              <a:pPr/>
              <a:t>2021/3/4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p:cNvSpPr>
            <a:spLocks noGrp="1"/>
          </p:cNvSpPr>
          <p:nvPr>
            <p:ph type="dt" sz="half" idx="10"/>
          </p:nvPr>
        </p:nvSpPr>
        <p:spPr/>
        <p:txBody>
          <a:bodyPr/>
          <a:lstStyle/>
          <a:p>
            <a:fld id="{3B2C8BEE-C117-B242-AE80-6684D8ECFAC3}" type="datetime1">
              <a:rPr kumimoji="1" lang="zh-CN" altLang="en-US" smtClean="0"/>
              <a:pPr/>
              <a:t>2021/3/4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
        <p:nvSpPr>
          <p:cNvPr id="8" name="矩形 7"/>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9849450" y="844221"/>
            <a:ext cx="1961485" cy="208345"/>
            <a:chOff x="1368170" y="1165302"/>
            <a:chExt cx="4139947" cy="439737"/>
          </a:xfrm>
        </p:grpSpPr>
        <p:grpSp>
          <p:nvGrpSpPr>
            <p:cNvPr id="11" name="组合 10"/>
            <p:cNvGrpSpPr/>
            <p:nvPr/>
          </p:nvGrpSpPr>
          <p:grpSpPr>
            <a:xfrm>
              <a:off x="1368170" y="1165302"/>
              <a:ext cx="550582" cy="439737"/>
              <a:chOff x="1368170" y="664579"/>
              <a:chExt cx="550582" cy="439737"/>
            </a:xfrm>
          </p:grpSpPr>
          <p:sp>
            <p:nvSpPr>
              <p:cNvPr id="2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p:cNvGrpSpPr/>
            <p:nvPr/>
          </p:nvGrpSpPr>
          <p:grpSpPr>
            <a:xfrm>
              <a:off x="2028870" y="1197389"/>
              <a:ext cx="3479247" cy="365353"/>
              <a:chOff x="2028870" y="696666"/>
              <a:chExt cx="3479247" cy="365353"/>
            </a:xfrm>
            <a:solidFill>
              <a:schemeClr val="bg1">
                <a:lumMod val="50000"/>
              </a:schemeClr>
            </a:solidFill>
          </p:grpSpPr>
          <p:sp>
            <p:nvSpPr>
              <p:cNvPr id="13"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10332133" y="426643"/>
            <a:ext cx="927707" cy="369331"/>
            <a:chOff x="1113126" y="809213"/>
            <a:chExt cx="2133357" cy="523762"/>
          </a:xfrm>
          <a:solidFill>
            <a:schemeClr val="bg1">
              <a:lumMod val="75000"/>
            </a:schemeClr>
          </a:solidFill>
        </p:grpSpPr>
        <p:sp>
          <p:nvSpPr>
            <p:cNvPr id="35" name="椭圆 34"/>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矩形 38"/>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0" name="组合 39"/>
          <p:cNvGrpSpPr/>
          <p:nvPr userDrawn="1"/>
        </p:nvGrpSpPr>
        <p:grpSpPr>
          <a:xfrm>
            <a:off x="715452" y="729525"/>
            <a:ext cx="403039" cy="321898"/>
            <a:chOff x="1368170" y="664579"/>
            <a:chExt cx="550582" cy="439737"/>
          </a:xfrm>
          <a:solidFill>
            <a:schemeClr val="bg1"/>
          </a:solidFill>
        </p:grpSpPr>
        <p:sp>
          <p:nvSpPr>
            <p:cNvPr id="41"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24184" y="365126"/>
            <a:ext cx="10031204" cy="879086"/>
          </a:xfrm>
        </p:spPr>
        <p:txBody>
          <a:bodyPr/>
          <a:lstStyle/>
          <a:p>
            <a:r>
              <a:rPr kumimoji="1"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42C34E1-A7B1-194A-A03F-68AF0754181E}" type="datetime1">
              <a:rPr kumimoji="1" lang="zh-CN" altLang="en-US" smtClean="0"/>
              <a:pPr/>
              <a:t>2021/3/4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
        <p:nvSpPr>
          <p:cNvPr id="10" name="矩形 9"/>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11" name="直线连接符 10"/>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9849450" y="844221"/>
            <a:ext cx="1961485" cy="208345"/>
            <a:chOff x="1368170" y="1165302"/>
            <a:chExt cx="4139947" cy="439737"/>
          </a:xfrm>
        </p:grpSpPr>
        <p:grpSp>
          <p:nvGrpSpPr>
            <p:cNvPr id="13" name="组合 12"/>
            <p:cNvGrpSpPr/>
            <p:nvPr/>
          </p:nvGrpSpPr>
          <p:grpSpPr>
            <a:xfrm>
              <a:off x="1368170" y="1165302"/>
              <a:ext cx="550582" cy="439737"/>
              <a:chOff x="1368170" y="664579"/>
              <a:chExt cx="550582" cy="439737"/>
            </a:xfrm>
          </p:grpSpPr>
          <p:sp>
            <p:nvSpPr>
              <p:cNvPr id="24"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4" name="组合 13"/>
            <p:cNvGrpSpPr/>
            <p:nvPr/>
          </p:nvGrpSpPr>
          <p:grpSpPr>
            <a:xfrm>
              <a:off x="2028870" y="1197389"/>
              <a:ext cx="3479247" cy="365353"/>
              <a:chOff x="2028870" y="696666"/>
              <a:chExt cx="3479247" cy="365353"/>
            </a:xfrm>
            <a:solidFill>
              <a:schemeClr val="bg1">
                <a:lumMod val="50000"/>
              </a:schemeClr>
            </a:solidFill>
          </p:grpSpPr>
          <p:sp>
            <p:nvSpPr>
              <p:cNvPr id="15"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5" name="直线连接符 34"/>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10332133" y="426643"/>
            <a:ext cx="927707" cy="369331"/>
            <a:chOff x="1113126" y="809213"/>
            <a:chExt cx="2133357" cy="523762"/>
          </a:xfrm>
          <a:solidFill>
            <a:schemeClr val="bg1">
              <a:lumMod val="75000"/>
            </a:schemeClr>
          </a:solidFill>
        </p:grpSpPr>
        <p:sp>
          <p:nvSpPr>
            <p:cNvPr id="37" name="椭圆 36"/>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矩形 40"/>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2" name="组合 41"/>
          <p:cNvGrpSpPr/>
          <p:nvPr userDrawn="1"/>
        </p:nvGrpSpPr>
        <p:grpSpPr>
          <a:xfrm>
            <a:off x="715452" y="729525"/>
            <a:ext cx="403039" cy="321898"/>
            <a:chOff x="1368170" y="664579"/>
            <a:chExt cx="550582" cy="439737"/>
          </a:xfrm>
          <a:solidFill>
            <a:schemeClr val="bg1"/>
          </a:solidFill>
        </p:grpSpPr>
        <p:sp>
          <p:nvSpPr>
            <p:cNvPr id="43"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p:cNvSpPr>
            <a:spLocks noGrp="1"/>
          </p:cNvSpPr>
          <p:nvPr>
            <p:ph type="dt" sz="half" idx="10"/>
          </p:nvPr>
        </p:nvSpPr>
        <p:spPr/>
        <p:txBody>
          <a:bodyPr/>
          <a:lstStyle/>
          <a:p>
            <a:fld id="{0E59C439-FD35-4547-BEF5-304266CA27AE}" type="datetime1">
              <a:rPr kumimoji="1" lang="zh-CN" altLang="en-US" smtClean="0"/>
              <a:pPr/>
              <a:t>2021/3/4</a:t>
            </a:fld>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7" name="矩形 6"/>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p:cNvGrpSpPr/>
          <p:nvPr userDrawn="1"/>
        </p:nvGrpSpPr>
        <p:grpSpPr>
          <a:xfrm>
            <a:off x="4771770" y="5979422"/>
            <a:ext cx="2648459" cy="742053"/>
            <a:chOff x="4858653" y="5979422"/>
            <a:chExt cx="2648459" cy="742053"/>
          </a:xfrm>
        </p:grpSpPr>
        <p:grpSp>
          <p:nvGrpSpPr>
            <p:cNvPr id="24" name="组合 23"/>
            <p:cNvGrpSpPr/>
            <p:nvPr userDrawn="1"/>
          </p:nvGrpSpPr>
          <p:grpSpPr>
            <a:xfrm>
              <a:off x="4858653" y="5979422"/>
              <a:ext cx="867188" cy="742053"/>
              <a:chOff x="901977" y="761321"/>
              <a:chExt cx="1281319" cy="1139058"/>
            </a:xfrm>
          </p:grpSpPr>
          <p:sp>
            <p:nvSpPr>
              <p:cNvPr id="10" name="矩形 9"/>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p:cNvGrpSpPr/>
              <p:nvPr userDrawn="1"/>
            </p:nvGrpSpPr>
            <p:grpSpPr>
              <a:xfrm>
                <a:off x="1031055" y="907676"/>
                <a:ext cx="1013957" cy="853426"/>
                <a:chOff x="1368170" y="664579"/>
                <a:chExt cx="550582" cy="439737"/>
              </a:xfrm>
              <a:solidFill>
                <a:schemeClr val="bg1"/>
              </a:solidFill>
            </p:grpSpPr>
            <p:sp>
              <p:nvSpPr>
                <p:cNvPr id="1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p:cNvSpPr>
            <a:spLocks noGrp="1"/>
          </p:cNvSpPr>
          <p:nvPr>
            <p:ph idx="1"/>
          </p:nvPr>
        </p:nvSpPr>
        <p:spPr>
          <a:xfrm>
            <a:off x="838200" y="1510758"/>
            <a:ext cx="10515600" cy="4586694"/>
          </a:xfrm>
        </p:spPr>
        <p:txBody>
          <a:bodyPr/>
          <a:lstStyle>
            <a:lvl1pPr>
              <a:lnSpc>
                <a:spcPct val="100000"/>
              </a:lnSpc>
              <a:spcBef>
                <a:spcPts val="600"/>
              </a:spcBef>
              <a:buFont typeface="Wingdings" panose="05000000000000000000" pitchFamily="2" charset="2"/>
              <a:buChar char="Ø"/>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742A9FFD-B852-1440-BFA7-3771E624B655}" type="datetime1">
              <a:rPr kumimoji="1" lang="zh-CN" altLang="en-US" smtClean="0"/>
              <a:pPr/>
              <a:t>2021/3/4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a:t>
            </a:fld>
            <a:endParaRPr kumimoji="1" lang="zh-CN" altLang="en-US" dirty="0"/>
          </a:p>
        </p:txBody>
      </p:sp>
      <p:cxnSp>
        <p:nvCxnSpPr>
          <p:cNvPr id="40" name="直线连接符 39"/>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userDrawn="1"/>
        </p:nvGrpSpPr>
        <p:grpSpPr>
          <a:xfrm>
            <a:off x="9849450" y="844221"/>
            <a:ext cx="1961485" cy="208345"/>
            <a:chOff x="1368170" y="1165302"/>
            <a:chExt cx="4139947" cy="439737"/>
          </a:xfrm>
        </p:grpSpPr>
        <p:grpSp>
          <p:nvGrpSpPr>
            <p:cNvPr id="42" name="组合 41"/>
            <p:cNvGrpSpPr/>
            <p:nvPr/>
          </p:nvGrpSpPr>
          <p:grpSpPr>
            <a:xfrm>
              <a:off x="1368170" y="1165302"/>
              <a:ext cx="550582" cy="439737"/>
              <a:chOff x="1368170" y="664579"/>
              <a:chExt cx="550582" cy="439737"/>
            </a:xfrm>
          </p:grpSpPr>
          <p:sp>
            <p:nvSpPr>
              <p:cNvPr id="53"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p:cNvGrpSpPr/>
            <p:nvPr/>
          </p:nvGrpSpPr>
          <p:grpSpPr>
            <a:xfrm>
              <a:off x="2028870" y="1197389"/>
              <a:ext cx="3479247" cy="365353"/>
              <a:chOff x="2028870" y="696666"/>
              <a:chExt cx="3479247" cy="365353"/>
            </a:xfrm>
            <a:solidFill>
              <a:schemeClr val="bg1">
                <a:lumMod val="50000"/>
              </a:schemeClr>
            </a:solidFill>
          </p:grpSpPr>
          <p:sp>
            <p:nvSpPr>
              <p:cNvPr id="44"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userDrawn="1"/>
        </p:nvGrpSpPr>
        <p:grpSpPr>
          <a:xfrm>
            <a:off x="10332133" y="426643"/>
            <a:ext cx="927707" cy="369331"/>
            <a:chOff x="1113126" y="809213"/>
            <a:chExt cx="2133357" cy="523762"/>
          </a:xfrm>
          <a:solidFill>
            <a:schemeClr val="bg1">
              <a:lumMod val="75000"/>
            </a:schemeClr>
          </a:solidFill>
        </p:grpSpPr>
        <p:sp>
          <p:nvSpPr>
            <p:cNvPr id="66" name="椭圆 65"/>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71" name="组合 70"/>
          <p:cNvGrpSpPr/>
          <p:nvPr userDrawn="1"/>
        </p:nvGrpSpPr>
        <p:grpSpPr>
          <a:xfrm>
            <a:off x="715452" y="729525"/>
            <a:ext cx="403039" cy="321898"/>
            <a:chOff x="1368170" y="664579"/>
            <a:chExt cx="550582" cy="439737"/>
          </a:xfrm>
          <a:solidFill>
            <a:schemeClr val="bg1"/>
          </a:solidFill>
        </p:grpSpPr>
        <p:sp>
          <p:nvSpPr>
            <p:cNvPr id="7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8FB9FD2C-6821-D14F-9B68-59272353C12E}" type="datetime1">
              <a:rPr kumimoji="1" lang="zh-CN" altLang="en-US" smtClean="0"/>
              <a:pPr/>
              <a:t>2021/3/4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p:cNvSpPr>
            <a:spLocks noGrp="1"/>
          </p:cNvSpPr>
          <p:nvPr>
            <p:ph type="dt" sz="half" idx="10"/>
          </p:nvPr>
        </p:nvSpPr>
        <p:spPr/>
        <p:txBody>
          <a:bodyPr/>
          <a:lstStyle/>
          <a:p>
            <a:fld id="{3B2C8BEE-C117-B242-AE80-6684D8ECFAC3}" type="datetime1">
              <a:rPr kumimoji="1" lang="zh-CN" altLang="en-US" smtClean="0"/>
              <a:pPr/>
              <a:t>2021/3/4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
        <p:nvSpPr>
          <p:cNvPr id="8" name="矩形 7"/>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9849450" y="844221"/>
            <a:ext cx="1961485" cy="208345"/>
            <a:chOff x="1368170" y="1165302"/>
            <a:chExt cx="4139947" cy="439737"/>
          </a:xfrm>
        </p:grpSpPr>
        <p:grpSp>
          <p:nvGrpSpPr>
            <p:cNvPr id="11" name="组合 10"/>
            <p:cNvGrpSpPr/>
            <p:nvPr/>
          </p:nvGrpSpPr>
          <p:grpSpPr>
            <a:xfrm>
              <a:off x="1368170" y="1165302"/>
              <a:ext cx="550582" cy="439737"/>
              <a:chOff x="1368170" y="664579"/>
              <a:chExt cx="550582" cy="439737"/>
            </a:xfrm>
          </p:grpSpPr>
          <p:sp>
            <p:nvSpPr>
              <p:cNvPr id="2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p:cNvGrpSpPr/>
            <p:nvPr/>
          </p:nvGrpSpPr>
          <p:grpSpPr>
            <a:xfrm>
              <a:off x="2028870" y="1197389"/>
              <a:ext cx="3479247" cy="365353"/>
              <a:chOff x="2028870" y="696666"/>
              <a:chExt cx="3479247" cy="365353"/>
            </a:xfrm>
            <a:solidFill>
              <a:schemeClr val="bg1">
                <a:lumMod val="50000"/>
              </a:schemeClr>
            </a:solidFill>
          </p:grpSpPr>
          <p:sp>
            <p:nvSpPr>
              <p:cNvPr id="13"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10332133" y="426643"/>
            <a:ext cx="927707" cy="369331"/>
            <a:chOff x="1113126" y="809213"/>
            <a:chExt cx="2133357" cy="523762"/>
          </a:xfrm>
          <a:solidFill>
            <a:schemeClr val="bg1">
              <a:lumMod val="75000"/>
            </a:schemeClr>
          </a:solidFill>
        </p:grpSpPr>
        <p:sp>
          <p:nvSpPr>
            <p:cNvPr id="35" name="椭圆 34"/>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矩形 38"/>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0" name="组合 39"/>
          <p:cNvGrpSpPr/>
          <p:nvPr userDrawn="1"/>
        </p:nvGrpSpPr>
        <p:grpSpPr>
          <a:xfrm>
            <a:off x="715452" y="729525"/>
            <a:ext cx="403039" cy="321898"/>
            <a:chOff x="1368170" y="664579"/>
            <a:chExt cx="550582" cy="439737"/>
          </a:xfrm>
          <a:solidFill>
            <a:schemeClr val="bg1"/>
          </a:solidFill>
        </p:grpSpPr>
        <p:sp>
          <p:nvSpPr>
            <p:cNvPr id="41"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E00C8306-BE8F-E24C-B25D-A6E484FA7A8C}" type="datetime1">
              <a:rPr kumimoji="1" lang="zh-CN" altLang="en-US" smtClean="0"/>
              <a:pPr/>
              <a:t>2021/3/4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8D4D1E41-7A09-AB4A-A4E1-09765ADA2698}"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E00C8306-BE8F-E24C-B25D-A6E484FA7A8C}" type="datetime1">
              <a:rPr kumimoji="1" lang="zh-CN" altLang="en-US" smtClean="0"/>
              <a:pPr/>
              <a:t>2021/3/4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8D4D1E41-7A09-AB4A-A4E1-09765ADA2698}"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6B5948C6-0782-6042-A859-FD82FD45C478}"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9053945"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20842714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103.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0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10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jpeg"/><Relationship Id="rId4" Type="http://schemas.openxmlformats.org/officeDocument/2006/relationships/image" Target="../media/image248.png"/></Relationships>
</file>

<file path=ppt/slides/_rels/slide10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11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66.png"/><Relationship Id="rId4" Type="http://schemas.openxmlformats.org/officeDocument/2006/relationships/image" Target="../media/image265.png"/></Relationships>
</file>

<file path=ppt/slides/_rels/slide12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122.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74.png"/><Relationship Id="rId4" Type="http://schemas.openxmlformats.org/officeDocument/2006/relationships/image" Target="../media/image273.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280.jpeg"/><Relationship Id="rId3" Type="http://schemas.openxmlformats.org/officeDocument/2006/relationships/image" Target="../media/image276.jpeg"/><Relationship Id="rId7" Type="http://schemas.openxmlformats.org/officeDocument/2006/relationships/image" Target="../media/image279.jpe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78.png"/><Relationship Id="rId11" Type="http://schemas.openxmlformats.org/officeDocument/2006/relationships/image" Target="../media/image283.jpeg"/><Relationship Id="rId5" Type="http://schemas.microsoft.com/office/2007/relationships/hdphoto" Target="../media/hdphoto1.wdp"/><Relationship Id="rId10" Type="http://schemas.openxmlformats.org/officeDocument/2006/relationships/image" Target="../media/image282.jpeg"/><Relationship Id="rId4" Type="http://schemas.openxmlformats.org/officeDocument/2006/relationships/image" Target="../media/image277.png"/><Relationship Id="rId9" Type="http://schemas.openxmlformats.org/officeDocument/2006/relationships/image" Target="../media/image28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wmf"/><Relationship Id="rId18" Type="http://schemas.openxmlformats.org/officeDocument/2006/relationships/image" Target="../media/image36.jpeg"/><Relationship Id="rId3" Type="http://schemas.openxmlformats.org/officeDocument/2006/relationships/image" Target="../media/image22.jpeg"/><Relationship Id="rId7" Type="http://schemas.openxmlformats.org/officeDocument/2006/relationships/image" Target="../media/image26.wmf"/><Relationship Id="rId12" Type="http://schemas.openxmlformats.org/officeDocument/2006/relationships/image" Target="../media/image31.wmf"/><Relationship Id="rId17" Type="http://schemas.openxmlformats.org/officeDocument/2006/relationships/hyperlink" Target="http://image.baidu.com/i?ct=503316480&amp;z=0&amp;tn=baiduimagedetail&amp;word=%C9%E3%CF%F1%CD%B7+%CD%BC%C6%AC&amp;in=9&amp;cl=2&amp;cm=1&amp;sc=0&amp;lm=-1&amp;pn=8&amp;rn=1" TargetMode="External"/><Relationship Id="rId2" Type="http://schemas.openxmlformats.org/officeDocument/2006/relationships/image" Target="../media/image21.png"/><Relationship Id="rId16" Type="http://schemas.openxmlformats.org/officeDocument/2006/relationships/image" Target="../media/image35.jpeg"/><Relationship Id="rId20" Type="http://schemas.openxmlformats.org/officeDocument/2006/relationships/image" Target="../media/image38.wmf"/><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wmf"/><Relationship Id="rId19" Type="http://schemas.openxmlformats.org/officeDocument/2006/relationships/image" Target="../media/image37.wmf"/><Relationship Id="rId4" Type="http://schemas.openxmlformats.org/officeDocument/2006/relationships/image" Target="../media/image23.wmf"/><Relationship Id="rId9" Type="http://schemas.openxmlformats.org/officeDocument/2006/relationships/image" Target="../media/image28.emf"/><Relationship Id="rId14"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jpeg"/><Relationship Id="rId17" Type="http://schemas.openxmlformats.org/officeDocument/2006/relationships/image" Target="../media/image53.png"/><Relationship Id="rId2" Type="http://schemas.openxmlformats.org/officeDocument/2006/relationships/notesSlide" Target="../notesSlides/notesSlide9.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notesSlide" Target="../notesSlides/notesSlide12.xml"/><Relationship Id="rId7" Type="http://schemas.openxmlformats.org/officeDocument/2006/relationships/image" Target="../media/image69.jpeg"/><Relationship Id="rId12" Type="http://schemas.openxmlformats.org/officeDocument/2006/relationships/image" Target="../media/image74.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7.emf"/><Relationship Id="rId11" Type="http://schemas.openxmlformats.org/officeDocument/2006/relationships/image" Target="../media/image73.jpeg"/><Relationship Id="rId5" Type="http://schemas.openxmlformats.org/officeDocument/2006/relationships/oleObject" Target="../embeddings/oleObject1.bin"/><Relationship Id="rId10" Type="http://schemas.openxmlformats.org/officeDocument/2006/relationships/image" Target="../media/image72.jpeg"/><Relationship Id="rId4" Type="http://schemas.openxmlformats.org/officeDocument/2006/relationships/image" Target="../media/image68.jpe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hyperlink" Target="mailto:network_course@163.com" TargetMode="Externa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5.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82.jpeg"/><Relationship Id="rId5" Type="http://schemas.openxmlformats.org/officeDocument/2006/relationships/image" Target="../media/image79.emf"/><Relationship Id="rId10" Type="http://schemas.openxmlformats.org/officeDocument/2006/relationships/image" Target="../media/image81.png"/><Relationship Id="rId4" Type="http://schemas.openxmlformats.org/officeDocument/2006/relationships/oleObject" Target="../embeddings/oleObject2.bin"/><Relationship Id="rId9"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hyperlink" Target="http://www.aii-alliance.org/index.php?m=content&amp;c=index&amp;a=show&amp;catid=19&amp;id=149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hyperlink" Target="https://www.sohu.com/a/390526830_478183"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notesSlide" Target="../notesSlides/notesSlide24.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18" Type="http://schemas.openxmlformats.org/officeDocument/2006/relationships/image" Target="../media/image139.jpeg"/><Relationship Id="rId26" Type="http://schemas.openxmlformats.org/officeDocument/2006/relationships/image" Target="../media/image145.jpeg"/><Relationship Id="rId3" Type="http://schemas.openxmlformats.org/officeDocument/2006/relationships/image" Target="../media/image127.png"/><Relationship Id="rId21" Type="http://schemas.openxmlformats.org/officeDocument/2006/relationships/image" Target="../media/image141.jpeg"/><Relationship Id="rId7" Type="http://schemas.openxmlformats.org/officeDocument/2006/relationships/hyperlink" Target="http://www.facebook.com/r.php" TargetMode="External"/><Relationship Id="rId12" Type="http://schemas.openxmlformats.org/officeDocument/2006/relationships/image" Target="../media/image133.jpeg"/><Relationship Id="rId17" Type="http://schemas.openxmlformats.org/officeDocument/2006/relationships/image" Target="../media/image138.png"/><Relationship Id="rId25" Type="http://schemas.openxmlformats.org/officeDocument/2006/relationships/image" Target="../media/image144.jpeg"/><Relationship Id="rId2" Type="http://schemas.openxmlformats.org/officeDocument/2006/relationships/notesSlide" Target="../notesSlides/notesSlide54.xml"/><Relationship Id="rId16" Type="http://schemas.openxmlformats.org/officeDocument/2006/relationships/image" Target="../media/image137.png"/><Relationship Id="rId20" Type="http://schemas.openxmlformats.org/officeDocument/2006/relationships/hyperlink" Target="http://images.google.com/imgres?imgurl=http://www.wpclipart.com/telephone/telephone_cartoon.png&amp;imgrefurl=http://policeonthescene.libsyn.com/&amp;h=264&amp;w=270&amp;sz=37&amp;hl=en&amp;start=8&amp;tbnid=8sTVCGh5uzf1gM:&amp;tbnh=110&amp;tbnw=113&amp;prev=/images?q=telephone&amp;gbv=2&amp;hl=en" TargetMode="External"/><Relationship Id="rId29" Type="http://schemas.openxmlformats.org/officeDocument/2006/relationships/image" Target="../media/image148.jpeg"/><Relationship Id="rId1" Type="http://schemas.openxmlformats.org/officeDocument/2006/relationships/slideLayout" Target="../slideLayouts/slideLayout2.xml"/><Relationship Id="rId6" Type="http://schemas.openxmlformats.org/officeDocument/2006/relationships/image" Target="../media/image129.jpeg"/><Relationship Id="rId11" Type="http://schemas.openxmlformats.org/officeDocument/2006/relationships/image" Target="../media/image132.jpeg"/><Relationship Id="rId24" Type="http://schemas.openxmlformats.org/officeDocument/2006/relationships/image" Target="../media/image143.png"/><Relationship Id="rId5" Type="http://schemas.openxmlformats.org/officeDocument/2006/relationships/hyperlink" Target="http://images.google.com/imgres?imgurl=http://www.uberreview.com/wp-content/uploads/youtube_logo.jpg&amp;imgrefurl=http://current.com/items/88859385_youtube_criticised_for_gang_rape_video&amp;h=450&amp;w=600&amp;sz=27&amp;hl=en&amp;start=18&amp;tbnid=uG9PhuBLX4dJJM:&amp;tbnh=101&amp;tbnw=135&amp;prev=/images?q=youtube&amp;gbv=2&amp;hl=en" TargetMode="External"/><Relationship Id="rId15" Type="http://schemas.openxmlformats.org/officeDocument/2006/relationships/image" Target="../media/image136.jpeg"/><Relationship Id="rId23" Type="http://schemas.openxmlformats.org/officeDocument/2006/relationships/image" Target="../media/image142.jpeg"/><Relationship Id="rId28" Type="http://schemas.openxmlformats.org/officeDocument/2006/relationships/image" Target="../media/image147.png"/><Relationship Id="rId10" Type="http://schemas.openxmlformats.org/officeDocument/2006/relationships/image" Target="../media/image131.png"/><Relationship Id="rId19" Type="http://schemas.openxmlformats.org/officeDocument/2006/relationships/image" Target="../media/image140.jpeg"/><Relationship Id="rId31" Type="http://schemas.openxmlformats.org/officeDocument/2006/relationships/image" Target="../media/image150.png"/><Relationship Id="rId4" Type="http://schemas.openxmlformats.org/officeDocument/2006/relationships/image" Target="../media/image128.jpeg"/><Relationship Id="rId9" Type="http://schemas.openxmlformats.org/officeDocument/2006/relationships/hyperlink" Target="http://www.ebay.com/" TargetMode="External"/><Relationship Id="rId14" Type="http://schemas.openxmlformats.org/officeDocument/2006/relationships/image" Target="../media/image135.jpeg"/><Relationship Id="rId22" Type="http://schemas.openxmlformats.org/officeDocument/2006/relationships/hyperlink" Target="http://images.google.com/imgres?imgurl=http://rtmulcahy.files.wordpress.com/2007/06/cellphone.gif&amp;imgrefurl=http://rtmulcahy.wordpress.com/2007/06/&amp;h=360&amp;w=334&amp;sz=36&amp;hl=en&amp;start=1&amp;tbnid=xT9wMZ61r7KFCM:&amp;tbnh=121&amp;tbnw=112&amp;prev=/images?q=cell+phone&amp;gbv=2&amp;hl=en" TargetMode="External"/><Relationship Id="rId27" Type="http://schemas.openxmlformats.org/officeDocument/2006/relationships/image" Target="../media/image146.jpeg"/><Relationship Id="rId30" Type="http://schemas.openxmlformats.org/officeDocument/2006/relationships/image" Target="../media/image149.png"/></Relationships>
</file>

<file path=ppt/slides/_rels/slide66.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7.png"/><Relationship Id="rId3" Type="http://schemas.openxmlformats.org/officeDocument/2006/relationships/video" Target="../media/media1.mov"/><Relationship Id="rId7" Type="http://schemas.openxmlformats.org/officeDocument/2006/relationships/image" Target="../media/image152.png"/><Relationship Id="rId12" Type="http://schemas.openxmlformats.org/officeDocument/2006/relationships/chart" Target="../charts/chart1.xml"/><Relationship Id="rId2" Type="http://schemas.microsoft.com/office/2007/relationships/media" Target="../media/media1.mov"/><Relationship Id="rId1" Type="http://schemas.openxmlformats.org/officeDocument/2006/relationships/tags" Target="../tags/tag3.xml"/><Relationship Id="rId6" Type="http://schemas.openxmlformats.org/officeDocument/2006/relationships/image" Target="../media/image151.png"/><Relationship Id="rId11" Type="http://schemas.openxmlformats.org/officeDocument/2006/relationships/image" Target="../media/image156.gif"/><Relationship Id="rId5" Type="http://schemas.openxmlformats.org/officeDocument/2006/relationships/notesSlide" Target="../notesSlides/notesSlide55.xml"/><Relationship Id="rId10" Type="http://schemas.openxmlformats.org/officeDocument/2006/relationships/image" Target="../media/image155.png"/><Relationship Id="rId4" Type="http://schemas.openxmlformats.org/officeDocument/2006/relationships/slideLayout" Target="../slideLayouts/slideLayout2.xml"/><Relationship Id="rId9" Type="http://schemas.openxmlformats.org/officeDocument/2006/relationships/image" Target="../media/image154.png"/><Relationship Id="rId14" Type="http://schemas.openxmlformats.org/officeDocument/2006/relationships/image" Target="../media/image158.emf"/></Relationships>
</file>

<file path=ppt/slides/_rels/slide67.xml.rels><?xml version="1.0" encoding="UTF-8" standalone="yes"?>
<Relationships xmlns="http://schemas.openxmlformats.org/package/2006/relationships"><Relationship Id="rId3" Type="http://schemas.openxmlformats.org/officeDocument/2006/relationships/image" Target="../media/image159.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svg"/><Relationship Id="rId4" Type="http://schemas.openxmlformats.org/officeDocument/2006/relationships/image" Target="../media/image16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7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80.emf"/><Relationship Id="rId4" Type="http://schemas.openxmlformats.org/officeDocument/2006/relationships/image" Target="../media/image1780.png"/></Relationships>
</file>

<file path=ppt/slides/_rels/slide77.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2.png"/><Relationship Id="rId7" Type="http://schemas.openxmlformats.org/officeDocument/2006/relationships/image" Target="../media/image18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3.png"/><Relationship Id="rId11" Type="http://schemas.openxmlformats.org/officeDocument/2006/relationships/chart" Target="../charts/chart4.xml"/><Relationship Id="rId5" Type="http://schemas.openxmlformats.org/officeDocument/2006/relationships/image" Target="../media/image181.emf"/><Relationship Id="rId10" Type="http://schemas.openxmlformats.org/officeDocument/2006/relationships/chart" Target="../charts/chart3.xml"/><Relationship Id="rId4" Type="http://schemas.openxmlformats.org/officeDocument/2006/relationships/oleObject" Target="../embeddings/oleObject6.bin"/><Relationship Id="rId9" Type="http://schemas.openxmlformats.org/officeDocument/2006/relationships/chart" Target="../charts/char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7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8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8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202.gi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8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jpeg"/><Relationship Id="rId1" Type="http://schemas.openxmlformats.org/officeDocument/2006/relationships/slideLayout" Target="../slideLayouts/slideLayout2.xml"/><Relationship Id="rId4" Type="http://schemas.openxmlformats.org/officeDocument/2006/relationships/image" Target="../media/image205.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10.emf"/><Relationship Id="rId4" Type="http://schemas.openxmlformats.org/officeDocument/2006/relationships/image" Target="../media/image20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15.png"/><Relationship Id="rId4" Type="http://schemas.openxmlformats.org/officeDocument/2006/relationships/image" Target="../media/image214.png"/></Relationships>
</file>

<file path=ppt/slides/_rels/slide9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22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9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9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9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3414046"/>
          </a:xfrm>
        </p:spPr>
        <p:txBody>
          <a:bodyPr/>
          <a:lstStyle/>
          <a:p>
            <a:pPr>
              <a:lnSpc>
                <a:spcPct val="150000"/>
              </a:lnSpc>
            </a:pPr>
            <a:r>
              <a:rPr kumimoji="1" lang="zh-CN" altLang="en-US" dirty="0"/>
              <a:t>计算机网络</a:t>
            </a:r>
            <a:br>
              <a:rPr kumimoji="1" lang="en-US" altLang="zh-CN" dirty="0"/>
            </a:br>
            <a:r>
              <a:rPr kumimoji="1" lang="zh-CN" altLang="en-US" dirty="0"/>
              <a:t>教案使用说明</a:t>
            </a:r>
          </a:p>
        </p:txBody>
      </p:sp>
    </p:spTree>
    <p:extLst>
      <p:ext uri="{BB962C8B-B14F-4D97-AF65-F5344CB8AC3E}">
        <p14:creationId xmlns:p14="http://schemas.microsoft.com/office/powerpoint/2010/main" val="3959691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20000"/>
              </a:lnSpc>
              <a:spcAft>
                <a:spcPts val="0"/>
              </a:spcAft>
            </a:pPr>
            <a:r>
              <a:rPr lang="zh-CN" altLang="en-US" b="1" dirty="0">
                <a:solidFill>
                  <a:schemeClr val="tx1"/>
                </a:solidFill>
                <a:effectLst>
                  <a:outerShdw blurRad="38100" dist="38100" dir="2700000">
                    <a:srgbClr val="C0C0C0"/>
                  </a:outerShdw>
                </a:effectLst>
                <a:sym typeface="+mn-ea"/>
              </a:rPr>
              <a:t>物联网（IOT, Internet of Things）</a:t>
            </a:r>
          </a:p>
          <a:p>
            <a:pPr lvl="1">
              <a:lnSpc>
                <a:spcPct val="120000"/>
              </a:lnSpc>
              <a:spcAft>
                <a:spcPts val="0"/>
              </a:spcAft>
              <a:buFont typeface="Arial" panose="020B0604020202020204" pitchFamily="34" charset="0"/>
              <a:buChar char="•"/>
            </a:pPr>
            <a:r>
              <a:rPr lang="zh-CN" altLang="en-US" dirty="0">
                <a:sym typeface="+mn-ea"/>
              </a:rPr>
              <a:t>将各种信息传感设备，如</a:t>
            </a:r>
            <a:r>
              <a:rPr lang="zh-CN" altLang="en-US" dirty="0">
                <a:solidFill>
                  <a:srgbClr val="FF0000"/>
                </a:solidFill>
                <a:sym typeface="+mn-ea"/>
              </a:rPr>
              <a:t>射频识别（RFID）装置、红外感应器、全球定位系统、条码</a:t>
            </a:r>
            <a:r>
              <a:rPr lang="zh-CN" altLang="en-US" dirty="0">
                <a:sym typeface="+mn-ea"/>
              </a:rPr>
              <a:t>等各种装置与互联网结合起来而形成的一个</a:t>
            </a:r>
            <a:r>
              <a:rPr lang="zh-CN" altLang="en-US" b="1" dirty="0">
                <a:solidFill>
                  <a:srgbClr val="FF0000"/>
                </a:solidFill>
                <a:sym typeface="+mn-ea"/>
              </a:rPr>
              <a:t>巨大网络</a:t>
            </a:r>
            <a:r>
              <a:rPr lang="zh-CN" altLang="en-US" dirty="0">
                <a:sym typeface="+mn-ea"/>
              </a:rPr>
              <a:t>，让所有的物品都与网络连接在一起，方便识别和管理。</a:t>
            </a:r>
            <a:endParaRPr lang="zh-CN" altLang="en-US" strike="noStrike" noProof="1">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a:t>
            </a:fld>
            <a:endParaRPr kumimoji="1" lang="zh-CN" altLang="en-US" dirty="0"/>
          </a:p>
        </p:txBody>
      </p:sp>
      <p:grpSp>
        <p:nvGrpSpPr>
          <p:cNvPr id="13" name="组合 12"/>
          <p:cNvGrpSpPr/>
          <p:nvPr/>
        </p:nvGrpSpPr>
        <p:grpSpPr>
          <a:xfrm>
            <a:off x="1947545" y="3623945"/>
            <a:ext cx="8510270" cy="2732405"/>
            <a:chOff x="739" y="5745"/>
            <a:chExt cx="13402" cy="4303"/>
          </a:xfrm>
        </p:grpSpPr>
        <p:pic>
          <p:nvPicPr>
            <p:cNvPr id="6" name="图片 5"/>
            <p:cNvPicPr>
              <a:picLocks noChangeAspect="1"/>
            </p:cNvPicPr>
            <p:nvPr/>
          </p:nvPicPr>
          <p:blipFill>
            <a:blip r:embed="rId3"/>
            <a:stretch>
              <a:fillRect/>
            </a:stretch>
          </p:blipFill>
          <p:spPr>
            <a:xfrm>
              <a:off x="5845" y="5770"/>
              <a:ext cx="1665" cy="1547"/>
            </a:xfrm>
            <a:prstGeom prst="rect">
              <a:avLst/>
            </a:prstGeom>
          </p:spPr>
        </p:pic>
        <p:pic>
          <p:nvPicPr>
            <p:cNvPr id="7" name="图片 6"/>
            <p:cNvPicPr>
              <a:picLocks noChangeAspect="1"/>
            </p:cNvPicPr>
            <p:nvPr/>
          </p:nvPicPr>
          <p:blipFill>
            <a:blip r:embed="rId4"/>
            <a:stretch>
              <a:fillRect/>
            </a:stretch>
          </p:blipFill>
          <p:spPr>
            <a:xfrm>
              <a:off x="739" y="5770"/>
              <a:ext cx="2152" cy="1409"/>
            </a:xfrm>
            <a:prstGeom prst="rect">
              <a:avLst/>
            </a:prstGeom>
          </p:spPr>
        </p:pic>
        <p:pic>
          <p:nvPicPr>
            <p:cNvPr id="8" name="图片 7"/>
            <p:cNvPicPr>
              <a:picLocks noChangeAspect="1"/>
            </p:cNvPicPr>
            <p:nvPr/>
          </p:nvPicPr>
          <p:blipFill>
            <a:blip r:embed="rId5"/>
            <a:stretch>
              <a:fillRect/>
            </a:stretch>
          </p:blipFill>
          <p:spPr>
            <a:xfrm>
              <a:off x="3822" y="7930"/>
              <a:ext cx="3207" cy="2118"/>
            </a:xfrm>
            <a:prstGeom prst="rect">
              <a:avLst/>
            </a:prstGeom>
          </p:spPr>
        </p:pic>
        <p:pic>
          <p:nvPicPr>
            <p:cNvPr id="9" name="图片 8"/>
            <p:cNvPicPr>
              <a:picLocks noChangeAspect="1"/>
            </p:cNvPicPr>
            <p:nvPr/>
          </p:nvPicPr>
          <p:blipFill>
            <a:blip r:embed="rId6"/>
            <a:stretch>
              <a:fillRect/>
            </a:stretch>
          </p:blipFill>
          <p:spPr>
            <a:xfrm>
              <a:off x="3440" y="5745"/>
              <a:ext cx="2288" cy="1459"/>
            </a:xfrm>
            <a:prstGeom prst="rect">
              <a:avLst/>
            </a:prstGeom>
          </p:spPr>
        </p:pic>
        <p:pic>
          <p:nvPicPr>
            <p:cNvPr id="10" name="图片 9"/>
            <p:cNvPicPr>
              <a:picLocks noChangeAspect="1"/>
            </p:cNvPicPr>
            <p:nvPr/>
          </p:nvPicPr>
          <p:blipFill>
            <a:blip r:embed="rId7"/>
            <a:stretch>
              <a:fillRect/>
            </a:stretch>
          </p:blipFill>
          <p:spPr>
            <a:xfrm>
              <a:off x="759" y="7617"/>
              <a:ext cx="2117" cy="2230"/>
            </a:xfrm>
            <a:prstGeom prst="rect">
              <a:avLst/>
            </a:prstGeom>
          </p:spPr>
        </p:pic>
        <p:pic>
          <p:nvPicPr>
            <p:cNvPr id="11" name="图片 10"/>
            <p:cNvPicPr>
              <a:picLocks noChangeAspect="1"/>
            </p:cNvPicPr>
            <p:nvPr/>
          </p:nvPicPr>
          <p:blipFill>
            <a:blip r:embed="rId8"/>
            <a:stretch>
              <a:fillRect/>
            </a:stretch>
          </p:blipFill>
          <p:spPr>
            <a:xfrm>
              <a:off x="7660" y="5883"/>
              <a:ext cx="3287" cy="4165"/>
            </a:xfrm>
            <a:prstGeom prst="rect">
              <a:avLst/>
            </a:prstGeom>
          </p:spPr>
        </p:pic>
        <p:pic>
          <p:nvPicPr>
            <p:cNvPr id="12" name="图片 11"/>
            <p:cNvPicPr>
              <a:picLocks noChangeAspect="1"/>
            </p:cNvPicPr>
            <p:nvPr/>
          </p:nvPicPr>
          <p:blipFill>
            <a:blip r:embed="rId9"/>
            <a:stretch>
              <a:fillRect/>
            </a:stretch>
          </p:blipFill>
          <p:spPr>
            <a:xfrm>
              <a:off x="10947" y="6297"/>
              <a:ext cx="3194" cy="1320"/>
            </a:xfrm>
            <a:prstGeom prst="rect">
              <a:avLst/>
            </a:prstGeom>
          </p:spPr>
        </p:pic>
        <p:pic>
          <p:nvPicPr>
            <p:cNvPr id="14" name="图片 13"/>
            <p:cNvPicPr>
              <a:picLocks noChangeAspect="1"/>
            </p:cNvPicPr>
            <p:nvPr/>
          </p:nvPicPr>
          <p:blipFill>
            <a:blip r:embed="rId10"/>
            <a:stretch>
              <a:fillRect/>
            </a:stretch>
          </p:blipFill>
          <p:spPr>
            <a:xfrm>
              <a:off x="11329" y="7652"/>
              <a:ext cx="2430" cy="2160"/>
            </a:xfrm>
            <a:prstGeom prst="rect">
              <a:avLst/>
            </a:prstGeom>
          </p:spPr>
        </p:pic>
      </p:grpSp>
      <p:sp>
        <p:nvSpPr>
          <p:cNvPr id="15" name="标题 14"/>
          <p:cNvSpPr>
            <a:spLocks noGrp="1"/>
          </p:cNvSpPr>
          <p:nvPr>
            <p:ph type="title"/>
          </p:nvPr>
        </p:nvSpPr>
        <p:spPr/>
        <p:txBody>
          <a:bodyPr>
            <a:normAutofit/>
          </a:bodyPr>
          <a:lstStyle/>
          <a:p>
            <a:r>
              <a:rPr lang="zh-CN" altLang="en-US" dirty="0">
                <a:sym typeface="+mn-ea"/>
              </a:rPr>
              <a:t>物联网起源、概念</a:t>
            </a:r>
            <a:endParaRPr kumimoji="1" lang="zh-CN" altLang="en-US" dirty="0"/>
          </a:p>
        </p:txBody>
      </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物联网起源、概念</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53061"/>
            <a:ext cx="8220812" cy="879086"/>
          </a:xfrm>
        </p:spPr>
        <p:txBody>
          <a:bodyPr/>
          <a:lstStyle/>
          <a:p>
            <a:r>
              <a:rPr kumimoji="1" lang="zh-CN" altLang="en-US" dirty="0"/>
              <a:t>网络测量方式分类</a:t>
            </a:r>
          </a:p>
        </p:txBody>
      </p:sp>
      <p:sp>
        <p:nvSpPr>
          <p:cNvPr id="15" name="灯片编号占位符 14"/>
          <p:cNvSpPr>
            <a:spLocks noGrp="1"/>
          </p:cNvSpPr>
          <p:nvPr>
            <p:ph type="sldNum" sz="quarter" idx="12"/>
          </p:nvPr>
        </p:nvSpPr>
        <p:spPr/>
        <p:txBody>
          <a:bodyPr/>
          <a:lstStyle/>
          <a:p>
            <a:fld id="{8D4D1E41-7A09-AB4A-A4E1-09765ADA2698}" type="slidenum">
              <a:rPr kumimoji="1" lang="zh-CN" altLang="en-US" smtClean="0"/>
              <a:pPr/>
              <a:t>100</a:t>
            </a:fld>
            <a:endParaRPr kumimoji="1" lang="zh-CN" altLang="en-US" dirty="0"/>
          </a:p>
        </p:txBody>
      </p:sp>
      <p:pic>
        <p:nvPicPr>
          <p:cNvPr id="9" name="图片 8"/>
          <p:cNvPicPr>
            <a:picLocks noChangeAspect="1"/>
          </p:cNvPicPr>
          <p:nvPr/>
        </p:nvPicPr>
        <p:blipFill>
          <a:blip r:embed="rId3"/>
          <a:stretch>
            <a:fillRect/>
          </a:stretch>
        </p:blipFill>
        <p:spPr>
          <a:xfrm>
            <a:off x="7005320" y="4313555"/>
            <a:ext cx="4452620" cy="2329815"/>
          </a:xfrm>
          <a:prstGeom prst="rect">
            <a:avLst/>
          </a:prstGeom>
        </p:spPr>
      </p:pic>
      <p:pic>
        <p:nvPicPr>
          <p:cNvPr id="11" name="图片 10"/>
          <p:cNvPicPr>
            <a:picLocks noChangeAspect="1"/>
          </p:cNvPicPr>
          <p:nvPr/>
        </p:nvPicPr>
        <p:blipFill>
          <a:blip r:embed="rId4"/>
          <a:srcRect l="7287" t="3692" r="14285" b="68503"/>
          <a:stretch>
            <a:fillRect/>
          </a:stretch>
        </p:blipFill>
        <p:spPr>
          <a:xfrm>
            <a:off x="7005320" y="1700530"/>
            <a:ext cx="4302125" cy="2244725"/>
          </a:xfrm>
          <a:prstGeom prst="rect">
            <a:avLst/>
          </a:prstGeom>
        </p:spPr>
      </p:pic>
      <p:sp>
        <p:nvSpPr>
          <p:cNvPr id="21" name="文本框 20"/>
          <p:cNvSpPr txBox="1"/>
          <p:nvPr/>
        </p:nvSpPr>
        <p:spPr>
          <a:xfrm>
            <a:off x="6879590" y="1332230"/>
            <a:ext cx="5020310" cy="368300"/>
          </a:xfrm>
          <a:prstGeom prst="rect">
            <a:avLst/>
          </a:prstGeom>
          <a:noFill/>
        </p:spPr>
        <p:txBody>
          <a:bodyPr wrap="none" rtlCol="0">
            <a:spAutoFit/>
          </a:bodyPr>
          <a:lstStyle/>
          <a:p>
            <a:pPr algn="l"/>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主动测量实例：ping优酷网站域名查看网络性能</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内容占位符 4"/>
          <p:cNvSpPr>
            <a:spLocks noGrp="1"/>
          </p:cNvSpPr>
          <p:nvPr>
            <p:ph idx="1"/>
          </p:nvPr>
        </p:nvSpPr>
        <p:spPr>
          <a:xfrm>
            <a:off x="884555" y="1427084"/>
            <a:ext cx="6061895" cy="4935798"/>
          </a:xfrm>
        </p:spPr>
        <p:txBody>
          <a:bodyPr>
            <a:noAutofit/>
          </a:bodyPr>
          <a:lstStyle/>
          <a:p>
            <a:r>
              <a:rPr lang="zh-CN" altLang="en-US" dirty="0">
                <a:latin typeface="微软雅黑" panose="020B0503020204020204" pitchFamily="34" charset="-122"/>
                <a:ea typeface="微软雅黑" panose="020B0503020204020204" pitchFamily="34" charset="-122"/>
              </a:rPr>
              <a:t> 测量方式分类</a:t>
            </a:r>
            <a:endParaRPr lang="en-US" altLang="zh-CN"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Ø"/>
            </a:pPr>
            <a:r>
              <a:rPr lang="zh-CN" altLang="en-US" dirty="0">
                <a:solidFill>
                  <a:srgbClr val="C00000"/>
                </a:solidFill>
                <a:sym typeface="+mn-ea"/>
              </a:rPr>
              <a:t>主动测量</a:t>
            </a:r>
            <a:r>
              <a:rPr lang="en-US" altLang="zh-CN" dirty="0">
                <a:solidFill>
                  <a:srgbClr val="C00000"/>
                </a:solidFill>
                <a:sym typeface="+mn-ea"/>
              </a:rPr>
              <a:t>:</a:t>
            </a:r>
            <a:r>
              <a:rPr lang="en-US" altLang="zh-CN" dirty="0" err="1">
                <a:sym typeface="+mn-ea"/>
              </a:rPr>
              <a:t>指由测量用户主动发起测量，将探测分组注入网络，根据测量数据流的</a:t>
            </a:r>
            <a:r>
              <a:rPr lang="zh-CN" altLang="en-US" dirty="0">
                <a:sym typeface="+mn-ea"/>
              </a:rPr>
              <a:t>传送情况来分析网络的性能。</a:t>
            </a:r>
          </a:p>
          <a:p>
            <a:pPr marL="720090" lvl="2" indent="-122555">
              <a:lnSpc>
                <a:spcPct val="120000"/>
              </a:lnSpc>
              <a:spcBef>
                <a:spcPts val="0"/>
              </a:spcBef>
            </a:pPr>
            <a:r>
              <a:rPr lang="en-US" altLang="zh-CN" dirty="0">
                <a:solidFill>
                  <a:srgbClr val="C00000"/>
                </a:solidFill>
                <a:sym typeface="+mn-ea"/>
              </a:rPr>
              <a:t>	</a:t>
            </a:r>
            <a:r>
              <a:rPr lang="zh-CN" altLang="en-US" dirty="0">
                <a:solidFill>
                  <a:srgbClr val="C00000"/>
                </a:solidFill>
                <a:sym typeface="+mn-ea"/>
              </a:rPr>
              <a:t>优点：</a:t>
            </a:r>
            <a:r>
              <a:rPr lang="zh-CN" altLang="en-US" dirty="0">
                <a:sym typeface="+mn-ea"/>
              </a:rPr>
              <a:t>方便、安全</a:t>
            </a:r>
            <a:r>
              <a:rPr lang="zh-CN" altLang="en-US" dirty="0">
                <a:solidFill>
                  <a:srgbClr val="C00000"/>
                </a:solidFill>
                <a:sym typeface="+mn-ea"/>
              </a:rPr>
              <a:t> </a:t>
            </a:r>
            <a:endParaRPr lang="en-US" altLang="zh-CN" dirty="0">
              <a:solidFill>
                <a:srgbClr val="C00000"/>
              </a:solidFill>
              <a:sym typeface="+mn-ea"/>
            </a:endParaRPr>
          </a:p>
          <a:p>
            <a:pPr marL="720090" lvl="2" indent="-122555">
              <a:lnSpc>
                <a:spcPct val="120000"/>
              </a:lnSpc>
              <a:spcBef>
                <a:spcPts val="0"/>
              </a:spcBef>
            </a:pPr>
            <a:r>
              <a:rPr lang="en-US" altLang="zh-CN" dirty="0">
                <a:solidFill>
                  <a:srgbClr val="C00000"/>
                </a:solidFill>
                <a:sym typeface="+mn-ea"/>
              </a:rPr>
              <a:t>	</a:t>
            </a:r>
            <a:r>
              <a:rPr lang="zh-CN" altLang="en-US" dirty="0">
                <a:solidFill>
                  <a:srgbClr val="C00000"/>
                </a:solidFill>
                <a:sym typeface="+mn-ea"/>
              </a:rPr>
              <a:t>缺点：</a:t>
            </a:r>
            <a:r>
              <a:rPr lang="zh-CN" altLang="en-US" dirty="0">
                <a:sym typeface="+mn-ea"/>
              </a:rPr>
              <a:t>增加网络负载</a:t>
            </a:r>
            <a:endParaRPr lang="en-US" altLang="zh-CN" dirty="0">
              <a:sym typeface="+mn-ea"/>
            </a:endParaRPr>
          </a:p>
          <a:p>
            <a:pPr lvl="1">
              <a:lnSpc>
                <a:spcPct val="120000"/>
              </a:lnSpc>
              <a:buFont typeface="Wingdings" panose="05000000000000000000" pitchFamily="2" charset="2"/>
              <a:buChar char="Ø"/>
            </a:pPr>
            <a:r>
              <a:rPr lang="zh-CN" altLang="en-US" dirty="0">
                <a:solidFill>
                  <a:srgbClr val="C00000"/>
                </a:solidFill>
                <a:sym typeface="+mn-ea"/>
              </a:rPr>
              <a:t>被动测量</a:t>
            </a:r>
            <a:r>
              <a:rPr lang="en-US" altLang="zh-CN" dirty="0">
                <a:solidFill>
                  <a:srgbClr val="C00000"/>
                </a:solidFill>
                <a:sym typeface="+mn-ea"/>
              </a:rPr>
              <a:t>:</a:t>
            </a:r>
            <a:r>
              <a:rPr lang="en-US" altLang="zh-CN" dirty="0" err="1">
                <a:sym typeface="+mn-ea"/>
              </a:rPr>
              <a:t>通过在网络中的链路或设备（如路由器、交换机等）上借助包捕获数据</a:t>
            </a:r>
            <a:r>
              <a:rPr kumimoji="1" lang="en-US" altLang="zh-CN" dirty="0" err="1">
                <a:sym typeface="+mn-ea"/>
              </a:rPr>
              <a:t>的方式来记录网络流量，分析流量，获知网络的性能状况</a:t>
            </a:r>
            <a:r>
              <a:rPr kumimoji="1" lang="zh-CN" altLang="en-US" dirty="0">
                <a:sym typeface="+mn-ea"/>
              </a:rPr>
              <a:t>。</a:t>
            </a:r>
            <a:endParaRPr kumimoji="1" lang="en-US" altLang="zh-CN" dirty="0">
              <a:sym typeface="+mn-ea"/>
            </a:endParaRPr>
          </a:p>
          <a:p>
            <a:pPr lvl="1" indent="-122555">
              <a:lnSpc>
                <a:spcPct val="120000"/>
              </a:lnSpc>
              <a:spcBef>
                <a:spcPts val="0"/>
              </a:spcBef>
            </a:pPr>
            <a:r>
              <a:rPr lang="zh-CN" altLang="en-US" sz="2000" dirty="0">
                <a:solidFill>
                  <a:srgbClr val="C00000"/>
                </a:solidFill>
                <a:sym typeface="+mn-ea"/>
              </a:rPr>
              <a:t>  优点：</a:t>
            </a:r>
            <a:r>
              <a:rPr lang="zh-CN" altLang="en-US" sz="2000" dirty="0">
                <a:sym typeface="+mn-ea"/>
              </a:rPr>
              <a:t>测量的是真正流量 </a:t>
            </a:r>
            <a:r>
              <a:rPr lang="zh-CN" altLang="en-US" sz="2000" dirty="0">
                <a:solidFill>
                  <a:srgbClr val="C00000"/>
                </a:solidFill>
                <a:sym typeface="+mn-ea"/>
              </a:rPr>
              <a:t> </a:t>
            </a:r>
            <a:endParaRPr lang="en-US" altLang="zh-CN" sz="2000" dirty="0">
              <a:solidFill>
                <a:srgbClr val="C00000"/>
              </a:solidFill>
              <a:sym typeface="+mn-ea"/>
            </a:endParaRPr>
          </a:p>
          <a:p>
            <a:pPr lvl="1" indent="-122555">
              <a:lnSpc>
                <a:spcPct val="120000"/>
              </a:lnSpc>
              <a:spcBef>
                <a:spcPts val="0"/>
              </a:spcBef>
            </a:pPr>
            <a:r>
              <a:rPr lang="en-US" altLang="zh-CN" sz="2000" dirty="0">
                <a:solidFill>
                  <a:srgbClr val="C00000"/>
                </a:solidFill>
                <a:sym typeface="+mn-ea"/>
              </a:rPr>
              <a:t>  </a:t>
            </a:r>
            <a:r>
              <a:rPr lang="zh-CN" altLang="en-US" sz="2000" dirty="0">
                <a:solidFill>
                  <a:srgbClr val="C00000"/>
                </a:solidFill>
                <a:sym typeface="+mn-ea"/>
              </a:rPr>
              <a:t>缺点：</a:t>
            </a:r>
            <a:r>
              <a:rPr lang="zh-CN" altLang="en-US" sz="2000" dirty="0">
                <a:sym typeface="+mn-ea"/>
              </a:rPr>
              <a:t>测量范围受限</a:t>
            </a:r>
          </a:p>
          <a:p>
            <a:pPr marL="457200" lvl="1" indent="0">
              <a:buNone/>
            </a:pPr>
            <a:endParaRPr lang="zh-CN" altLang="en-US" sz="2000" dirty="0">
              <a:sym typeface="+mn-ea"/>
            </a:endParaRPr>
          </a:p>
          <a:p>
            <a:pPr lvl="1">
              <a:buFont typeface="Arial" panose="020B0604020202020204" pitchFamily="34" charset="0"/>
              <a:buChar char="•"/>
            </a:pPr>
            <a:endParaRPr lang="zh-CN" altLang="en-US" dirty="0">
              <a:sym typeface="+mn-ea"/>
            </a:endParaRPr>
          </a:p>
          <a:p>
            <a:pPr marL="1028700" lvl="1" indent="-342900">
              <a:buFont typeface="Arial" panose="020B0604020202020204" pitchFamily="34" charset="0"/>
              <a:buChar char="•"/>
            </a:pPr>
            <a:endParaRPr lang="zh-CN" altLang="en-US" sz="2000" dirty="0">
              <a:sym typeface="+mn-ea"/>
            </a:endParaRPr>
          </a:p>
          <a:p>
            <a:pPr marL="1028700" lvl="1" indent="-342900">
              <a:buFont typeface="Arial" panose="020B0604020202020204" pitchFamily="34" charset="0"/>
              <a:buChar char="•"/>
            </a:pPr>
            <a:endParaRPr lang="zh-CN" altLang="en-US" sz="2000" dirty="0"/>
          </a:p>
          <a:p>
            <a:pPr>
              <a:buNone/>
            </a:pPr>
            <a:endParaRPr kumimoji="1" lang="en-US" altLang="zh-CN"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879590" y="3945255"/>
            <a:ext cx="5311775" cy="368300"/>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被动测量实例：</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Wireshark</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测量的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Google</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访问请求</a:t>
            </a:r>
          </a:p>
        </p:txBody>
      </p:sp>
      <p:sp>
        <p:nvSpPr>
          <p:cNvPr id="10" name="内容占位符 4"/>
          <p:cNvSpPr>
            <a:spLocks noGrp="1"/>
          </p:cNvSpPr>
          <p:nvPr/>
        </p:nvSpPr>
        <p:spPr>
          <a:xfrm>
            <a:off x="158750" y="3519805"/>
            <a:ext cx="6827520" cy="279082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2000" dirty="0"/>
          </a:p>
          <a:p>
            <a:pPr marL="457200" lvl="1" indent="0">
              <a:buNone/>
            </a:pPr>
            <a:endParaRPr kumimoji="1" lang="en-US" altLang="zh-CN" dirty="0"/>
          </a:p>
          <a:p>
            <a:pPr>
              <a:buNone/>
            </a:pPr>
            <a:endParaRPr kumimoji="1" lang="en-US" altLang="zh-CN"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C4D3196D-C0AC-4064-A4DD-736EF91C769F}"/>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主动测量</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101</a:t>
            </a:fld>
            <a:endParaRPr kumimoji="1" lang="zh-CN" altLang="en-US" dirty="0"/>
          </a:p>
        </p:txBody>
      </p:sp>
      <p:sp>
        <p:nvSpPr>
          <p:cNvPr id="5" name="文本占位符 2"/>
          <p:cNvSpPr txBox="1"/>
          <p:nvPr/>
        </p:nvSpPr>
        <p:spPr>
          <a:xfrm>
            <a:off x="990600" y="1379380"/>
            <a:ext cx="11017898" cy="3089878"/>
          </a:xfrm>
          <a:prstGeom prst="rect">
            <a:avLst/>
          </a:prstGeom>
        </p:spPr>
        <p:txBody>
          <a:bodyPr vert="horz" lIns="91440" tIns="45720" rIns="91440" bIns="45720" rtlCol="0">
            <a:normAutofit lnSpcReduction="10000"/>
          </a:bodyPr>
          <a:lstStyle/>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由</a:t>
            </a:r>
            <a:r>
              <a:rPr kumimoji="1"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AMP</a:t>
            </a:r>
            <a:r>
              <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Active Measurement Project</a:t>
            </a:r>
            <a:r>
              <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组织提出的数据分析方法，由测量用户主动发起测量，将探测分组注入网络，根据测量数据流的传送情况来分析网络的性能。对于主动测量技术，探测源会通过一定的生成算法主动地向待测网络中发送探测报文，然后接收网络路径中节点回送的响应报文，最后对这些响应报文进行分析，完成网络测量。</a:t>
            </a:r>
            <a:endParaRPr kumimoji="1"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R="0" lvl="0" algn="l" defTabSz="914400" rtl="0" eaLnBrk="1" fontAlgn="auto" latinLnBrk="0" hangingPunct="1">
              <a:lnSpc>
                <a:spcPct val="120000"/>
              </a:lnSpc>
              <a:spcBef>
                <a:spcPts val="600"/>
              </a:spcBef>
              <a:spcAft>
                <a:spcPts val="0"/>
              </a:spcAft>
              <a:buClrTx/>
              <a:buSzTx/>
              <a:defRPr/>
            </a:pPr>
            <a:endPar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1505810" y="4282103"/>
            <a:ext cx="3000578" cy="2256809"/>
            <a:chOff x="990600" y="3770452"/>
            <a:chExt cx="3000578" cy="2256809"/>
          </a:xfrm>
        </p:grpSpPr>
        <p:sp>
          <p:nvSpPr>
            <p:cNvPr id="8" name="文本占位符 2"/>
            <p:cNvSpPr txBox="1"/>
            <p:nvPr/>
          </p:nvSpPr>
          <p:spPr>
            <a:xfrm>
              <a:off x="1191995" y="4245063"/>
              <a:ext cx="2799183" cy="1782198"/>
            </a:xfrm>
            <a:prstGeom prst="rect">
              <a:avLst/>
            </a:prstGeom>
          </p:spPr>
          <p:txBody>
            <a:bodyPr vert="horz" lIns="91440" tIns="45720" rIns="91440" bIns="45720" rtlCol="0">
              <a:normAutofit/>
            </a:bodyPr>
            <a:lstStyle/>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拓扑数据的获取</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拓扑特征的发现</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拓扑建模</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拓扑内部关系 </a:t>
              </a:r>
            </a:p>
          </p:txBody>
        </p:sp>
        <p:sp>
          <p:nvSpPr>
            <p:cNvPr id="9" name="文本框 3"/>
            <p:cNvSpPr txBox="1"/>
            <p:nvPr/>
          </p:nvSpPr>
          <p:spPr>
            <a:xfrm>
              <a:off x="990600" y="3770452"/>
              <a:ext cx="2883879" cy="461665"/>
            </a:xfrm>
            <a:prstGeom prst="rect">
              <a:avLst/>
            </a:prstGeom>
            <a:noFill/>
          </p:spPr>
          <p:txBody>
            <a:bodyPr wrap="square" rtlCol="0">
              <a:spAutoFit/>
            </a:bodyPr>
            <a:lstStyle/>
            <a:p>
              <a:pPr marL="342900" indent="-342900" defTabSz="685800">
                <a:buFont typeface="Wingdings" panose="05000000000000000000" pitchFamily="2" charset="2"/>
                <a:buChar char="Ø"/>
              </a:pPr>
              <a:r>
                <a:rPr kumimoji="1" lang="zh-CN" altLang="en-US" sz="24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拓扑测量</a:t>
              </a:r>
              <a:endPar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 name="组合 6"/>
          <p:cNvGrpSpPr/>
          <p:nvPr/>
        </p:nvGrpSpPr>
        <p:grpSpPr>
          <a:xfrm>
            <a:off x="8177041" y="4282103"/>
            <a:ext cx="3176759" cy="2772957"/>
            <a:chOff x="8631026" y="3781735"/>
            <a:chExt cx="3176759" cy="2772957"/>
          </a:xfrm>
        </p:grpSpPr>
        <p:sp>
          <p:nvSpPr>
            <p:cNvPr id="10" name="文本占位符 2"/>
            <p:cNvSpPr txBox="1"/>
            <p:nvPr/>
          </p:nvSpPr>
          <p:spPr>
            <a:xfrm>
              <a:off x="8784024" y="4249134"/>
              <a:ext cx="3023761" cy="2305558"/>
            </a:xfrm>
            <a:prstGeom prst="rect">
              <a:avLst/>
            </a:prstGeom>
          </p:spPr>
          <p:txBody>
            <a:bodyPr vert="horz" lIns="91440" tIns="45720" rIns="91440" bIns="45720" rtlCol="0">
              <a:noAutofit/>
            </a:bodyPr>
            <a:lstStyle/>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地址空间利用率</a:t>
              </a:r>
              <a:endPar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调查漏洞影响力</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目标存活性探测</a:t>
              </a:r>
              <a:endPar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对服务进行识别</a:t>
              </a: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3"/>
            <p:cNvSpPr txBox="1"/>
            <p:nvPr/>
          </p:nvSpPr>
          <p:spPr>
            <a:xfrm>
              <a:off x="8631026" y="3781735"/>
              <a:ext cx="2469502" cy="461665"/>
            </a:xfrm>
            <a:prstGeom prst="rect">
              <a:avLst/>
            </a:prstGeom>
            <a:noFill/>
          </p:spPr>
          <p:txBody>
            <a:bodyPr wrap="square" rtlCol="0">
              <a:spAutoFit/>
            </a:bodyPr>
            <a:lstStyle/>
            <a:p>
              <a:pPr marL="342900" indent="-342900" defTabSz="685800">
                <a:buFont typeface="Wingdings" panose="05000000000000000000" pitchFamily="2" charset="2"/>
                <a:buChar char="Ø"/>
              </a:pPr>
              <a:r>
                <a:rPr kumimoji="1" lang="zh-CN" altLang="en-US" sz="24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流量测量</a:t>
              </a:r>
              <a:endPar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 name="组合 5"/>
          <p:cNvGrpSpPr/>
          <p:nvPr/>
        </p:nvGrpSpPr>
        <p:grpSpPr>
          <a:xfrm>
            <a:off x="4852971" y="4288608"/>
            <a:ext cx="4160081" cy="2718409"/>
            <a:chOff x="4335195" y="3781230"/>
            <a:chExt cx="4160081" cy="2718409"/>
          </a:xfrm>
        </p:grpSpPr>
        <p:sp>
          <p:nvSpPr>
            <p:cNvPr id="12" name="文本占位符 2"/>
            <p:cNvSpPr txBox="1"/>
            <p:nvPr/>
          </p:nvSpPr>
          <p:spPr>
            <a:xfrm>
              <a:off x="4503821" y="4242215"/>
              <a:ext cx="3991455" cy="2257424"/>
            </a:xfrm>
            <a:prstGeom prst="rect">
              <a:avLst/>
            </a:prstGeom>
          </p:spPr>
          <p:txBody>
            <a:bodyPr vert="horz" lIns="91440" tIns="45720" rIns="91440" bIns="45720" rtlCol="0">
              <a:normAutofit/>
            </a:bodyPr>
            <a:lstStyle/>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端到端带宽测量</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逐跳带宽测量 </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延迟测量</a:t>
              </a: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3"/>
            <p:cNvSpPr txBox="1"/>
            <p:nvPr/>
          </p:nvSpPr>
          <p:spPr>
            <a:xfrm>
              <a:off x="4335195" y="3781230"/>
              <a:ext cx="2360441" cy="461665"/>
            </a:xfrm>
            <a:prstGeom prst="rect">
              <a:avLst/>
            </a:prstGeom>
            <a:noFill/>
          </p:spPr>
          <p:txBody>
            <a:bodyPr wrap="square" rtlCol="0">
              <a:spAutoFit/>
            </a:bodyPr>
            <a:lstStyle/>
            <a:p>
              <a:pPr marL="342900" indent="-342900" defTabSz="685800">
                <a:buFont typeface="Wingdings" panose="05000000000000000000" pitchFamily="2" charset="2"/>
                <a:buChar char="Ø"/>
              </a:pPr>
              <a:r>
                <a:rPr kumimoji="1" lang="zh-CN" altLang="en-US" sz="24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网络性能测量</a:t>
              </a:r>
              <a:endParaRPr kumimoji="1" lang="zh-CN" altLang="en-US" sz="1600"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4" name="文本框 13">
            <a:extLst>
              <a:ext uri="{FF2B5EF4-FFF2-40B4-BE49-F238E27FC236}">
                <a16:creationId xmlns:a16="http://schemas.microsoft.com/office/drawing/2014/main" id="{EED2B245-E1F9-4399-88F0-5E8EECB51A15}"/>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7941382" y="1718216"/>
            <a:ext cx="3894667" cy="2880318"/>
          </a:xfrm>
          <a:prstGeom prst="rect">
            <a:avLst/>
          </a:prstGeom>
        </p:spPr>
      </p:pic>
      <p:pic>
        <p:nvPicPr>
          <p:cNvPr id="8" name="图片 7" descr="微信图片_20210204094345"/>
          <p:cNvPicPr>
            <a:picLocks noChangeAspect="1"/>
          </p:cNvPicPr>
          <p:nvPr/>
        </p:nvPicPr>
        <p:blipFill>
          <a:blip r:embed="rId3"/>
          <a:srcRect b="11406"/>
          <a:stretch>
            <a:fillRect/>
          </a:stretch>
        </p:blipFill>
        <p:spPr>
          <a:xfrm>
            <a:off x="4558567" y="2410682"/>
            <a:ext cx="3532326" cy="1941094"/>
          </a:xfrm>
          <a:prstGeom prst="rect">
            <a:avLst/>
          </a:prstGeom>
        </p:spPr>
      </p:pic>
      <p:sp>
        <p:nvSpPr>
          <p:cNvPr id="2" name="标题 1"/>
          <p:cNvSpPr>
            <a:spLocks noGrp="1"/>
          </p:cNvSpPr>
          <p:nvPr>
            <p:ph type="title"/>
          </p:nvPr>
        </p:nvSpPr>
        <p:spPr/>
        <p:txBody>
          <a:bodyPr>
            <a:normAutofit/>
          </a:bodyPr>
          <a:lstStyle/>
          <a:p>
            <a:r>
              <a:rPr lang="zh-CN" altLang="en-US" dirty="0"/>
              <a:t>主动测量</a:t>
            </a:r>
            <a:r>
              <a:rPr lang="en-US" altLang="zh-CN" dirty="0"/>
              <a:t>——</a:t>
            </a:r>
            <a:r>
              <a:rPr lang="zh-CN" altLang="en-US" dirty="0"/>
              <a:t>拓扑测量</a:t>
            </a:r>
          </a:p>
        </p:txBody>
      </p:sp>
      <p:sp>
        <p:nvSpPr>
          <p:cNvPr id="3" name="内容占位符 2"/>
          <p:cNvSpPr>
            <a:spLocks noGrp="1"/>
          </p:cNvSpPr>
          <p:nvPr>
            <p:ph idx="1"/>
          </p:nvPr>
        </p:nvSpPr>
        <p:spPr>
          <a:xfrm>
            <a:off x="941504" y="1410551"/>
            <a:ext cx="10043439" cy="615330"/>
          </a:xfrm>
        </p:spPr>
        <p:txBody>
          <a:bodyPr/>
          <a:lstStyle/>
          <a:p>
            <a:r>
              <a:rPr lang="zh-CN" altLang="en-US" dirty="0"/>
              <a:t>目标：了解网络拓扑结构，用于资源调度和流量分配</a:t>
            </a:r>
            <a:endParaRPr lang="en-US" altLang="zh-CN" dirty="0"/>
          </a:p>
          <a:p>
            <a:pPr marL="0" indent="0">
              <a:buNone/>
            </a:pP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102</a:t>
            </a:fld>
            <a:endParaRPr kumimoji="1" lang="zh-CN" altLang="en-US" dirty="0"/>
          </a:p>
        </p:txBody>
      </p:sp>
      <p:pic>
        <p:nvPicPr>
          <p:cNvPr id="10" name="图片 9"/>
          <p:cNvPicPr>
            <a:picLocks noChangeAspect="1"/>
          </p:cNvPicPr>
          <p:nvPr/>
        </p:nvPicPr>
        <p:blipFill>
          <a:blip r:embed="rId4"/>
          <a:stretch>
            <a:fillRect/>
          </a:stretch>
        </p:blipFill>
        <p:spPr>
          <a:xfrm>
            <a:off x="7962400" y="4519347"/>
            <a:ext cx="3633397" cy="2187852"/>
          </a:xfrm>
          <a:prstGeom prst="rect">
            <a:avLst/>
          </a:prstGeom>
        </p:spPr>
      </p:pic>
      <p:sp>
        <p:nvSpPr>
          <p:cNvPr id="9" name="文本占位符 2"/>
          <p:cNvSpPr txBox="1"/>
          <p:nvPr/>
        </p:nvSpPr>
        <p:spPr>
          <a:xfrm>
            <a:off x="1410279" y="2056423"/>
            <a:ext cx="3017883" cy="2217625"/>
          </a:xfrm>
          <a:prstGeom prst="rect">
            <a:avLst/>
          </a:prstGeom>
        </p:spPr>
        <p:txBody>
          <a:bodyPr vert="horz" lIns="91440" tIns="45720" rIns="91440" bIns="45720" rtlCol="0">
            <a:normAutofit/>
          </a:bodyPr>
          <a:lstStyle/>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拓扑数据的获取</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拓扑特征的发现</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拓扑建模</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拓扑内部关系 </a:t>
            </a:r>
          </a:p>
        </p:txBody>
      </p:sp>
      <p:pic>
        <p:nvPicPr>
          <p:cNvPr id="11" name="图片 10"/>
          <p:cNvPicPr>
            <a:picLocks noChangeAspect="1"/>
          </p:cNvPicPr>
          <p:nvPr/>
        </p:nvPicPr>
        <p:blipFill>
          <a:blip r:embed="rId5"/>
          <a:stretch>
            <a:fillRect/>
          </a:stretch>
        </p:blipFill>
        <p:spPr>
          <a:xfrm>
            <a:off x="1513341" y="4598534"/>
            <a:ext cx="6207062" cy="2099385"/>
          </a:xfrm>
          <a:prstGeom prst="rect">
            <a:avLst/>
          </a:prstGeom>
        </p:spPr>
      </p:pic>
      <p:sp>
        <p:nvSpPr>
          <p:cNvPr id="13" name="文本框 12">
            <a:extLst>
              <a:ext uri="{FF2B5EF4-FFF2-40B4-BE49-F238E27FC236}">
                <a16:creationId xmlns:a16="http://schemas.microsoft.com/office/drawing/2014/main" id="{07E582A5-E4B5-40B9-BC4B-BE7B2CE5E16A}"/>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103</a:t>
            </a:fld>
            <a:endParaRPr kumimoji="1" lang="zh-CN" altLang="en-US" dirty="0"/>
          </a:p>
        </p:txBody>
      </p:sp>
      <p:sp>
        <p:nvSpPr>
          <p:cNvPr id="7" name="文本占位符 2"/>
          <p:cNvSpPr txBox="1"/>
          <p:nvPr/>
        </p:nvSpPr>
        <p:spPr>
          <a:xfrm>
            <a:off x="1265989" y="1963860"/>
            <a:ext cx="6172501" cy="527362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端到端带宽测量</a:t>
            </a:r>
          </a:p>
          <a:p>
            <a:pPr marL="600075" marR="0" lvl="1"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可用带宽的测量 ：测量端到端被背景流量（</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Background traffic</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）占用的剩余带宽</a:t>
            </a:r>
          </a:p>
          <a:p>
            <a:pPr marL="600075" marR="0" lvl="1"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瓶颈带宽的测量 ：测量源节点到目的节点之间处理能力最低的链路所能达到的最大传输速率</a:t>
            </a:r>
          </a:p>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逐跳带宽测量 </a:t>
            </a:r>
          </a:p>
          <a:p>
            <a:pPr marL="600075" marR="0" lvl="1"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主要是测量网络路径上各段链路的带宽参数</a:t>
            </a:r>
          </a:p>
          <a:p>
            <a:pPr marL="600075" marR="0" lvl="1"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着重于测量逐跳链路的带宽值 </a:t>
            </a:r>
            <a:endPar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延迟测量</a:t>
            </a:r>
          </a:p>
          <a:p>
            <a:pPr marL="600075" marR="0" lvl="1"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解决两个待测节点之间本地时钟的不同步 </a:t>
            </a: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7135941" y="4095805"/>
            <a:ext cx="4396259" cy="2625670"/>
          </a:xfrm>
          <a:prstGeom prst="rect">
            <a:avLst/>
          </a:prstGeom>
        </p:spPr>
      </p:pic>
      <p:pic>
        <p:nvPicPr>
          <p:cNvPr id="1026"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458" y="1908247"/>
            <a:ext cx="4243227" cy="2072884"/>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p:nvPr/>
        </p:nvSpPr>
        <p:spPr>
          <a:xfrm>
            <a:off x="941504" y="1410551"/>
            <a:ext cx="11377211" cy="6178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目标：监测网络带宽，吞吐量，时延，丢包，利用率和负载等情况</a:t>
            </a:r>
            <a:endParaRPr lang="en-US" altLang="zh-CN" dirty="0"/>
          </a:p>
          <a:p>
            <a:endParaRPr lang="zh-CN" altLang="en-US" dirty="0"/>
          </a:p>
        </p:txBody>
      </p:sp>
      <p:sp>
        <p:nvSpPr>
          <p:cNvPr id="11" name="标题 1"/>
          <p:cNvSpPr>
            <a:spLocks noGrp="1"/>
          </p:cNvSpPr>
          <p:nvPr>
            <p:ph type="title"/>
          </p:nvPr>
        </p:nvSpPr>
        <p:spPr>
          <a:xfrm>
            <a:off x="1307508" y="365126"/>
            <a:ext cx="8220812" cy="879086"/>
          </a:xfrm>
        </p:spPr>
        <p:txBody>
          <a:bodyPr>
            <a:normAutofit/>
          </a:bodyPr>
          <a:lstStyle/>
          <a:p>
            <a:r>
              <a:rPr lang="zh-CN" altLang="en-US" dirty="0"/>
              <a:t>主动测量</a:t>
            </a:r>
            <a:r>
              <a:rPr lang="en-US" altLang="zh-CN" dirty="0"/>
              <a:t>——</a:t>
            </a:r>
            <a:r>
              <a:rPr lang="zh-CN" altLang="en-US" dirty="0"/>
              <a:t>网络性能测量</a:t>
            </a:r>
          </a:p>
        </p:txBody>
      </p:sp>
      <p:sp>
        <p:nvSpPr>
          <p:cNvPr id="9" name="文本框 8">
            <a:extLst>
              <a:ext uri="{FF2B5EF4-FFF2-40B4-BE49-F238E27FC236}">
                <a16:creationId xmlns:a16="http://schemas.microsoft.com/office/drawing/2014/main" id="{13F4E258-751C-4828-917E-5A37E3F98A04}"/>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linds(horizont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104</a:t>
            </a:fld>
            <a:endParaRPr kumimoji="1" lang="zh-CN" altLang="en-US" dirty="0"/>
          </a:p>
        </p:txBody>
      </p:sp>
      <p:sp>
        <p:nvSpPr>
          <p:cNvPr id="5" name="文本占位符 2"/>
          <p:cNvSpPr txBox="1"/>
          <p:nvPr/>
        </p:nvSpPr>
        <p:spPr>
          <a:xfrm>
            <a:off x="1307508" y="1966452"/>
            <a:ext cx="10730521" cy="489154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地址空间利用率</a:t>
            </a:r>
          </a:p>
          <a:p>
            <a:pPr marL="342900" marR="0" lvl="0" indent="-3429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调查漏洞影响力</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14375" lvl="1" indent="-257175">
              <a:lnSpc>
                <a:spcPct val="120000"/>
              </a:lnSpc>
              <a:spcBef>
                <a:spcPts val="600"/>
              </a:spcBef>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通过利用网络来构造一些含有特定漏洞特征的数据包发送 给待测目标系统，模拟恶意攻击，根据目标系统对这种恶意请求数据包的响应情 况来进行判定</a:t>
            </a:r>
            <a:endPar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14375" lvl="1" indent="-257175">
              <a:lnSpc>
                <a:spcPct val="120000"/>
              </a:lnSpc>
              <a:spcBef>
                <a:spcPts val="600"/>
              </a:spcBef>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常见扫描工具：</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Nmap</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Zmap</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Masscan</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Nessus</a:t>
            </a:r>
            <a:r>
              <a:rPr kumimoji="1" lang="zh-CN" altLang="en-US"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Retina</a:t>
            </a:r>
            <a:r>
              <a:rPr kumimoji="1" lang="zh-CN" altLang="en-US" sz="2000" dirty="0">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SAINT</a:t>
            </a:r>
            <a:endParaRPr kumimoji="1" lang="zh-CN" altLang="en-US" sz="2000" dirty="0">
              <a:latin typeface="微软雅黑" panose="020B0503020204020204" pitchFamily="34" charset="-122"/>
              <a:ea typeface="微软雅黑" panose="020B0503020204020204" pitchFamily="34" charset="-122"/>
            </a:endParaRP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目标可达性性探测</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14375" lvl="1" indent="-257175">
              <a:lnSpc>
                <a:spcPct val="120000"/>
              </a:lnSpc>
              <a:spcBef>
                <a:spcPts val="600"/>
              </a:spcBef>
              <a:buFont typeface="Arial" panose="020B0604020202020204" pitchFamily="34" charset="0"/>
              <a:buChar char="•"/>
              <a:defRPr/>
            </a:pP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ICMP echo</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ping</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TCP UDP</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端口扫描</a:t>
            </a:r>
          </a:p>
          <a:p>
            <a:pPr marL="257175" marR="0" lvl="0" indent="-257175" algn="l" defTabSz="914400" rtl="0" eaLnBrk="1" fontAlgn="auto" latinLnBrk="0" hangingPunct="1">
              <a:lnSpc>
                <a:spcPct val="120000"/>
              </a:lnSpc>
              <a:spcBef>
                <a:spcPts val="600"/>
              </a:spcBef>
              <a:spcAft>
                <a:spcPts val="0"/>
              </a:spcAft>
              <a:buClrTx/>
              <a:buSzTx/>
              <a:buFont typeface="Arial" panose="020B0604020202020204" pitchFamily="34" charset="0"/>
              <a:buChar char="•"/>
              <a:defRPr/>
            </a:pPr>
            <a:r>
              <a:rPr kumimoji="1"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对服务进行识别</a:t>
            </a:r>
            <a:endParaRPr kumimoji="1"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14375" lvl="1" indent="-257175">
              <a:lnSpc>
                <a:spcPct val="120000"/>
              </a:lnSpc>
              <a:spcBef>
                <a:spcPts val="600"/>
              </a:spcBef>
              <a:buFont typeface="Arial" panose="020B0604020202020204" pitchFamily="34" charset="0"/>
              <a:buChar char="•"/>
              <a:defRPr/>
            </a:pP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443</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和</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9001</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Tor</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网桥和中继的公共端口）上执行了</a:t>
            </a:r>
            <a:r>
              <a:rPr kumimoji="1"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Internet</a:t>
            </a:r>
            <a:r>
              <a:rPr kumimoji="1"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范围内的扫描，</a:t>
            </a:r>
            <a:r>
              <a:rPr lang="zh-CN" altLang="en-US" sz="2000" b="0" i="0" dirty="0">
                <a:solidFill>
                  <a:srgbClr val="000000"/>
                </a:solidFill>
                <a:effectLst/>
                <a:latin typeface="微软雅黑" panose="020B0503020204020204" pitchFamily="34" charset="-122"/>
                <a:ea typeface="微软雅黑" panose="020B0503020204020204" pitchFamily="34" charset="-122"/>
              </a:rPr>
              <a:t>对于开启此端口的主机，在</a:t>
            </a:r>
            <a:r>
              <a:rPr lang="en-US" altLang="zh-CN" sz="2000" b="0" i="0" dirty="0">
                <a:solidFill>
                  <a:srgbClr val="000000"/>
                </a:solidFill>
                <a:effectLst/>
                <a:latin typeface="微软雅黑" panose="020B0503020204020204" pitchFamily="34" charset="-122"/>
                <a:ea typeface="微软雅黑" panose="020B0503020204020204" pitchFamily="34" charset="-122"/>
              </a:rPr>
              <a:t>Tor“v1</a:t>
            </a:r>
            <a:r>
              <a:rPr lang="zh-CN" altLang="en-US" sz="2000" b="0" i="0" dirty="0">
                <a:solidFill>
                  <a:srgbClr val="000000"/>
                </a:solidFill>
                <a:effectLst/>
                <a:latin typeface="微软雅黑" panose="020B0503020204020204" pitchFamily="34" charset="-122"/>
                <a:ea typeface="微软雅黑" panose="020B0503020204020204" pitchFamily="34" charset="-122"/>
              </a:rPr>
              <a:t>握手”过程中使用支持的一组特定码套件执行</a:t>
            </a:r>
            <a:r>
              <a:rPr lang="en-US" altLang="zh-CN" sz="2000" b="0" i="0" dirty="0">
                <a:solidFill>
                  <a:srgbClr val="000000"/>
                </a:solidFill>
                <a:effectLst/>
                <a:latin typeface="微软雅黑" panose="020B0503020204020204" pitchFamily="34" charset="-122"/>
                <a:ea typeface="微软雅黑" panose="020B0503020204020204" pitchFamily="34" charset="-122"/>
              </a:rPr>
              <a:t>TLS</a:t>
            </a:r>
            <a:r>
              <a:rPr lang="zh-CN" altLang="en-US" sz="2000" b="0" i="0" dirty="0">
                <a:solidFill>
                  <a:srgbClr val="000000"/>
                </a:solidFill>
                <a:effectLst/>
                <a:latin typeface="微软雅黑" panose="020B0503020204020204" pitchFamily="34" charset="-122"/>
                <a:ea typeface="微软雅黑" panose="020B0503020204020204" pitchFamily="34" charset="-122"/>
              </a:rPr>
              <a:t>握手。</a:t>
            </a:r>
            <a:r>
              <a:rPr lang="zh-CN" altLang="en-US" sz="2000" dirty="0">
                <a:latin typeface="微软雅黑" panose="020B0503020204020204" pitchFamily="34" charset="-122"/>
                <a:ea typeface="微软雅黑" panose="020B0503020204020204" pitchFamily="34" charset="-122"/>
              </a:rPr>
              <a:t> </a:t>
            </a:r>
            <a:br>
              <a:rPr lang="zh-CN" altLang="en-US" sz="1200" dirty="0">
                <a:latin typeface="微软雅黑" panose="020B0503020204020204" pitchFamily="34" charset="-122"/>
                <a:ea typeface="微软雅黑" panose="020B0503020204020204" pitchFamily="34" charset="-122"/>
              </a:rPr>
            </a:br>
            <a:endParaRPr kumimoji="1"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endParaRPr kumimoji="1"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标题 1"/>
          <p:cNvSpPr>
            <a:spLocks noGrp="1"/>
          </p:cNvSpPr>
          <p:nvPr>
            <p:ph type="title"/>
          </p:nvPr>
        </p:nvSpPr>
        <p:spPr>
          <a:xfrm>
            <a:off x="1307508" y="365126"/>
            <a:ext cx="8220812" cy="879086"/>
          </a:xfrm>
        </p:spPr>
        <p:txBody>
          <a:bodyPr>
            <a:normAutofit/>
          </a:bodyPr>
          <a:lstStyle/>
          <a:p>
            <a:r>
              <a:rPr lang="zh-CN" altLang="en-US" dirty="0"/>
              <a:t>主动测量</a:t>
            </a:r>
            <a:r>
              <a:rPr lang="en-US" altLang="zh-CN" dirty="0"/>
              <a:t>——</a:t>
            </a:r>
            <a:r>
              <a:rPr lang="zh-CN" altLang="en-US" dirty="0"/>
              <a:t>流量测量</a:t>
            </a:r>
          </a:p>
        </p:txBody>
      </p:sp>
      <p:sp>
        <p:nvSpPr>
          <p:cNvPr id="14" name="内容占位符 2"/>
          <p:cNvSpPr txBox="1"/>
          <p:nvPr/>
        </p:nvSpPr>
        <p:spPr>
          <a:xfrm>
            <a:off x="941504" y="1410551"/>
            <a:ext cx="11377211" cy="6178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目标：用收发包特征探测网络或主机</a:t>
            </a:r>
          </a:p>
        </p:txBody>
      </p:sp>
      <p:pic>
        <p:nvPicPr>
          <p:cNvPr id="2" name="图片 1"/>
          <p:cNvPicPr>
            <a:picLocks noChangeAspect="1"/>
          </p:cNvPicPr>
          <p:nvPr/>
        </p:nvPicPr>
        <p:blipFill>
          <a:blip r:embed="rId2"/>
          <a:stretch>
            <a:fillRect/>
          </a:stretch>
        </p:blipFill>
        <p:spPr>
          <a:xfrm>
            <a:off x="5807587" y="365126"/>
            <a:ext cx="6157494" cy="2365453"/>
          </a:xfrm>
          <a:prstGeom prst="rect">
            <a:avLst/>
          </a:prstGeom>
        </p:spPr>
      </p:pic>
      <p:pic>
        <p:nvPicPr>
          <p:cNvPr id="15" name="图片 14"/>
          <p:cNvPicPr>
            <a:picLocks noChangeAspect="1"/>
          </p:cNvPicPr>
          <p:nvPr/>
        </p:nvPicPr>
        <p:blipFill>
          <a:blip r:embed="rId3"/>
          <a:stretch>
            <a:fillRect/>
          </a:stretch>
        </p:blipFill>
        <p:spPr>
          <a:xfrm>
            <a:off x="8220683" y="2728662"/>
            <a:ext cx="3744398" cy="3992813"/>
          </a:xfrm>
          <a:prstGeom prst="rect">
            <a:avLst/>
          </a:prstGeom>
        </p:spPr>
      </p:pic>
      <p:grpSp>
        <p:nvGrpSpPr>
          <p:cNvPr id="3" name="组合 2"/>
          <p:cNvGrpSpPr/>
          <p:nvPr/>
        </p:nvGrpSpPr>
        <p:grpSpPr>
          <a:xfrm>
            <a:off x="4105644" y="4421931"/>
            <a:ext cx="3980711" cy="2436069"/>
            <a:chOff x="4385392" y="4472026"/>
            <a:chExt cx="3980711" cy="2436069"/>
          </a:xfrm>
        </p:grpSpPr>
        <p:pic>
          <p:nvPicPr>
            <p:cNvPr id="16" name="图片 15"/>
            <p:cNvPicPr>
              <a:picLocks noChangeAspect="1"/>
            </p:cNvPicPr>
            <p:nvPr/>
          </p:nvPicPr>
          <p:blipFill>
            <a:blip r:embed="rId4"/>
            <a:stretch>
              <a:fillRect/>
            </a:stretch>
          </p:blipFill>
          <p:spPr>
            <a:xfrm>
              <a:off x="4508478" y="4472026"/>
              <a:ext cx="3857625" cy="2066925"/>
            </a:xfrm>
            <a:prstGeom prst="rect">
              <a:avLst/>
            </a:prstGeom>
          </p:spPr>
        </p:pic>
        <p:sp>
          <p:nvSpPr>
            <p:cNvPr id="17" name="文本框 16"/>
            <p:cNvSpPr txBox="1"/>
            <p:nvPr/>
          </p:nvSpPr>
          <p:spPr>
            <a:xfrm>
              <a:off x="4385392" y="6538763"/>
              <a:ext cx="3961341" cy="369332"/>
            </a:xfrm>
            <a:prstGeom prst="rect">
              <a:avLst/>
            </a:prstGeom>
            <a:noFill/>
          </p:spPr>
          <p:txBody>
            <a:bodyPr wrap="none" rtlCol="0">
              <a:spAutoFit/>
            </a:bodyPr>
            <a:lstStyle/>
            <a:p>
              <a:r>
                <a:rPr lang="en-US" altLang="zh-CN" dirty="0"/>
                <a:t>Tor</a:t>
              </a:r>
              <a:r>
                <a:rPr lang="zh-CN" altLang="en-US" dirty="0"/>
                <a:t>：</a:t>
              </a:r>
              <a:r>
                <a:rPr lang="en-US" altLang="zh-CN" dirty="0"/>
                <a:t>The Onion Router </a:t>
              </a:r>
              <a:r>
                <a:rPr lang="zh-CN" altLang="en-US" dirty="0"/>
                <a:t>匿名通信网络</a:t>
              </a:r>
            </a:p>
          </p:txBody>
        </p:sp>
      </p:grpSp>
      <p:sp>
        <p:nvSpPr>
          <p:cNvPr id="11" name="文本框 10">
            <a:extLst>
              <a:ext uri="{FF2B5EF4-FFF2-40B4-BE49-F238E27FC236}">
                <a16:creationId xmlns:a16="http://schemas.microsoft.com/office/drawing/2014/main" id="{E85A8DC6-157E-4F09-A5AC-D5B6BAD26E96}"/>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3257" y="1398790"/>
            <a:ext cx="10750420" cy="5094083"/>
          </a:xfrm>
        </p:spPr>
        <p:txBody>
          <a:bodyPr>
            <a:noAutofit/>
          </a:bodyPr>
          <a:lstStyle/>
          <a:p>
            <a:pPr marL="228600" indent="-228600">
              <a:lnSpc>
                <a:spcPct val="120000"/>
              </a:lnSpc>
              <a:spcBef>
                <a:spcPts val="600"/>
              </a:spcBef>
              <a:buFont typeface="Wingdings" panose="05000000000000000000" pitchFamily="2" charset="2"/>
              <a:buChar char="Ø"/>
            </a:pPr>
            <a:r>
              <a:rPr kumimoji="1" lang="zh-CN" altLang="en-US" dirty="0">
                <a:cs typeface="微软雅黑" panose="020B0503020204020204" pitchFamily="34" charset="-122"/>
              </a:rPr>
              <a:t>优点：</a:t>
            </a:r>
          </a:p>
          <a:p>
            <a:pPr marL="714375" lvl="1" indent="-257175">
              <a:lnSpc>
                <a:spcPct val="120000"/>
              </a:lnSpc>
              <a:buFont typeface="Arial" panose="020B0604020202020204" pitchFamily="34" charset="0"/>
              <a:buChar char="•"/>
            </a:pPr>
            <a:r>
              <a:rPr kumimoji="1" lang="zh-CN" altLang="en-US" sz="2000" dirty="0">
                <a:cs typeface="微软雅黑" panose="020B0503020204020204" pitchFamily="34" charset="-122"/>
              </a:rPr>
              <a:t>使用方便，适合端到端的网络性能测量，对于需要关心的内容只要在本地发送测试包观察网络的响应即可</a:t>
            </a:r>
            <a:r>
              <a:rPr kumimoji="1" lang="en-US" altLang="zh-CN" sz="2000" dirty="0">
                <a:cs typeface="微软雅黑" panose="020B0503020204020204" pitchFamily="34" charset="-122"/>
              </a:rPr>
              <a:t>;</a:t>
            </a:r>
          </a:p>
          <a:p>
            <a:pPr marL="714375" lvl="1" indent="-257175">
              <a:lnSpc>
                <a:spcPct val="120000"/>
              </a:lnSpc>
              <a:buFont typeface="Arial" panose="020B0604020202020204" pitchFamily="34" charset="0"/>
              <a:buChar char="•"/>
            </a:pPr>
            <a:r>
              <a:rPr kumimoji="1" lang="zh-CN" altLang="en-US" sz="2000" dirty="0">
                <a:cs typeface="微软雅黑" panose="020B0503020204020204" pitchFamily="34" charset="-122"/>
              </a:rPr>
              <a:t>由于该方法不涉及用户的网络信息，所以对用户而言是很安全的。</a:t>
            </a:r>
          </a:p>
          <a:p>
            <a:pPr marL="228600" indent="-228600">
              <a:lnSpc>
                <a:spcPct val="120000"/>
              </a:lnSpc>
              <a:spcBef>
                <a:spcPts val="600"/>
              </a:spcBef>
              <a:buFont typeface="Wingdings" panose="05000000000000000000" pitchFamily="2" charset="2"/>
              <a:buChar char="Ø"/>
            </a:pPr>
            <a:r>
              <a:rPr kumimoji="1" lang="zh-CN" altLang="en-US" dirty="0">
                <a:cs typeface="微软雅黑" panose="020B0503020204020204" pitchFamily="34" charset="-122"/>
              </a:rPr>
              <a:t>缺点：</a:t>
            </a:r>
          </a:p>
          <a:p>
            <a:pPr marL="714375" lvl="1" indent="-257175">
              <a:lnSpc>
                <a:spcPct val="120000"/>
              </a:lnSpc>
              <a:buFont typeface="Arial" panose="020B0604020202020204" pitchFamily="34" charset="0"/>
              <a:buChar char="•"/>
            </a:pPr>
            <a:r>
              <a:rPr kumimoji="1" lang="zh-CN" altLang="en-US" sz="2000" dirty="0">
                <a:cs typeface="微软雅黑" panose="020B0503020204020204" pitchFamily="34" charset="-122"/>
              </a:rPr>
              <a:t>它增加了网络潜在的负载，尤其是如果该测量未经仔细设计，使产生的流量达不到最小，可能会对网络造成较大的影响</a:t>
            </a:r>
            <a:r>
              <a:rPr kumimoji="1" lang="en-US" altLang="zh-CN" sz="2000" dirty="0">
                <a:cs typeface="微软雅黑" panose="020B0503020204020204" pitchFamily="34" charset="-122"/>
              </a:rPr>
              <a:t>; </a:t>
            </a:r>
          </a:p>
          <a:p>
            <a:pPr marL="714375" lvl="1" indent="-257175">
              <a:lnSpc>
                <a:spcPct val="120000"/>
              </a:lnSpc>
              <a:buFont typeface="Arial" panose="020B0604020202020204" pitchFamily="34" charset="0"/>
              <a:buChar char="•"/>
            </a:pPr>
            <a:r>
              <a:rPr kumimoji="1" lang="zh-CN" altLang="en-US" sz="2000" dirty="0">
                <a:cs typeface="微软雅黑" panose="020B0503020204020204" pitchFamily="34" charset="-122"/>
              </a:rPr>
              <a:t>主动测量会引起</a:t>
            </a:r>
            <a:r>
              <a:rPr kumimoji="1" lang="zh-CN" altLang="en-US" sz="2000" dirty="0">
                <a:cs typeface="Times New Roman" panose="02020603050405020304" pitchFamily="18" charset="0"/>
              </a:rPr>
              <a:t> </a:t>
            </a:r>
            <a:r>
              <a:rPr kumimoji="1" lang="en-US" altLang="zh-CN" sz="2000" dirty="0">
                <a:cs typeface="Times New Roman" panose="02020603050405020304" pitchFamily="18" charset="0"/>
              </a:rPr>
              <a:t>Heisenberg</a:t>
            </a:r>
            <a:r>
              <a:rPr kumimoji="1" lang="zh-CN" altLang="en-US" sz="2000" dirty="0">
                <a:cs typeface="Times New Roman" panose="02020603050405020304" pitchFamily="18" charset="0"/>
              </a:rPr>
              <a:t> </a:t>
            </a:r>
            <a:r>
              <a:rPr kumimoji="1" lang="zh-CN" altLang="en-US" sz="2000" dirty="0">
                <a:cs typeface="微软雅黑" panose="020B0503020204020204" pitchFamily="34" charset="-122"/>
              </a:rPr>
              <a:t>效应，即额外的流量可能会干扰网络，并使结果分析产生偏差。</a:t>
            </a:r>
            <a:endParaRPr kumimoji="1" lang="en-US" altLang="zh-CN" sz="2000" dirty="0">
              <a:cs typeface="微软雅黑" panose="020B0503020204020204" pitchFamily="34" charset="-122"/>
            </a:endParaRPr>
          </a:p>
          <a:p>
            <a:pPr marL="714375" lvl="1" indent="-257175">
              <a:lnSpc>
                <a:spcPct val="120000"/>
              </a:lnSpc>
              <a:buFont typeface="Arial" panose="020B0604020202020204" pitchFamily="34" charset="0"/>
              <a:buChar char="•"/>
            </a:pPr>
            <a:r>
              <a:rPr kumimoji="1" lang="zh-CN" altLang="en-US" sz="2000" dirty="0">
                <a:cs typeface="微软雅黑" panose="020B0503020204020204" pitchFamily="34" charset="-122"/>
              </a:rPr>
              <a:t>测量范围受限，网络行为，内容审计测量困难 </a:t>
            </a:r>
            <a:endParaRPr kumimoji="1" lang="zh-CN" altLang="en-US" sz="2800" dirty="0">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105</a:t>
            </a:fld>
            <a:endParaRPr kumimoji="1" lang="zh-CN" altLang="en-US" dirty="0"/>
          </a:p>
        </p:txBody>
      </p:sp>
      <p:grpSp>
        <p:nvGrpSpPr>
          <p:cNvPr id="13" name="组合 12"/>
          <p:cNvGrpSpPr/>
          <p:nvPr/>
        </p:nvGrpSpPr>
        <p:grpSpPr>
          <a:xfrm>
            <a:off x="7198223" y="3585455"/>
            <a:ext cx="4226560" cy="2840990"/>
            <a:chOff x="6497320" y="3965575"/>
            <a:chExt cx="4226560" cy="2840990"/>
          </a:xfrm>
        </p:grpSpPr>
        <p:pic>
          <p:nvPicPr>
            <p:cNvPr id="6" name="图片 5"/>
            <p:cNvPicPr>
              <a:picLocks noChangeAspect="1"/>
            </p:cNvPicPr>
            <p:nvPr/>
          </p:nvPicPr>
          <p:blipFill rotWithShape="1">
            <a:blip r:embed="rId2"/>
            <a:srcRect b="10399"/>
            <a:stretch>
              <a:fillRect/>
            </a:stretch>
          </p:blipFill>
          <p:spPr>
            <a:xfrm>
              <a:off x="6497320" y="3965575"/>
              <a:ext cx="4226560" cy="2510155"/>
            </a:xfrm>
            <a:prstGeom prst="rect">
              <a:avLst/>
            </a:prstGeom>
          </p:spPr>
        </p:pic>
        <p:sp>
          <p:nvSpPr>
            <p:cNvPr id="8" name="文本框 7"/>
            <p:cNvSpPr txBox="1"/>
            <p:nvPr/>
          </p:nvSpPr>
          <p:spPr>
            <a:xfrm>
              <a:off x="7385685" y="6438265"/>
              <a:ext cx="2450465" cy="368300"/>
            </a:xfrm>
            <a:prstGeom prst="rect">
              <a:avLst/>
            </a:prstGeom>
            <a:noFill/>
          </p:spPr>
          <p:txBody>
            <a:bodyPr wrap="square" rtlCol="0">
              <a:spAutoFit/>
            </a:bodyPr>
            <a:lstStyle/>
            <a:p>
              <a:pPr algn="ctr"/>
              <a:r>
                <a:rPr lang="zh-CN" altLang="en-US" dirty="0"/>
                <a:t>被动测量示意图</a:t>
              </a:r>
            </a:p>
          </p:txBody>
        </p:sp>
      </p:grpSp>
      <p:sp>
        <p:nvSpPr>
          <p:cNvPr id="11" name="标题 1"/>
          <p:cNvSpPr>
            <a:spLocks noGrp="1"/>
          </p:cNvSpPr>
          <p:nvPr>
            <p:ph type="title"/>
          </p:nvPr>
        </p:nvSpPr>
        <p:spPr>
          <a:xfrm>
            <a:off x="1307508" y="365126"/>
            <a:ext cx="8220812" cy="879086"/>
          </a:xfrm>
        </p:spPr>
        <p:txBody>
          <a:bodyPr>
            <a:normAutofit/>
          </a:bodyPr>
          <a:lstStyle/>
          <a:p>
            <a:r>
              <a:rPr lang="zh-CN" altLang="en-US" dirty="0"/>
              <a:t>主动测量的优缺点</a:t>
            </a:r>
          </a:p>
        </p:txBody>
      </p:sp>
      <p:grpSp>
        <p:nvGrpSpPr>
          <p:cNvPr id="12" name="组合 11"/>
          <p:cNvGrpSpPr/>
          <p:nvPr/>
        </p:nvGrpSpPr>
        <p:grpSpPr>
          <a:xfrm>
            <a:off x="6772774" y="892804"/>
            <a:ext cx="5077460" cy="2379742"/>
            <a:chOff x="955675" y="4427855"/>
            <a:chExt cx="5077460" cy="2379742"/>
          </a:xfrm>
          <a:solidFill>
            <a:schemeClr val="bg1"/>
          </a:solidFill>
        </p:grpSpPr>
        <p:pic>
          <p:nvPicPr>
            <p:cNvPr id="5" name="图片 4"/>
            <p:cNvPicPr>
              <a:picLocks noChangeAspect="1"/>
            </p:cNvPicPr>
            <p:nvPr/>
          </p:nvPicPr>
          <p:blipFill rotWithShape="1">
            <a:blip r:embed="rId3"/>
            <a:srcRect t="5454" b="12735"/>
            <a:stretch>
              <a:fillRect/>
            </a:stretch>
          </p:blipFill>
          <p:spPr>
            <a:xfrm>
              <a:off x="955675" y="4427855"/>
              <a:ext cx="5077460" cy="2047875"/>
            </a:xfrm>
            <a:prstGeom prst="rect">
              <a:avLst/>
            </a:prstGeom>
            <a:grpFill/>
          </p:spPr>
        </p:pic>
        <p:sp>
          <p:nvSpPr>
            <p:cNvPr id="7" name="文本框 6"/>
            <p:cNvSpPr txBox="1"/>
            <p:nvPr/>
          </p:nvSpPr>
          <p:spPr>
            <a:xfrm>
              <a:off x="955675" y="6438265"/>
              <a:ext cx="5077459" cy="369332"/>
            </a:xfrm>
            <a:prstGeom prst="rect">
              <a:avLst/>
            </a:prstGeom>
            <a:grpFill/>
          </p:spPr>
          <p:txBody>
            <a:bodyPr wrap="square" rtlCol="0">
              <a:spAutoFit/>
            </a:bodyPr>
            <a:lstStyle/>
            <a:p>
              <a:pPr algn="ctr"/>
              <a:r>
                <a:rPr lang="zh-CN" altLang="en-US"/>
                <a:t>主动测量示意图</a:t>
              </a:r>
            </a:p>
          </p:txBody>
        </p:sp>
      </p:grpSp>
      <p:sp>
        <p:nvSpPr>
          <p:cNvPr id="14" name="文本框 13">
            <a:extLst>
              <a:ext uri="{FF2B5EF4-FFF2-40B4-BE49-F238E27FC236}">
                <a16:creationId xmlns:a16="http://schemas.microsoft.com/office/drawing/2014/main" id="{716E8FD9-0D67-4F6A-B912-85CCADC1C228}"/>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stretch>
            <a:fillRect/>
          </a:stretch>
        </p:blipFill>
        <p:spPr>
          <a:xfrm>
            <a:off x="6096000" y="2779363"/>
            <a:ext cx="5573632" cy="3684911"/>
          </a:xfrm>
          <a:prstGeom prst="rect">
            <a:avLst/>
          </a:prstGeom>
        </p:spPr>
      </p:pic>
      <p:pic>
        <p:nvPicPr>
          <p:cNvPr id="15" name="图片 14"/>
          <p:cNvPicPr>
            <a:picLocks noChangeAspect="1"/>
          </p:cNvPicPr>
          <p:nvPr/>
        </p:nvPicPr>
        <p:blipFill>
          <a:blip r:embed="rId4"/>
          <a:stretch>
            <a:fillRect/>
          </a:stretch>
        </p:blipFill>
        <p:spPr>
          <a:xfrm>
            <a:off x="1595758" y="3209446"/>
            <a:ext cx="4087583" cy="2811801"/>
          </a:xfrm>
          <a:prstGeom prst="rect">
            <a:avLst/>
          </a:prstGeom>
        </p:spPr>
      </p:pic>
      <p:sp>
        <p:nvSpPr>
          <p:cNvPr id="11" name="文本框 10"/>
          <p:cNvSpPr txBox="1"/>
          <p:nvPr/>
        </p:nvSpPr>
        <p:spPr>
          <a:xfrm>
            <a:off x="899219" y="1379845"/>
            <a:ext cx="10620336" cy="2246064"/>
          </a:xfrm>
          <a:prstGeom prst="rect">
            <a:avLst/>
          </a:prstGeom>
          <a:noFill/>
        </p:spPr>
        <p:txBody>
          <a:bodyPr wrap="square" rtlCol="0">
            <a:spAutoFit/>
          </a:bodyPr>
          <a:lstStyle/>
          <a:p>
            <a:pPr marL="285750" indent="-285750">
              <a:spcBef>
                <a:spcPts val="1200"/>
              </a:spcBef>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mn-ea"/>
                <a:sym typeface="+mn-lt"/>
              </a:rPr>
              <a:t>什么是被动测量？</a:t>
            </a:r>
            <a:endParaRPr lang="en-US" altLang="zh-CN" sz="2800" dirty="0">
              <a:latin typeface="微软雅黑" panose="020B0503020204020204" pitchFamily="34" charset="-122"/>
              <a:ea typeface="微软雅黑" panose="020B0503020204020204" pitchFamily="34" charset="-122"/>
              <a:cs typeface="+mn-ea"/>
              <a:sym typeface="+mn-lt"/>
            </a:endParaRPr>
          </a:p>
          <a:p>
            <a:pPr>
              <a:spcBef>
                <a:spcPts val="300"/>
              </a:spcBef>
            </a:pPr>
            <a:r>
              <a:rPr lang="en-US" altLang="zh-CN" sz="2800" dirty="0">
                <a:latin typeface="微软雅黑" panose="020B0503020204020204" pitchFamily="34" charset="-122"/>
                <a:ea typeface="微软雅黑" panose="020B0503020204020204" pitchFamily="34" charset="-122"/>
                <a:cs typeface="+mn-ea"/>
                <a:sym typeface="+mn-lt"/>
              </a:rPr>
              <a:t>      </a:t>
            </a:r>
            <a:r>
              <a:rPr lang="zh-CN" altLang="en-US" sz="2400" dirty="0">
                <a:latin typeface="微软雅黑" panose="020B0503020204020204" pitchFamily="34" charset="-122"/>
                <a:ea typeface="微软雅黑" panose="020B0503020204020204" pitchFamily="34" charset="-122"/>
                <a:cs typeface="+mn-ea"/>
                <a:sym typeface="+mn-lt"/>
              </a:rPr>
              <a:t>通过在网络中的链路或设备上借助包捕获工具的方式来记录并分析网络流量，获知网络性能。</a:t>
            </a:r>
            <a:endParaRPr lang="en-US" altLang="zh-CN" sz="2400" dirty="0">
              <a:latin typeface="微软雅黑" panose="020B0503020204020204" pitchFamily="34" charset="-122"/>
              <a:ea typeface="微软雅黑" panose="020B0503020204020204" pitchFamily="34" charset="-122"/>
              <a:cs typeface="+mn-ea"/>
              <a:sym typeface="+mn-lt"/>
            </a:endParaRPr>
          </a:p>
          <a:p>
            <a:pPr marL="285750" indent="-285750">
              <a:spcBef>
                <a:spcPts val="300"/>
              </a:spcBef>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被动测量工作原理</a:t>
            </a:r>
          </a:p>
          <a:p>
            <a:pPr marL="285750" indent="-285750">
              <a:lnSpc>
                <a:spcPct val="150000"/>
              </a:lnSpc>
              <a:buFont typeface="Wingdings" panose="05000000000000000000" pitchFamily="2" charset="2"/>
              <a:buChar char="Ø"/>
            </a:pPr>
            <a:endParaRPr lang="en-US" altLang="zh-CN" sz="2000" dirty="0">
              <a:cs typeface="+mn-ea"/>
              <a:sym typeface="+mn-lt"/>
            </a:endParaRPr>
          </a:p>
        </p:txBody>
      </p:sp>
      <p:sp>
        <p:nvSpPr>
          <p:cNvPr id="16" name="矩形 15"/>
          <p:cNvSpPr/>
          <p:nvPr/>
        </p:nvSpPr>
        <p:spPr>
          <a:xfrm>
            <a:off x="1183099" y="6062944"/>
            <a:ext cx="4912901"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图为Wireshark测量的一次访问Google请求，包括DNS解析和TCP三次握手</a:t>
            </a:r>
          </a:p>
        </p:txBody>
      </p:sp>
      <p:cxnSp>
        <p:nvCxnSpPr>
          <p:cNvPr id="27" name="直接箭头连接符 26"/>
          <p:cNvCxnSpPr/>
          <p:nvPr/>
        </p:nvCxnSpPr>
        <p:spPr>
          <a:xfrm flipV="1">
            <a:off x="5910606" y="3953489"/>
            <a:ext cx="2595441" cy="2026061"/>
          </a:xfrm>
          <a:prstGeom prst="straightConnector1">
            <a:avLst/>
          </a:prstGeom>
          <a:ln w="53975">
            <a:solidFill>
              <a:srgbClr val="800080"/>
            </a:solidFill>
            <a:tailEnd type="triangle"/>
          </a:ln>
        </p:spPr>
        <p:style>
          <a:lnRef idx="3">
            <a:schemeClr val="accent1"/>
          </a:lnRef>
          <a:fillRef idx="0">
            <a:schemeClr val="accent1"/>
          </a:fillRef>
          <a:effectRef idx="2">
            <a:schemeClr val="accent1"/>
          </a:effectRef>
          <a:fontRef idx="minor">
            <a:schemeClr val="tx1"/>
          </a:fontRef>
        </p:style>
      </p:cxnSp>
      <p:sp>
        <p:nvSpPr>
          <p:cNvPr id="12" name="标题 1"/>
          <p:cNvSpPr>
            <a:spLocks noGrp="1"/>
          </p:cNvSpPr>
          <p:nvPr>
            <p:ph type="title"/>
          </p:nvPr>
        </p:nvSpPr>
        <p:spPr>
          <a:xfrm>
            <a:off x="1307508" y="365126"/>
            <a:ext cx="8220812" cy="879086"/>
          </a:xfrm>
        </p:spPr>
        <p:txBody>
          <a:bodyPr>
            <a:normAutofit/>
          </a:bodyPr>
          <a:lstStyle/>
          <a:p>
            <a:r>
              <a:rPr lang="zh-CN" altLang="en-US" dirty="0"/>
              <a:t>被动测量</a:t>
            </a:r>
          </a:p>
        </p:txBody>
      </p:sp>
      <p:sp>
        <p:nvSpPr>
          <p:cNvPr id="9" name="文本框 8">
            <a:extLst>
              <a:ext uri="{FF2B5EF4-FFF2-40B4-BE49-F238E27FC236}">
                <a16:creationId xmlns:a16="http://schemas.microsoft.com/office/drawing/2014/main" id="{F8828411-538E-4797-B6EC-98456F561E05}"/>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
        <p:nvSpPr>
          <p:cNvPr id="10" name="灯片编号占位符 3">
            <a:extLst>
              <a:ext uri="{FF2B5EF4-FFF2-40B4-BE49-F238E27FC236}">
                <a16:creationId xmlns:a16="http://schemas.microsoft.com/office/drawing/2014/main" id="{A9F92836-C7CB-8844-AA59-C6A7E46ADACF}"/>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106</a:t>
            </a:fld>
            <a:endParaRPr kumimoji="1"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93938" y="3870820"/>
            <a:ext cx="5333772" cy="2850655"/>
          </a:xfrm>
          <a:prstGeom prst="rect">
            <a:avLst/>
          </a:prstGeom>
        </p:spPr>
      </p:pic>
      <p:sp>
        <p:nvSpPr>
          <p:cNvPr id="6" name="标题 1"/>
          <p:cNvSpPr>
            <a:spLocks noGrp="1"/>
          </p:cNvSpPr>
          <p:nvPr>
            <p:ph type="title"/>
          </p:nvPr>
        </p:nvSpPr>
        <p:spPr>
          <a:xfrm>
            <a:off x="1307507" y="121144"/>
            <a:ext cx="8426039" cy="1093983"/>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cs typeface="+mn-ea"/>
                <a:sym typeface="+mn-lt"/>
              </a:rPr>
              <a:t>被动测量</a:t>
            </a:r>
            <a:r>
              <a:rPr lang="en-US" altLang="zh-CN" dirty="0">
                <a:latin typeface="微软雅黑" panose="020B0503020204020204" pitchFamily="34" charset="-122"/>
                <a:ea typeface="微软雅黑" panose="020B0503020204020204" pitchFamily="34" charset="-122"/>
                <a:cs typeface="+mn-ea"/>
                <a:sym typeface="+mn-lt"/>
              </a:rPr>
              <a:t>——</a:t>
            </a:r>
            <a:r>
              <a:rPr lang="zh-CN" altLang="en-US" dirty="0">
                <a:latin typeface="微软雅黑" panose="020B0503020204020204" pitchFamily="34" charset="-122"/>
                <a:ea typeface="微软雅黑" panose="020B0503020204020204" pitchFamily="34" charset="-122"/>
                <a:cs typeface="+mn-ea"/>
                <a:sym typeface="+mn-lt"/>
              </a:rPr>
              <a:t>全流量分析</a:t>
            </a:r>
          </a:p>
        </p:txBody>
      </p:sp>
      <p:sp>
        <p:nvSpPr>
          <p:cNvPr id="100" name="圆角矩形 316421"/>
          <p:cNvSpPr/>
          <p:nvPr/>
        </p:nvSpPr>
        <p:spPr>
          <a:xfrm>
            <a:off x="775375" y="1403498"/>
            <a:ext cx="408219" cy="2065940"/>
          </a:xfrm>
          <a:prstGeom prst="roundRect">
            <a:avLst>
              <a:gd name="adj" fmla="val 19028"/>
            </a:avLst>
          </a:prstGeom>
          <a:solidFill>
            <a:srgbClr val="800080"/>
          </a:solidFill>
          <a:ln w="28575" cap="flat" cmpd="sng">
            <a:solidFill>
              <a:schemeClr val="bg1"/>
            </a:solidFill>
            <a:prstDash val="solid"/>
            <a:round/>
            <a:headEnd type="none" w="med" len="med"/>
            <a:tailEnd type="none" w="med" len="med"/>
          </a:ln>
        </p:spPr>
        <p:txBody>
          <a:bodyPr vert="wordArtVertRtl" wrap="none"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全流量分析</a:t>
            </a:r>
          </a:p>
        </p:txBody>
      </p:sp>
      <p:sp>
        <p:nvSpPr>
          <p:cNvPr id="101" name="AutoShape 7"/>
          <p:cNvSpPr/>
          <p:nvPr/>
        </p:nvSpPr>
        <p:spPr>
          <a:xfrm>
            <a:off x="1999941" y="1587499"/>
            <a:ext cx="4327769" cy="1715682"/>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algn="ctr">
              <a:lnSpc>
                <a:spcPct val="150000"/>
              </a:lnSpc>
              <a:spcAft>
                <a:spcPts val="300"/>
              </a:spcAft>
              <a:buClr>
                <a:srgbClr val="FF9900"/>
              </a:buClr>
              <a:buSzPct val="70000"/>
            </a:pPr>
            <a:r>
              <a:rPr lang="zh-CN" altLang="en-US" sz="2000" b="1" u="sng" dirty="0">
                <a:latin typeface="微软雅黑" panose="020B0503020204020204" pitchFamily="34" charset="-122"/>
                <a:ea typeface="微软雅黑" panose="020B0503020204020204" pitchFamily="34" charset="-122"/>
              </a:rPr>
              <a:t>全流量采集与保存</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通过旁路镜像的方式部署</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采集网络中双向、</a:t>
            </a:r>
            <a:b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全部原始网络流量</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Clr>
                <a:srgbClr val="FF9900"/>
              </a:buClr>
              <a:buSzPct val="70000"/>
              <a:buFont typeface="Wingdings" panose="05000000000000000000" pitchFamily="2" charset="2"/>
              <a:buChar char="l"/>
            </a:pPr>
            <a:endParaRPr lang="zh-CN" altLang="en-US" sz="1400" dirty="0">
              <a:latin typeface="微软雅黑" panose="020B0503020204020204" pitchFamily="34" charset="-122"/>
              <a:ea typeface="微软雅黑" panose="020B0503020204020204" pitchFamily="34" charset="-122"/>
            </a:endParaRPr>
          </a:p>
        </p:txBody>
      </p:sp>
      <p:sp>
        <p:nvSpPr>
          <p:cNvPr id="104" name="AutoShape 7"/>
          <p:cNvSpPr/>
          <p:nvPr/>
        </p:nvSpPr>
        <p:spPr>
          <a:xfrm>
            <a:off x="6870973" y="1607309"/>
            <a:ext cx="4950908" cy="2024606"/>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algn="ctr">
              <a:lnSpc>
                <a:spcPct val="150000"/>
              </a:lnSpc>
              <a:spcAft>
                <a:spcPts val="300"/>
              </a:spcAft>
              <a:buClr>
                <a:srgbClr val="FF9900"/>
              </a:buClr>
              <a:buSzPct val="70000"/>
            </a:pPr>
            <a:r>
              <a:rPr lang="zh-CN" altLang="en-US" sz="2000" b="1" u="sng" dirty="0">
                <a:latin typeface="微软雅黑" panose="020B0503020204020204" pitchFamily="34" charset="-122"/>
                <a:ea typeface="微软雅黑" panose="020B0503020204020204" pitchFamily="34" charset="-122"/>
              </a:rPr>
              <a:t>全行为分析</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结合大数据处理、</a:t>
            </a:r>
            <a:endParaRPr lang="en-US" altLang="zh-CN" sz="2000" dirty="0">
              <a:latin typeface="微软雅黑" panose="020B0503020204020204" pitchFamily="34" charset="-122"/>
              <a:ea typeface="微软雅黑" panose="020B0503020204020204" pitchFamily="34" charset="-122"/>
            </a:endParaRPr>
          </a:p>
          <a:p>
            <a:pPr>
              <a:buClr>
                <a:srgbClr val="FF9900"/>
              </a:buClr>
              <a:buSzPct val="70000"/>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机器学习、深度学习</a:t>
            </a:r>
            <a:endParaRPr lang="en-US" altLang="zh-CN" sz="2000" dirty="0">
              <a:latin typeface="微软雅黑" panose="020B0503020204020204" pitchFamily="34" charset="-122"/>
              <a:ea typeface="微软雅黑" panose="020B0503020204020204" pitchFamily="34" charset="-122"/>
            </a:endParaRPr>
          </a:p>
          <a:p>
            <a:pPr>
              <a:buClr>
                <a:srgbClr val="FF9900"/>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对不同类型的通信数据</a:t>
            </a:r>
            <a:endParaRPr lang="en-US" altLang="zh-CN" sz="2000" dirty="0">
              <a:latin typeface="微软雅黑" panose="020B0503020204020204" pitchFamily="34" charset="-122"/>
              <a:ea typeface="微软雅黑" panose="020B0503020204020204" pitchFamily="34" charset="-122"/>
            </a:endParaRPr>
          </a:p>
          <a:p>
            <a:pPr>
              <a:buClr>
                <a:srgbClr val="FF9900"/>
              </a:buClr>
              <a:buSzPct val="70000"/>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进行分类、统计与索引建表</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FF9900"/>
              </a:buClr>
              <a:buSzPct val="70000"/>
            </a:pPr>
            <a:endParaRPr lang="zh-CN" altLang="en-US" sz="2000" dirty="0">
              <a:latin typeface="+mn-ea"/>
            </a:endParaRPr>
          </a:p>
        </p:txBody>
      </p:sp>
      <p:sp>
        <p:nvSpPr>
          <p:cNvPr id="105" name="AutoShape 7"/>
          <p:cNvSpPr/>
          <p:nvPr/>
        </p:nvSpPr>
        <p:spPr>
          <a:xfrm>
            <a:off x="6870973" y="4182986"/>
            <a:ext cx="4950908" cy="2092696"/>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algn="ctr">
              <a:lnSpc>
                <a:spcPct val="150000"/>
              </a:lnSpc>
              <a:spcAft>
                <a:spcPts val="300"/>
              </a:spcAft>
              <a:buClr>
                <a:srgbClr val="FF9900"/>
              </a:buClr>
              <a:buSzPct val="70000"/>
            </a:pPr>
            <a:r>
              <a:rPr lang="zh-CN" altLang="en-US" sz="2000" b="1" u="sng" dirty="0">
                <a:latin typeface="微软雅黑" panose="020B0503020204020204" pitchFamily="34" charset="-122"/>
                <a:ea typeface="微软雅黑" panose="020B0503020204020204" pitchFamily="34" charset="-122"/>
              </a:rPr>
              <a:t>全流量回溯</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网络回溯</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网络可视化</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异常行为分析</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buClr>
                <a:srgbClr val="FF9900"/>
              </a:buClr>
              <a:buSzPct val="70000"/>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数据回查</a:t>
            </a:r>
          </a:p>
        </p:txBody>
      </p:sp>
      <p:sp>
        <p:nvSpPr>
          <p:cNvPr id="106" name="箭头: 右 105"/>
          <p:cNvSpPr/>
          <p:nvPr/>
        </p:nvSpPr>
        <p:spPr>
          <a:xfrm>
            <a:off x="1282030" y="2235781"/>
            <a:ext cx="717911" cy="3974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108" name="直接箭头连接符 107"/>
          <p:cNvCxnSpPr/>
          <p:nvPr/>
        </p:nvCxnSpPr>
        <p:spPr>
          <a:xfrm flipV="1">
            <a:off x="1572544" y="2589494"/>
            <a:ext cx="0" cy="963066"/>
          </a:xfrm>
          <a:prstGeom prst="straightConnector1">
            <a:avLst/>
          </a:prstGeom>
          <a:ln w="66675">
            <a:solidFill>
              <a:srgbClr val="5B9BD5"/>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1" name="图片 110"/>
          <p:cNvPicPr>
            <a:picLocks noChangeAspect="1"/>
          </p:cNvPicPr>
          <p:nvPr/>
        </p:nvPicPr>
        <p:blipFill>
          <a:blip r:embed="rId4"/>
          <a:stretch>
            <a:fillRect/>
          </a:stretch>
        </p:blipFill>
        <p:spPr>
          <a:xfrm>
            <a:off x="5176123" y="2061247"/>
            <a:ext cx="1119439" cy="916920"/>
          </a:xfrm>
          <a:prstGeom prst="rect">
            <a:avLst/>
          </a:prstGeom>
          <a:ln>
            <a:noFill/>
          </a:ln>
          <a:effectLst>
            <a:softEdge rad="112500"/>
          </a:effectLst>
        </p:spPr>
      </p:pic>
      <p:sp>
        <p:nvSpPr>
          <p:cNvPr id="114" name="文本框 113"/>
          <p:cNvSpPr txBox="1"/>
          <p:nvPr/>
        </p:nvSpPr>
        <p:spPr>
          <a:xfrm>
            <a:off x="572323" y="3572138"/>
            <a:ext cx="3775393" cy="400110"/>
          </a:xfrm>
          <a:prstGeom prst="rect">
            <a:avLst/>
          </a:prstGeom>
          <a:noFill/>
        </p:spPr>
        <p:txBody>
          <a:bodyPr wrap="non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cs typeface="+mn-ea"/>
                <a:sym typeface="+mn-lt"/>
              </a:rPr>
              <a:t>以</a:t>
            </a:r>
            <a:r>
              <a:rPr lang="zh-CN" altLang="en-US" sz="2000" b="1" dirty="0">
                <a:solidFill>
                  <a:srgbClr val="5B307E"/>
                </a:solidFill>
                <a:latin typeface="微软雅黑" panose="020B0503020204020204" pitchFamily="34" charset="-122"/>
                <a:ea typeface="微软雅黑" panose="020B0503020204020204" pitchFamily="34" charset="-122"/>
                <a:cs typeface="+mn-ea"/>
                <a:sym typeface="+mn-lt"/>
              </a:rPr>
              <a:t>全量数据的保存和处理</a:t>
            </a:r>
            <a:r>
              <a:rPr lang="zh-CN" altLang="en-US" sz="2000" dirty="0">
                <a:solidFill>
                  <a:srgbClr val="000000"/>
                </a:solidFill>
                <a:latin typeface="微软雅黑" panose="020B0503020204020204" pitchFamily="34" charset="-122"/>
                <a:ea typeface="微软雅黑" panose="020B0503020204020204" pitchFamily="34" charset="-122"/>
                <a:cs typeface="+mn-ea"/>
                <a:sym typeface="+mn-lt"/>
              </a:rPr>
              <a:t>为基础</a:t>
            </a:r>
            <a:endParaRPr lang="en-US" altLang="zh-CN" sz="20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9" name="箭头: 右 118"/>
          <p:cNvSpPr/>
          <p:nvPr/>
        </p:nvSpPr>
        <p:spPr>
          <a:xfrm>
            <a:off x="6327710" y="2320999"/>
            <a:ext cx="543263" cy="39741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1" name="箭头: 下 120"/>
          <p:cNvSpPr/>
          <p:nvPr/>
        </p:nvSpPr>
        <p:spPr>
          <a:xfrm>
            <a:off x="9005813" y="3686039"/>
            <a:ext cx="407545" cy="442823"/>
          </a:xfrm>
          <a:prstGeom prst="downArrow">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https://ss2.bdstatic.com/70cFvnSh_Q1YnxGkpoWK1HF6hhy/it/u=1124910714,791124296&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8779" y="2104705"/>
            <a:ext cx="1713102" cy="11409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2" name="图片 121"/>
          <p:cNvPicPr>
            <a:picLocks noChangeAspect="1"/>
          </p:cNvPicPr>
          <p:nvPr/>
        </p:nvPicPr>
        <p:blipFill>
          <a:blip r:embed="rId6"/>
          <a:stretch>
            <a:fillRect/>
          </a:stretch>
        </p:blipFill>
        <p:spPr>
          <a:xfrm>
            <a:off x="9154669" y="4738344"/>
            <a:ext cx="2418245" cy="1345148"/>
          </a:xfrm>
          <a:prstGeom prst="rect">
            <a:avLst/>
          </a:prstGeom>
          <a:ln>
            <a:noFill/>
          </a:ln>
          <a:effectLst>
            <a:softEdge rad="112500"/>
          </a:effectLst>
        </p:spPr>
      </p:pic>
      <p:sp>
        <p:nvSpPr>
          <p:cNvPr id="3" name="文本框 2"/>
          <p:cNvSpPr txBox="1"/>
          <p:nvPr/>
        </p:nvSpPr>
        <p:spPr>
          <a:xfrm>
            <a:off x="838200" y="6048574"/>
            <a:ext cx="2474560"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全流量分析架构图</a:t>
            </a:r>
          </a:p>
        </p:txBody>
      </p:sp>
      <p:sp>
        <p:nvSpPr>
          <p:cNvPr id="18" name="文本框 17">
            <a:extLst>
              <a:ext uri="{FF2B5EF4-FFF2-40B4-BE49-F238E27FC236}">
                <a16:creationId xmlns:a16="http://schemas.microsoft.com/office/drawing/2014/main" id="{E8E365FD-11AD-43E3-85BF-C73A490ABB64}"/>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
        <p:nvSpPr>
          <p:cNvPr id="19" name="灯片编号占位符 3">
            <a:extLst>
              <a:ext uri="{FF2B5EF4-FFF2-40B4-BE49-F238E27FC236}">
                <a16:creationId xmlns:a16="http://schemas.microsoft.com/office/drawing/2014/main" id="{E7DCBA2E-3B64-C34F-8542-446B0C2AEAF3}"/>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107</a:t>
            </a:fld>
            <a:endParaRPr kumimoji="1"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108</a:t>
            </a:fld>
            <a:endParaRPr kumimoji="1" lang="zh-CN" altLang="en-US" dirty="0"/>
          </a:p>
        </p:txBody>
      </p:sp>
      <p:sp>
        <p:nvSpPr>
          <p:cNvPr id="11" name="标题 1"/>
          <p:cNvSpPr>
            <a:spLocks noGrp="1"/>
          </p:cNvSpPr>
          <p:nvPr>
            <p:ph type="title"/>
          </p:nvPr>
        </p:nvSpPr>
        <p:spPr>
          <a:xfrm>
            <a:off x="1307508" y="365126"/>
            <a:ext cx="8220812" cy="879086"/>
          </a:xfrm>
        </p:spPr>
        <p:txBody>
          <a:bodyPr>
            <a:normAutofit/>
          </a:bodyPr>
          <a:lstStyle/>
          <a:p>
            <a:r>
              <a:rPr lang="zh-CN" altLang="en-US" dirty="0"/>
              <a:t>被动测量</a:t>
            </a:r>
            <a:r>
              <a:rPr lang="en-US" altLang="zh-CN" dirty="0"/>
              <a:t>——</a:t>
            </a:r>
            <a:r>
              <a:rPr lang="zh-CN" altLang="en-US" dirty="0"/>
              <a:t>流量采样</a:t>
            </a:r>
          </a:p>
        </p:txBody>
      </p:sp>
      <p:sp>
        <p:nvSpPr>
          <p:cNvPr id="9" name="AutoShape 7"/>
          <p:cNvSpPr/>
          <p:nvPr/>
        </p:nvSpPr>
        <p:spPr>
          <a:xfrm>
            <a:off x="461817" y="1447323"/>
            <a:ext cx="5268423" cy="1981678"/>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algn="ctr">
              <a:lnSpc>
                <a:spcPct val="150000"/>
              </a:lnSpc>
              <a:spcAft>
                <a:spcPts val="200"/>
              </a:spcAft>
              <a:buClr>
                <a:srgbClr val="FF9900"/>
              </a:buClr>
              <a:buSzPct val="70000"/>
            </a:pPr>
            <a:r>
              <a:rPr lang="zh-CN" altLang="en-US" sz="1600" b="1" u="sng" dirty="0">
                <a:latin typeface="微软雅黑" panose="020B0503020204020204" pitchFamily="34" charset="-122"/>
                <a:ea typeface="微软雅黑" panose="020B0503020204020204" pitchFamily="34" charset="-122"/>
              </a:rPr>
              <a:t>基于全流量分析的被动测量有什么局限性？</a:t>
            </a:r>
          </a:p>
          <a:p>
            <a:pPr marL="0" lvl="1" defTabSz="685800">
              <a:lnSpc>
                <a:spcPct val="120000"/>
              </a:lnSpc>
              <a:spcBef>
                <a:spcPts val="600"/>
              </a:spcBef>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高速接口的数据量很大</a:t>
            </a: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，数据存储成本很高</a:t>
            </a:r>
            <a:endParaRPr lang="en-US" altLang="zh-CN"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defTabSz="685800">
              <a:lnSpc>
                <a:spcPct val="120000"/>
              </a:lnSpc>
              <a:spcBef>
                <a:spcPts val="600"/>
              </a:spcBef>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基于数据流的方式检测</a:t>
            </a: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需要等待流完成</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，有可能</a:t>
            </a: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无法及时处理</a:t>
            </a:r>
            <a:endParaRPr lang="en-US" altLang="zh-CN"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6872510" y="1773312"/>
            <a:ext cx="3476180" cy="497957"/>
          </a:xfrm>
          <a:prstGeom prst="rect">
            <a:avLst/>
          </a:prstGeom>
          <a:noFill/>
        </p:spPr>
        <p:txBody>
          <a:bodyPr wrap="square">
            <a:spAutoFit/>
          </a:bodyPr>
          <a:lstStyle/>
          <a:p>
            <a:pPr marL="727075" lvl="1" defTabSz="685800">
              <a:lnSpc>
                <a:spcPct val="120000"/>
              </a:lnSpc>
              <a:spcBef>
                <a:spcPts val="600"/>
              </a:spcBef>
            </a:pPr>
            <a:r>
              <a:rPr lang="zh-CN" altLang="en-US" sz="24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解决！→  流采样</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nvSpPr>
        <p:spPr>
          <a:xfrm>
            <a:off x="5535199" y="2509333"/>
            <a:ext cx="6418504" cy="505523"/>
          </a:xfrm>
          <a:prstGeom prst="rect">
            <a:avLst/>
          </a:prstGeom>
          <a:noFill/>
        </p:spPr>
        <p:txBody>
          <a:bodyPr wrap="square">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用部分报文</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部分流来代表所有报文</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所有流</a:t>
            </a:r>
            <a:endParaRPr lang="zh-CN" altLang="en-US" sz="2000" dirty="0"/>
          </a:p>
        </p:txBody>
      </p:sp>
      <p:sp>
        <p:nvSpPr>
          <p:cNvPr id="22" name="AutoShape 7"/>
          <p:cNvSpPr/>
          <p:nvPr/>
        </p:nvSpPr>
        <p:spPr>
          <a:xfrm>
            <a:off x="5480779" y="3743563"/>
            <a:ext cx="6058748" cy="2191914"/>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algn="ctr">
              <a:lnSpc>
                <a:spcPct val="150000"/>
              </a:lnSpc>
              <a:spcAft>
                <a:spcPts val="200"/>
              </a:spcAft>
              <a:buClr>
                <a:srgbClr val="FF9900"/>
              </a:buClr>
              <a:buSzPct val="70000"/>
            </a:pPr>
            <a:r>
              <a:rPr lang="zh-CN" altLang="en-US" sz="1600" b="1" u="sng" dirty="0">
                <a:latin typeface="微软雅黑" panose="020B0503020204020204" pitchFamily="34" charset="-122"/>
                <a:ea typeface="微软雅黑" panose="020B0503020204020204" pitchFamily="34" charset="-122"/>
              </a:rPr>
              <a:t>常用的采样方式</a:t>
            </a:r>
          </a:p>
          <a:p>
            <a:pPr marL="0" lvl="1" defTabSz="685800">
              <a:lnSpc>
                <a:spcPct val="120000"/>
              </a:lnSpc>
              <a:spcBef>
                <a:spcPts val="600"/>
              </a:spcBef>
              <a:buFont typeface="Wingdings" panose="05000000000000000000" pitchFamily="2" charset="2"/>
              <a:buChar char="Ø"/>
            </a:pP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周期采样</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个报文中选择一个作为样本</a:t>
            </a:r>
          </a:p>
          <a:p>
            <a:pPr marL="0" lvl="1" defTabSz="685800">
              <a:lnSpc>
                <a:spcPct val="120000"/>
              </a:lnSpc>
              <a:spcBef>
                <a:spcPts val="600"/>
              </a:spcBef>
              <a:buFont typeface="Wingdings" panose="05000000000000000000" pitchFamily="2" charset="2"/>
              <a:buChar char="Ø"/>
            </a:pP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随机采样</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：随机从</a:t>
            </a: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个报文中选择一个作为样本</a:t>
            </a:r>
          </a:p>
          <a:p>
            <a:pPr marL="0" lvl="1" defTabSz="685800">
              <a:lnSpc>
                <a:spcPct val="120000"/>
              </a:lnSpc>
              <a:spcBef>
                <a:spcPts val="600"/>
              </a:spcBef>
              <a:buFont typeface="Wingdings" panose="05000000000000000000" pitchFamily="2" charset="2"/>
              <a:buChar char="Ø"/>
            </a:pPr>
            <a:r>
              <a:rPr lang="zh-CN" altLang="en-US" sz="20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基于时间的采样</a:t>
            </a:r>
            <a:r>
              <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：每隔一段时间选择一个报文</a:t>
            </a:r>
          </a:p>
        </p:txBody>
      </p:sp>
      <p:cxnSp>
        <p:nvCxnSpPr>
          <p:cNvPr id="26" name="连接符: 肘形 25"/>
          <p:cNvCxnSpPr/>
          <p:nvPr/>
        </p:nvCxnSpPr>
        <p:spPr>
          <a:xfrm>
            <a:off x="5730240" y="2399214"/>
            <a:ext cx="5809287" cy="2464750"/>
          </a:xfrm>
          <a:prstGeom prst="bentConnector3">
            <a:avLst>
              <a:gd name="adj1" fmla="val 103935"/>
            </a:avLst>
          </a:prstGeom>
          <a:ln w="57150">
            <a:solidFill>
              <a:srgbClr val="5B307E"/>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97084" y="3632112"/>
            <a:ext cx="5014595" cy="2907605"/>
            <a:chOff x="297084" y="3632112"/>
            <a:chExt cx="5014595" cy="2907605"/>
          </a:xfrm>
        </p:grpSpPr>
        <p:pic>
          <p:nvPicPr>
            <p:cNvPr id="15" name="图片 14"/>
            <p:cNvPicPr>
              <a:picLocks noChangeAspect="1"/>
            </p:cNvPicPr>
            <p:nvPr/>
          </p:nvPicPr>
          <p:blipFill>
            <a:blip r:embed="rId3"/>
            <a:stretch>
              <a:fillRect/>
            </a:stretch>
          </p:blipFill>
          <p:spPr>
            <a:xfrm>
              <a:off x="297084" y="3632112"/>
              <a:ext cx="5014595" cy="2593544"/>
            </a:xfrm>
            <a:prstGeom prst="rect">
              <a:avLst/>
            </a:prstGeom>
          </p:spPr>
        </p:pic>
        <p:sp>
          <p:nvSpPr>
            <p:cNvPr id="29" name="文本框 28"/>
            <p:cNvSpPr txBox="1"/>
            <p:nvPr/>
          </p:nvSpPr>
          <p:spPr>
            <a:xfrm>
              <a:off x="1675592" y="6231940"/>
              <a:ext cx="2840872" cy="30777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流量采样的实际应用</a:t>
              </a:r>
            </a:p>
          </p:txBody>
        </p:sp>
      </p:grpSp>
      <p:sp>
        <p:nvSpPr>
          <p:cNvPr id="12" name="文本框 11">
            <a:extLst>
              <a:ext uri="{FF2B5EF4-FFF2-40B4-BE49-F238E27FC236}">
                <a16:creationId xmlns:a16="http://schemas.microsoft.com/office/drawing/2014/main" id="{CF98B3AE-B9B1-4536-845F-1ACD27EF14CB}"/>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blinds(horizontal)">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ttp://www.h3c.com.cn/res/201011/25/20101125_1109349_image002_700032_30003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791" y="5191869"/>
            <a:ext cx="4261529" cy="16019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etFlow VS sFlow:未来谁会将占上风?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265" y="3446722"/>
            <a:ext cx="3071458" cy="1745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upload.wikimedia.org/wikipedia/commons/thumb/9/9e/NetFlow_Architecture_2012.png/512px-NetFlow_Architecture_2012.png"/>
          <p:cNvPicPr>
            <a:picLocks noChangeAspect="1" noChangeArrowheads="1"/>
          </p:cNvPicPr>
          <p:nvPr/>
        </p:nvPicPr>
        <p:blipFill rotWithShape="1">
          <a:blip r:embed="rId5">
            <a:extLst>
              <a:ext uri="{28A0092B-C50C-407E-A947-70E740481C1C}">
                <a14:useLocalDpi xmlns:a14="http://schemas.microsoft.com/office/drawing/2010/main" val="0"/>
              </a:ext>
            </a:extLst>
          </a:blip>
          <a:srcRect l="3386" r="3386"/>
          <a:stretch>
            <a:fillRect/>
          </a:stretch>
        </p:blipFill>
        <p:spPr bwMode="auto">
          <a:xfrm>
            <a:off x="8465562" y="1323219"/>
            <a:ext cx="3498161" cy="164342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8D4D1E41-7A09-AB4A-A4E1-09765ADA2698}" type="slidenum">
              <a:rPr kumimoji="1" lang="zh-CN" altLang="en-US" smtClean="0"/>
              <a:pPr/>
              <a:t>109</a:t>
            </a:fld>
            <a:endParaRPr kumimoji="1" lang="zh-CN" altLang="en-US" dirty="0"/>
          </a:p>
        </p:txBody>
      </p:sp>
      <p:sp>
        <p:nvSpPr>
          <p:cNvPr id="11" name="标题 1"/>
          <p:cNvSpPr>
            <a:spLocks noGrp="1"/>
          </p:cNvSpPr>
          <p:nvPr>
            <p:ph type="title"/>
          </p:nvPr>
        </p:nvSpPr>
        <p:spPr>
          <a:xfrm>
            <a:off x="1307507" y="365126"/>
            <a:ext cx="9536599" cy="879086"/>
          </a:xfrm>
        </p:spPr>
        <p:txBody>
          <a:bodyPr>
            <a:normAutofit/>
          </a:bodyPr>
          <a:lstStyle/>
          <a:p>
            <a:r>
              <a:rPr lang="zh-CN" altLang="en-US" dirty="0"/>
              <a:t>被动测量</a:t>
            </a:r>
            <a:r>
              <a:rPr lang="en-US" altLang="zh-CN" dirty="0"/>
              <a:t>——</a:t>
            </a:r>
            <a:r>
              <a:rPr lang="zh-CN" altLang="en-US" dirty="0"/>
              <a:t>流采样技术</a:t>
            </a:r>
          </a:p>
        </p:txBody>
      </p:sp>
      <p:sp>
        <p:nvSpPr>
          <p:cNvPr id="10" name="矩形 9"/>
          <p:cNvSpPr/>
          <p:nvPr/>
        </p:nvSpPr>
        <p:spPr>
          <a:xfrm>
            <a:off x="220738" y="1244212"/>
            <a:ext cx="10207256" cy="5339410"/>
          </a:xfrm>
          <a:prstGeom prst="rect">
            <a:avLst/>
          </a:prstGeom>
        </p:spPr>
        <p:txBody>
          <a:bodyPr wrap="square">
            <a:spAutoFit/>
          </a:bodyPr>
          <a:lstStyle/>
          <a:p>
            <a:pPr marL="1012825" lvl="1" indent="-285750" defTabSz="685800">
              <a:lnSpc>
                <a:spcPct val="120000"/>
              </a:lnSpc>
              <a:spcBef>
                <a:spcPts val="600"/>
              </a:spcBef>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NetFlow</a:t>
            </a:r>
          </a:p>
          <a:p>
            <a:pPr marL="1527175" lvl="2" indent="-342900" defTabSz="685800">
              <a:lnSpc>
                <a:spcPct val="1200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Cisco</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指定的私有技术协议，</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1996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年提出</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1527175" lvl="2" indent="-342900" defTabSz="685800">
              <a:lnSpc>
                <a:spcPct val="12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几乎是当前流量分析方面事实上的标准，拥有最多的支持者</a:t>
            </a:r>
          </a:p>
          <a:p>
            <a:pPr marL="1012825" lvl="1" indent="-285750" defTabSz="685800">
              <a:lnSpc>
                <a:spcPct val="120000"/>
              </a:lnSpc>
              <a:spcBef>
                <a:spcPts val="600"/>
              </a:spcBef>
              <a:buFont typeface="Wingdings" panose="05000000000000000000" pitchFamily="2" charset="2"/>
              <a:buChar char="Ø"/>
            </a:pPr>
            <a:r>
              <a:rPr lang="en-US" altLang="zh-CN" sz="2000" b="1" dirty="0" err="1">
                <a:latin typeface="微软雅黑" panose="020B0503020204020204" pitchFamily="34" charset="-122"/>
                <a:ea typeface="微软雅黑" panose="020B0503020204020204" pitchFamily="34" charset="-122"/>
                <a:cs typeface="微软雅黑" panose="020B0503020204020204" pitchFamily="34" charset="-122"/>
              </a:rPr>
              <a:t>sFlow</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marL="1527175" lvl="2" indent="-342900" defTabSz="685800">
              <a:lnSpc>
                <a:spcPct val="120000"/>
              </a:lnSpc>
              <a:spcBef>
                <a:spcPts val="6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InMon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HP </a:t>
            </a:r>
            <a:r>
              <a:rPr lang="zh-CN" altLang="en-US"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FoundryNetworks</a:t>
            </a:r>
            <a:r>
              <a:rPr lang="zh-CN" altLang="en-US" sz="2000" dirty="0">
                <a:latin typeface="微软雅黑" panose="020B0503020204020204" pitchFamily="34" charset="-122"/>
                <a:ea typeface="微软雅黑" panose="020B0503020204020204" pitchFamily="34" charset="-122"/>
              </a:rPr>
              <a:t>于</a:t>
            </a:r>
            <a:r>
              <a:rPr lang="en-US" altLang="zh-CN" sz="2000" dirty="0">
                <a:latin typeface="微软雅黑" panose="020B0503020204020204" pitchFamily="34" charset="-122"/>
                <a:ea typeface="微软雅黑" panose="020B0503020204020204" pitchFamily="34" charset="-122"/>
              </a:rPr>
              <a:t>2001 </a:t>
            </a:r>
            <a:r>
              <a:rPr lang="zh-CN" altLang="en-US" sz="2000" dirty="0">
                <a:latin typeface="微软雅黑" panose="020B0503020204020204" pitchFamily="34" charset="-122"/>
                <a:ea typeface="微软雅黑" panose="020B0503020204020204" pitchFamily="34" charset="-122"/>
              </a:rPr>
              <a:t>年联合开发的一种网络监测技术</a:t>
            </a:r>
            <a:endParaRPr lang="en-US" altLang="zh-CN" sz="2000" dirty="0">
              <a:latin typeface="微软雅黑" panose="020B0503020204020204" pitchFamily="34" charset="-122"/>
              <a:ea typeface="微软雅黑" panose="020B0503020204020204" pitchFamily="34" charset="-122"/>
            </a:endParaRPr>
          </a:p>
          <a:p>
            <a:pPr marL="1012825" lvl="1" indent="-285750" defTabSz="685800">
              <a:lnSpc>
                <a:spcPct val="120000"/>
              </a:lnSpc>
              <a:spcBef>
                <a:spcPts val="600"/>
              </a:spcBef>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J-Flow</a:t>
            </a:r>
          </a:p>
          <a:p>
            <a:pPr marL="1527175" lvl="2" indent="-342900" defTabSz="685800">
              <a:lnSpc>
                <a:spcPct val="1200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Juniper</a:t>
            </a:r>
            <a:r>
              <a:rPr lang="zh-CN" altLang="en-US" sz="2000" dirty="0">
                <a:latin typeface="微软雅黑" panose="020B0503020204020204" pitchFamily="34" charset="-122"/>
                <a:ea typeface="微软雅黑" panose="020B0503020204020204" pitchFamily="34" charset="-122"/>
              </a:rPr>
              <a:t>开发的网络监测技术，类似于</a:t>
            </a:r>
            <a:r>
              <a:rPr lang="en-US" altLang="zh-CN" sz="2000" dirty="0">
                <a:latin typeface="微软雅黑" panose="020B0503020204020204" pitchFamily="34" charset="-122"/>
                <a:ea typeface="微软雅黑" panose="020B0503020204020204" pitchFamily="34" charset="-122"/>
              </a:rPr>
              <a:t>cisco</a:t>
            </a:r>
            <a:r>
              <a:rPr lang="zh-CN" altLang="en-US" sz="2000" dirty="0">
                <a:latin typeface="微软雅黑" panose="020B0503020204020204" pitchFamily="34" charset="-122"/>
                <a:ea typeface="微软雅黑" panose="020B0503020204020204" pitchFamily="34" charset="-122"/>
              </a:rPr>
              <a:t>的</a:t>
            </a:r>
            <a:r>
              <a:rPr lang="en-US" altLang="zh-CN" sz="2000" dirty="0" err="1">
                <a:latin typeface="微软雅黑" panose="020B0503020204020204" pitchFamily="34" charset="-122"/>
                <a:ea typeface="微软雅黑" panose="020B0503020204020204" pitchFamily="34" charset="-122"/>
              </a:rPr>
              <a:t>Netflow</a:t>
            </a:r>
            <a:endParaRPr lang="en-US" altLang="zh-CN" sz="2000" dirty="0">
              <a:latin typeface="微软雅黑" panose="020B0503020204020204" pitchFamily="34" charset="-122"/>
              <a:ea typeface="微软雅黑" panose="020B0503020204020204" pitchFamily="34" charset="-122"/>
            </a:endParaRPr>
          </a:p>
          <a:p>
            <a:pPr marL="1012825" lvl="1" indent="-285750" defTabSz="685800">
              <a:lnSpc>
                <a:spcPct val="120000"/>
              </a:lnSpc>
              <a:spcBef>
                <a:spcPts val="600"/>
              </a:spcBef>
              <a:buFont typeface="Wingdings" panose="05000000000000000000" pitchFamily="2" charset="2"/>
              <a:buChar char="Ø"/>
            </a:pPr>
            <a:r>
              <a:rPr lang="en-US" altLang="zh-CN" sz="2000" b="1" dirty="0" err="1">
                <a:latin typeface="微软雅黑" panose="020B0503020204020204" pitchFamily="34" charset="-122"/>
                <a:ea typeface="微软雅黑" panose="020B0503020204020204" pitchFamily="34" charset="-122"/>
                <a:cs typeface="微软雅黑" panose="020B0503020204020204" pitchFamily="34" charset="-122"/>
              </a:rPr>
              <a:t>NetStream</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marL="1527175" lvl="2" indent="-342900" defTabSz="685800">
              <a:lnSpc>
                <a:spcPct val="12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华为制定的私有技术协议，类似于</a:t>
            </a:r>
            <a:r>
              <a:rPr lang="en-US" altLang="zh-CN" sz="2000" dirty="0">
                <a:latin typeface="微软雅黑" panose="020B0503020204020204" pitchFamily="34" charset="-122"/>
                <a:ea typeface="微软雅黑" panose="020B0503020204020204" pitchFamily="34" charset="-122"/>
              </a:rPr>
              <a:t>cisco</a:t>
            </a:r>
            <a:r>
              <a:rPr lang="zh-CN" altLang="en-US" sz="2000" dirty="0">
                <a:latin typeface="微软雅黑" panose="020B0503020204020204" pitchFamily="34" charset="-122"/>
                <a:ea typeface="微软雅黑" panose="020B0503020204020204" pitchFamily="34" charset="-122"/>
              </a:rPr>
              <a:t>的</a:t>
            </a:r>
            <a:r>
              <a:rPr lang="en-US" altLang="zh-CN" sz="2000" dirty="0" err="1">
                <a:latin typeface="微软雅黑" panose="020B0503020204020204" pitchFamily="34" charset="-122"/>
                <a:ea typeface="微软雅黑" panose="020B0503020204020204" pitchFamily="34" charset="-122"/>
              </a:rPr>
              <a:t>Netflow</a:t>
            </a:r>
            <a:endParaRPr lang="en-US" altLang="zh-CN" sz="2000" dirty="0">
              <a:latin typeface="微软雅黑" panose="020B0503020204020204" pitchFamily="34" charset="-122"/>
              <a:ea typeface="微软雅黑" panose="020B0503020204020204" pitchFamily="34" charset="-122"/>
            </a:endParaRPr>
          </a:p>
          <a:p>
            <a:pPr marL="1527175" lvl="2" indent="-342900" defTabSz="685800">
              <a:lnSpc>
                <a:spcPct val="12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应用于华为、华为</a:t>
            </a:r>
            <a:r>
              <a:rPr lang="en-US" altLang="zh-CN" sz="2000" dirty="0">
                <a:latin typeface="微软雅黑" panose="020B0503020204020204" pitchFamily="34" charset="-122"/>
                <a:ea typeface="微软雅黑" panose="020B0503020204020204" pitchFamily="34" charset="-122"/>
              </a:rPr>
              <a:t>3com</a:t>
            </a:r>
            <a:r>
              <a:rPr lang="zh-CN" altLang="en-US" sz="2000" dirty="0">
                <a:latin typeface="微软雅黑" panose="020B0503020204020204" pitchFamily="34" charset="-122"/>
                <a:ea typeface="微软雅黑" panose="020B0503020204020204" pitchFamily="34" charset="-122"/>
              </a:rPr>
              <a:t>的部分型号网络设备</a:t>
            </a:r>
          </a:p>
          <a:p>
            <a:pPr marL="1012825" lvl="1" indent="-285750" defTabSz="685800">
              <a:lnSpc>
                <a:spcPct val="120000"/>
              </a:lnSpc>
              <a:spcBef>
                <a:spcPts val="600"/>
              </a:spcBef>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IPFIX</a:t>
            </a:r>
          </a:p>
          <a:p>
            <a:pPr marL="1527175" lvl="2" indent="-342900" defTabSz="685800">
              <a:lnSpc>
                <a:spcPct val="1200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IETF</a:t>
            </a:r>
            <a:r>
              <a:rPr lang="zh-CN" altLang="en-US" sz="2000" dirty="0">
                <a:latin typeface="微软雅黑" panose="020B0503020204020204" pitchFamily="34" charset="-122"/>
                <a:ea typeface="微软雅黑" panose="020B0503020204020204" pitchFamily="34" charset="-122"/>
              </a:rPr>
              <a:t>公布的用于网络中的流信息测量的标准协议</a:t>
            </a:r>
          </a:p>
        </p:txBody>
      </p:sp>
      <p:sp>
        <p:nvSpPr>
          <p:cNvPr id="8" name="文本框 7">
            <a:extLst>
              <a:ext uri="{FF2B5EF4-FFF2-40B4-BE49-F238E27FC236}">
                <a16:creationId xmlns:a16="http://schemas.microsoft.com/office/drawing/2014/main" id="{6614E137-BE8D-4CC8-B8AA-9A3CB2D73F92}"/>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物联网的原理</a:t>
            </a:r>
            <a:endParaRPr lang="zh-CN" altLang="en-US"/>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11</a:t>
            </a:fld>
            <a:endParaRPr kumimoji="1" lang="zh-CN" altLang="en-US" dirty="0"/>
          </a:p>
        </p:txBody>
      </p:sp>
      <p:sp>
        <p:nvSpPr>
          <p:cNvPr id="3" name="文本框 2"/>
          <p:cNvSpPr txBox="1"/>
          <p:nvPr/>
        </p:nvSpPr>
        <p:spPr>
          <a:xfrm>
            <a:off x="1132205" y="1473200"/>
            <a:ext cx="9265285" cy="583565"/>
          </a:xfrm>
          <a:prstGeom prst="rect">
            <a:avLst/>
          </a:prstGeom>
          <a:noFill/>
        </p:spPr>
        <p:txBody>
          <a:bodyPr wrap="square" rtlCol="0" anchor="t">
            <a:spAutoFit/>
          </a:bodyPr>
          <a:lstStyle/>
          <a:p>
            <a:pPr algn="ctr"/>
            <a:r>
              <a:rPr lang="zh-CN" altLang="en-US" sz="3200" b="1" dirty="0">
                <a:solidFill>
                  <a:srgbClr val="FF0000"/>
                </a:solidFill>
                <a:latin typeface="微软雅黑" panose="020B0503020204020204" pitchFamily="34" charset="-122"/>
                <a:ea typeface="微软雅黑" panose="020B0503020204020204" pitchFamily="34" charset="-122"/>
                <a:sym typeface="+mn-ea"/>
              </a:rPr>
              <a:t>物联网工作过程与人的智能处理问题过程的比较</a:t>
            </a:r>
          </a:p>
        </p:txBody>
      </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物联网的原理</a:t>
            </a:r>
          </a:p>
        </p:txBody>
      </p:sp>
      <p:grpSp>
        <p:nvGrpSpPr>
          <p:cNvPr id="24" name="组合 23"/>
          <p:cNvGrpSpPr/>
          <p:nvPr/>
        </p:nvGrpSpPr>
        <p:grpSpPr>
          <a:xfrm>
            <a:off x="1989455" y="2362835"/>
            <a:ext cx="7708900" cy="3648710"/>
            <a:chOff x="3111" y="3417"/>
            <a:chExt cx="12140" cy="5746"/>
          </a:xfrm>
        </p:grpSpPr>
        <p:sp>
          <p:nvSpPr>
            <p:cNvPr id="23" name="矩形 22"/>
            <p:cNvSpPr/>
            <p:nvPr/>
          </p:nvSpPr>
          <p:spPr>
            <a:xfrm>
              <a:off x="3111" y="3417"/>
              <a:ext cx="12140" cy="574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910" y="3600"/>
              <a:ext cx="2414" cy="1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感知</a:t>
              </a:r>
            </a:p>
          </p:txBody>
        </p:sp>
        <p:sp>
          <p:nvSpPr>
            <p:cNvPr id="7" name="椭圆 6"/>
            <p:cNvSpPr/>
            <p:nvPr/>
          </p:nvSpPr>
          <p:spPr>
            <a:xfrm>
              <a:off x="7862" y="3600"/>
              <a:ext cx="2433" cy="1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传输</a:t>
              </a:r>
            </a:p>
          </p:txBody>
        </p:sp>
        <p:sp>
          <p:nvSpPr>
            <p:cNvPr id="8" name="椭圆 7"/>
            <p:cNvSpPr/>
            <p:nvPr/>
          </p:nvSpPr>
          <p:spPr>
            <a:xfrm>
              <a:off x="11868" y="3600"/>
              <a:ext cx="2677" cy="1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处理</a:t>
              </a:r>
            </a:p>
          </p:txBody>
        </p:sp>
        <p:sp>
          <p:nvSpPr>
            <p:cNvPr id="9" name="右箭头 8"/>
            <p:cNvSpPr/>
            <p:nvPr/>
          </p:nvSpPr>
          <p:spPr>
            <a:xfrm>
              <a:off x="6450" y="3985"/>
              <a:ext cx="1265" cy="230"/>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0" name="右箭头 9"/>
            <p:cNvSpPr/>
            <p:nvPr/>
          </p:nvSpPr>
          <p:spPr>
            <a:xfrm>
              <a:off x="10438" y="3985"/>
              <a:ext cx="1265" cy="230"/>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1" name="矩形 10"/>
            <p:cNvSpPr/>
            <p:nvPr/>
          </p:nvSpPr>
          <p:spPr>
            <a:xfrm>
              <a:off x="3910" y="4982"/>
              <a:ext cx="2414" cy="496"/>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全面感知</a:t>
              </a:r>
            </a:p>
          </p:txBody>
        </p:sp>
        <p:sp>
          <p:nvSpPr>
            <p:cNvPr id="12" name="矩形 11"/>
            <p:cNvSpPr/>
            <p:nvPr/>
          </p:nvSpPr>
          <p:spPr>
            <a:xfrm>
              <a:off x="7862" y="4982"/>
              <a:ext cx="2433" cy="496"/>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可靠传输</a:t>
              </a:r>
            </a:p>
          </p:txBody>
        </p:sp>
        <p:sp>
          <p:nvSpPr>
            <p:cNvPr id="13" name="矩形 12"/>
            <p:cNvSpPr/>
            <p:nvPr/>
          </p:nvSpPr>
          <p:spPr>
            <a:xfrm>
              <a:off x="11968" y="4982"/>
              <a:ext cx="2577" cy="496"/>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智能处理</a:t>
              </a:r>
            </a:p>
          </p:txBody>
        </p:sp>
        <p:sp>
          <p:nvSpPr>
            <p:cNvPr id="14" name="矩形 13"/>
            <p:cNvSpPr/>
            <p:nvPr/>
          </p:nvSpPr>
          <p:spPr>
            <a:xfrm>
              <a:off x="3910" y="8501"/>
              <a:ext cx="2414" cy="496"/>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人的感官</a:t>
              </a:r>
            </a:p>
          </p:txBody>
        </p:sp>
        <p:sp>
          <p:nvSpPr>
            <p:cNvPr id="15" name="矩形 14"/>
            <p:cNvSpPr/>
            <p:nvPr/>
          </p:nvSpPr>
          <p:spPr>
            <a:xfrm>
              <a:off x="7862" y="8501"/>
              <a:ext cx="2433" cy="496"/>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人的神经</a:t>
              </a:r>
            </a:p>
          </p:txBody>
        </p:sp>
        <p:sp>
          <p:nvSpPr>
            <p:cNvPr id="16" name="矩形 15"/>
            <p:cNvSpPr/>
            <p:nvPr/>
          </p:nvSpPr>
          <p:spPr>
            <a:xfrm>
              <a:off x="11968" y="8501"/>
              <a:ext cx="2577" cy="496"/>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人的大脑</a:t>
              </a:r>
            </a:p>
          </p:txBody>
        </p:sp>
        <p:pic>
          <p:nvPicPr>
            <p:cNvPr id="18" name="图片 17" descr="_R7{AP5[~X3B`PY_NHRXS%Q"/>
            <p:cNvPicPr/>
            <p:nvPr/>
          </p:nvPicPr>
          <p:blipFill>
            <a:blip r:embed="rId3"/>
            <a:stretch>
              <a:fillRect/>
            </a:stretch>
          </p:blipFill>
          <p:spPr>
            <a:xfrm>
              <a:off x="3692" y="6095"/>
              <a:ext cx="2897" cy="2268"/>
            </a:xfrm>
            <a:prstGeom prst="rect">
              <a:avLst/>
            </a:prstGeom>
          </p:spPr>
        </p:pic>
        <p:pic>
          <p:nvPicPr>
            <p:cNvPr id="19" name="图片 18" descr="4J24WPO(JU5HLVVJYZY0BDB"/>
            <p:cNvPicPr/>
            <p:nvPr/>
          </p:nvPicPr>
          <p:blipFill>
            <a:blip r:embed="rId4"/>
            <a:stretch>
              <a:fillRect/>
            </a:stretch>
          </p:blipFill>
          <p:spPr>
            <a:xfrm>
              <a:off x="7578" y="6080"/>
              <a:ext cx="2897" cy="2268"/>
            </a:xfrm>
            <a:prstGeom prst="rect">
              <a:avLst/>
            </a:prstGeom>
          </p:spPr>
        </p:pic>
        <p:pic>
          <p:nvPicPr>
            <p:cNvPr id="20" name="图片 19" descr="FCO1OL`C5PO35W}RTQF%S0B"/>
            <p:cNvPicPr>
              <a:picLocks noChangeAspect="1"/>
            </p:cNvPicPr>
            <p:nvPr/>
          </p:nvPicPr>
          <p:blipFill>
            <a:blip r:embed="rId5"/>
            <a:stretch>
              <a:fillRect/>
            </a:stretch>
          </p:blipFill>
          <p:spPr>
            <a:xfrm>
              <a:off x="11807" y="5992"/>
              <a:ext cx="2895" cy="2268"/>
            </a:xfrm>
            <a:prstGeom prst="rect">
              <a:avLst/>
            </a:prstGeom>
          </p:spPr>
        </p:pic>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pPr/>
              <a:t>110</a:t>
            </a:fld>
            <a:endParaRPr kumimoji="1" lang="zh-CN" altLang="en-US" dirty="0"/>
          </a:p>
        </p:txBody>
      </p:sp>
      <p:sp>
        <p:nvSpPr>
          <p:cNvPr id="11" name="标题 1"/>
          <p:cNvSpPr>
            <a:spLocks noGrp="1"/>
          </p:cNvSpPr>
          <p:nvPr>
            <p:ph type="title"/>
          </p:nvPr>
        </p:nvSpPr>
        <p:spPr>
          <a:xfrm>
            <a:off x="1307508" y="365126"/>
            <a:ext cx="8220812" cy="879086"/>
          </a:xfrm>
        </p:spPr>
        <p:txBody>
          <a:bodyPr>
            <a:normAutofit/>
          </a:bodyPr>
          <a:lstStyle/>
          <a:p>
            <a:r>
              <a:rPr lang="zh-CN" altLang="en-US" dirty="0"/>
              <a:t>被动测量</a:t>
            </a:r>
            <a:r>
              <a:rPr lang="en-US" altLang="zh-CN" dirty="0"/>
              <a:t>——</a:t>
            </a:r>
            <a:r>
              <a:rPr lang="zh-CN" altLang="en-US" dirty="0"/>
              <a:t>流量镜像</a:t>
            </a:r>
          </a:p>
        </p:txBody>
      </p:sp>
      <p:pic>
        <p:nvPicPr>
          <p:cNvPr id="6" name="图片 5"/>
          <p:cNvPicPr>
            <a:picLocks noChangeAspect="1"/>
          </p:cNvPicPr>
          <p:nvPr/>
        </p:nvPicPr>
        <p:blipFill>
          <a:blip r:embed="rId3"/>
          <a:stretch>
            <a:fillRect/>
          </a:stretch>
        </p:blipFill>
        <p:spPr>
          <a:xfrm>
            <a:off x="1307508" y="3724448"/>
            <a:ext cx="4323387" cy="2997027"/>
          </a:xfrm>
          <a:prstGeom prst="rect">
            <a:avLst/>
          </a:prstGeom>
        </p:spPr>
      </p:pic>
      <p:sp>
        <p:nvSpPr>
          <p:cNvPr id="12" name="矩形 11"/>
          <p:cNvSpPr/>
          <p:nvPr/>
        </p:nvSpPr>
        <p:spPr>
          <a:xfrm>
            <a:off x="695400" y="1299530"/>
            <a:ext cx="11217995" cy="2718821"/>
          </a:xfrm>
          <a:prstGeom prst="rect">
            <a:avLst/>
          </a:prstGeom>
        </p:spPr>
        <p:txBody>
          <a:bodyPr wrap="square">
            <a:spAutoFit/>
          </a:bodyPr>
          <a:lstStyle/>
          <a:p>
            <a:pPr marL="727075" indent="-457200" defTabSz="685800">
              <a:lnSpc>
                <a:spcPct val="120000"/>
              </a:lnSpc>
              <a:buFont typeface="Wingdings" panose="05000000000000000000" pitchFamily="2" charset="2"/>
              <a:buChar char="Ø"/>
            </a:pPr>
            <a:r>
              <a:rPr lang="zh-CN" altLang="en-US" sz="2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流量镜像</a:t>
            </a:r>
            <a:endParaRPr lang="en-US" altLang="zh-CN" sz="2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069975" lvl="1" indent="-342900" defTabSz="685800">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将目标端口的报文</a:t>
            </a:r>
            <a:r>
              <a:rPr lang="zh-CN" altLang="en-US"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复制</a:t>
            </a:r>
            <a:r>
              <a:rPr lang="en-US" altLang="zh-CN"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镜像</a:t>
            </a: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一份到观察端口，用户利用数据监控设备来分析复制到观察端口的报文，进行网络监控和故障排除</a:t>
            </a:r>
            <a:endPar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069975" lvl="1" indent="-342900" defTabSz="685800">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仅在镜像端口进行观测和分析，</a:t>
            </a:r>
            <a:r>
              <a:rPr lang="zh-CN" altLang="en-US"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不影响原有端口的网络数据包交换</a:t>
            </a: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，快捷方便</a:t>
            </a:r>
            <a:endPar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069975" lvl="1" indent="-342900" defTabSz="685800">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采集到的都是</a:t>
            </a:r>
            <a:r>
              <a:rPr lang="zh-CN" altLang="en-US"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实时且真实</a:t>
            </a: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的数据流，可靠性较高</a:t>
            </a:r>
            <a:endPar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defTabSz="685800">
              <a:lnSpc>
                <a:spcPct val="120000"/>
              </a:lnSpc>
            </a:pPr>
            <a:endParaRPr lang="zh-CN" altLang="en-US" sz="1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5006044" y="3953515"/>
            <a:ext cx="6800427" cy="2140779"/>
          </a:xfrm>
          <a:prstGeom prst="rect">
            <a:avLst/>
          </a:prstGeom>
          <a:noFill/>
        </p:spPr>
        <p:txBody>
          <a:bodyPr wrap="square">
            <a:spAutoFit/>
          </a:bodyPr>
          <a:lstStyle/>
          <a:p>
            <a:pPr marL="1069975" lvl="1" indent="-342900" defTabSz="685800">
              <a:lnSpc>
                <a:spcPct val="15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镜像端口类似于镜像站点，收集所有的请求，这个镜像就代表了所有真实有效的原始请求</a:t>
            </a:r>
            <a:endPar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069975" lvl="1" indent="-342900" defTabSz="685800">
              <a:lnSpc>
                <a:spcPct val="15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镜像可以用于</a:t>
            </a:r>
            <a:r>
              <a:rPr lang="zh-CN" altLang="en-US" sz="2200" b="1" dirty="0">
                <a:solidFill>
                  <a:srgbClr val="5B307E"/>
                </a:solidFill>
                <a:latin typeface="微软雅黑" panose="020B0503020204020204" pitchFamily="34" charset="-122"/>
                <a:ea typeface="微软雅黑" panose="020B0503020204020204" pitchFamily="34" charset="-122"/>
                <a:cs typeface="微软雅黑" panose="020B0503020204020204" pitchFamily="34" charset="-122"/>
              </a:rPr>
              <a:t>重现所有的请求</a:t>
            </a: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，从而实现把线上的流程复制到别的地方</a:t>
            </a:r>
            <a:endPar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a:extLst>
              <a:ext uri="{FF2B5EF4-FFF2-40B4-BE49-F238E27FC236}">
                <a16:creationId xmlns:a16="http://schemas.microsoft.com/office/drawing/2014/main" id="{EAF84BD0-D52E-4C44-ACC5-5A21FF99E6D4}"/>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被动测量的优缺点</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111</a:t>
            </a:fld>
            <a:endParaRPr kumimoji="1" lang="zh-CN" altLang="en-US" sz="1200" b="0" i="0" u="none" strike="noStrike" kern="1200" cap="none" spc="0" normalizeH="0" baseline="0" noProof="0" dirty="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999163" y="1421145"/>
            <a:ext cx="10354637" cy="4441216"/>
          </a:xfrm>
          <a:prstGeom prst="rect">
            <a:avLst/>
          </a:prstGeom>
          <a:noFill/>
        </p:spPr>
        <p:txBody>
          <a:bodyPr wrap="square" rtlCol="0">
            <a:spAutoFit/>
          </a:bodyPr>
          <a:lstStyle/>
          <a:p>
            <a:pPr marL="228600" indent="-228600">
              <a:lnSpc>
                <a:spcPct val="120000"/>
              </a:lnSpc>
              <a:spcBef>
                <a:spcPts val="600"/>
              </a:spcBef>
              <a:buFont typeface="Wingdings" panose="05000000000000000000" pitchFamily="2" charset="2"/>
              <a:buChar char="Ø"/>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优点：</a:t>
            </a:r>
            <a:endPar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ct val="12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更加准确，它不需要向网络发送探测数据包，所以一般不会对网络本身的运行产生影响</a:t>
            </a: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a:p>
            <a:pPr marL="914400" lvl="1" indent="-457200">
              <a:lnSpc>
                <a:spcPct val="12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面向用户，它可以测量出用户的实时网络性能，获得与网络用户“感受”一致的性能参数指标；</a:t>
            </a:r>
            <a:endParaRPr kumimoji="1" lang="en-US" altLang="zh-CN" sz="2400" dirty="0">
              <a:latin typeface="微软雅黑" panose="020B0503020204020204" pitchFamily="34" charset="-122"/>
              <a:ea typeface="微软雅黑" panose="020B0503020204020204" pitchFamily="34" charset="-122"/>
            </a:endParaRPr>
          </a:p>
          <a:p>
            <a:pPr marL="228600" indent="-228600">
              <a:lnSpc>
                <a:spcPct val="120000"/>
              </a:lnSpc>
              <a:spcBef>
                <a:spcPts val="600"/>
              </a:spcBef>
              <a:buFont typeface="Wingdings" panose="05000000000000000000" pitchFamily="2" charset="2"/>
              <a:buChar char="Ø"/>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缺点：</a:t>
            </a:r>
          </a:p>
          <a:p>
            <a:pPr marL="714375" lvl="1" indent="-257175">
              <a:lnSpc>
                <a:spcPct val="12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可扩展性不强，难以对端到端网络行为进行整体地理解和分析；</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714375" lvl="1" indent="-257175">
              <a:lnSpc>
                <a:spcPct val="12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被动带宽测量需要捕获应用数据包，因此存在安全性问题</a:t>
            </a:r>
            <a:endParaRPr kumimoji="1" lang="en-US" altLang="zh-CN" sz="24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D433A574-42AA-4BE3-8600-0FEFC4E29724}"/>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网络测量技术小结</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112</a:t>
            </a:fld>
            <a:endParaRPr kumimoji="1" lang="zh-CN" altLang="en-US" sz="1200" b="0" i="0" u="none" strike="noStrike" kern="1200" cap="none" spc="0" normalizeH="0" baseline="0" noProof="0" dirty="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0" name="表格 10"/>
          <p:cNvGraphicFramePr>
            <a:graphicFrameLocks noGrp="1"/>
          </p:cNvGraphicFramePr>
          <p:nvPr>
            <p:ph idx="1"/>
          </p:nvPr>
        </p:nvGraphicFramePr>
        <p:xfrm>
          <a:off x="1141625" y="1425136"/>
          <a:ext cx="9104735" cy="4511040"/>
        </p:xfrm>
        <a:graphic>
          <a:graphicData uri="http://schemas.openxmlformats.org/drawingml/2006/table">
            <a:tbl>
              <a:tblPr firstRow="1" bandRow="1">
                <a:effectLst>
                  <a:innerShdw blurRad="63500" dist="88900" dir="13440000">
                    <a:srgbClr val="7030A0">
                      <a:alpha val="50000"/>
                    </a:srgbClr>
                  </a:innerShdw>
                </a:effectLst>
                <a:tableStyleId>{5C22544A-7EE6-4342-B048-85BDC9FD1C3A}</a:tableStyleId>
              </a:tblPr>
              <a:tblGrid>
                <a:gridCol w="1793446">
                  <a:extLst>
                    <a:ext uri="{9D8B030D-6E8A-4147-A177-3AD203B41FA5}">
                      <a16:colId xmlns:a16="http://schemas.microsoft.com/office/drawing/2014/main" val="20000"/>
                    </a:ext>
                  </a:extLst>
                </a:gridCol>
                <a:gridCol w="3504060">
                  <a:extLst>
                    <a:ext uri="{9D8B030D-6E8A-4147-A177-3AD203B41FA5}">
                      <a16:colId xmlns:a16="http://schemas.microsoft.com/office/drawing/2014/main" val="20001"/>
                    </a:ext>
                  </a:extLst>
                </a:gridCol>
                <a:gridCol w="3807229">
                  <a:extLst>
                    <a:ext uri="{9D8B030D-6E8A-4147-A177-3AD203B41FA5}">
                      <a16:colId xmlns:a16="http://schemas.microsoft.com/office/drawing/2014/main" val="20002"/>
                    </a:ext>
                  </a:extLst>
                </a:gridCol>
              </a:tblGrid>
              <a:tr h="428357">
                <a:tc>
                  <a:txBody>
                    <a:bodyPr/>
                    <a:lstStyle/>
                    <a:p>
                      <a:pPr algn="dist"/>
                      <a:endParaRPr lang="zh-CN" altLang="en-US"/>
                    </a:p>
                  </a:txBody>
                  <a:tcPr>
                    <a:noFill/>
                  </a:tcPr>
                </a:tc>
                <a:tc>
                  <a:txBody>
                    <a:bodyPr/>
                    <a:lstStyle/>
                    <a:p>
                      <a:pPr algn="ctr"/>
                      <a:r>
                        <a:rPr kumimoji="1" lang="zh-CN" altLang="en-US" sz="2400" kern="1200" dirty="0">
                          <a:solidFill>
                            <a:schemeClr val="tx1"/>
                          </a:solidFill>
                          <a:latin typeface="微软雅黑" panose="020B0503020204020204" pitchFamily="34" charset="-122"/>
                          <a:ea typeface="微软雅黑" panose="020B0503020204020204" pitchFamily="34" charset="-122"/>
                        </a:rPr>
                        <a:t>主动测量技术</a:t>
                      </a:r>
                    </a:p>
                  </a:txBody>
                  <a:tcPr>
                    <a:noFill/>
                  </a:tcPr>
                </a:tc>
                <a:tc>
                  <a:txBody>
                    <a:bodyPr/>
                    <a:lstStyle/>
                    <a:p>
                      <a:pPr marL="0" algn="ctr" defTabSz="914400" rtl="0" eaLnBrk="1" latinLnBrk="0" hangingPunct="1"/>
                      <a:r>
                        <a:rPr kumimoji="1" lang="zh-CN" altLang="en-US" sz="2400" b="1" kern="1200" dirty="0">
                          <a:solidFill>
                            <a:schemeClr val="tx1"/>
                          </a:solidFill>
                          <a:latin typeface="微软雅黑" panose="020B0503020204020204" pitchFamily="34" charset="-122"/>
                          <a:ea typeface="微软雅黑" panose="020B0503020204020204" pitchFamily="34" charset="-122"/>
                          <a:cs typeface="+mn-cs"/>
                        </a:rPr>
                        <a:t>被动测量技术</a:t>
                      </a:r>
                    </a:p>
                  </a:txBody>
                  <a:tcPr>
                    <a:noFill/>
                  </a:tcPr>
                </a:tc>
                <a:extLst>
                  <a:ext uri="{0D108BD9-81ED-4DB2-BD59-A6C34878D82A}">
                    <a16:rowId xmlns:a16="http://schemas.microsoft.com/office/drawing/2014/main" val="10000"/>
                  </a:ext>
                </a:extLst>
              </a:tr>
              <a:tr h="758290">
                <a:tc>
                  <a:txBody>
                    <a:bodyPr/>
                    <a:lstStyle/>
                    <a:p>
                      <a:pPr marL="0" algn="ctr" defTabSz="914400" rtl="0" eaLnBrk="1" latinLnBrk="0" hangingPunct="1"/>
                      <a:r>
                        <a:rPr kumimoji="1" lang="zh-CN" altLang="en-US" sz="2400" b="1" kern="1200" dirty="0">
                          <a:solidFill>
                            <a:schemeClr val="tx1"/>
                          </a:solidFill>
                          <a:latin typeface="微软雅黑" panose="020B0503020204020204" pitchFamily="34" charset="-122"/>
                          <a:ea typeface="微软雅黑" panose="020B0503020204020204" pitchFamily="34" charset="-122"/>
                          <a:cs typeface="+mn-cs"/>
                        </a:rPr>
                        <a:t>优点</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使用方便，适合端到端的网络性能测量</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不会对网络本身的运行产生影响</a:t>
                      </a:r>
                    </a:p>
                  </a:txBody>
                  <a:tcPr>
                    <a:noFill/>
                  </a:tcPr>
                </a:tc>
                <a:extLst>
                  <a:ext uri="{0D108BD9-81ED-4DB2-BD59-A6C34878D82A}">
                    <a16:rowId xmlns:a16="http://schemas.microsoft.com/office/drawing/2014/main" val="10001"/>
                  </a:ext>
                </a:extLst>
              </a:tr>
              <a:tr h="713928">
                <a:tc>
                  <a:txBody>
                    <a:bodyPr/>
                    <a:lstStyle/>
                    <a:p>
                      <a:pPr marL="0" algn="ctr" defTabSz="914400" rtl="0" eaLnBrk="1" latinLnBrk="0" hangingPunct="1"/>
                      <a:r>
                        <a:rPr kumimoji="1" lang="zh-CN" altLang="en-US" sz="2400" b="1" kern="1200" dirty="0">
                          <a:solidFill>
                            <a:schemeClr val="tx1"/>
                          </a:solidFill>
                          <a:latin typeface="微软雅黑" panose="020B0503020204020204" pitchFamily="34" charset="-122"/>
                          <a:ea typeface="微软雅黑" panose="020B0503020204020204" pitchFamily="34" charset="-122"/>
                          <a:cs typeface="+mn-cs"/>
                        </a:rPr>
                        <a:t>缺点</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增加了网络潜在的负载，会引起 </a:t>
                      </a:r>
                      <a:r>
                        <a:rPr kumimoji="1" lang="en-US" altLang="zh-CN" sz="2200" kern="1200" dirty="0">
                          <a:solidFill>
                            <a:schemeClr val="tx1"/>
                          </a:solidFill>
                          <a:latin typeface="微软雅黑" panose="020B0503020204020204" pitchFamily="34" charset="-122"/>
                          <a:ea typeface="微软雅黑" panose="020B0503020204020204" pitchFamily="34" charset="-122"/>
                          <a:cs typeface="+mn-cs"/>
                        </a:rPr>
                        <a:t>Heisenberg</a:t>
                      </a: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 效应</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可扩展性不强</a:t>
                      </a:r>
                    </a:p>
                  </a:txBody>
                  <a:tcPr>
                    <a:noFill/>
                  </a:tcPr>
                </a:tc>
                <a:extLst>
                  <a:ext uri="{0D108BD9-81ED-4DB2-BD59-A6C34878D82A}">
                    <a16:rowId xmlns:a16="http://schemas.microsoft.com/office/drawing/2014/main" val="10002"/>
                  </a:ext>
                </a:extLst>
              </a:tr>
              <a:tr h="1342184">
                <a:tc>
                  <a:txBody>
                    <a:bodyPr/>
                    <a:lstStyle/>
                    <a:p>
                      <a:pPr marL="0" algn="ctr" defTabSz="914400" rtl="0" eaLnBrk="1" latinLnBrk="0" hangingPunct="1"/>
                      <a:r>
                        <a:rPr kumimoji="1" lang="zh-CN" altLang="en-US" sz="2400" b="1" kern="1200" dirty="0">
                          <a:solidFill>
                            <a:schemeClr val="tx1"/>
                          </a:solidFill>
                          <a:latin typeface="微软雅黑" panose="020B0503020204020204" pitchFamily="34" charset="-122"/>
                          <a:ea typeface="微软雅黑" panose="020B0503020204020204" pitchFamily="34" charset="-122"/>
                          <a:cs typeface="+mn-cs"/>
                        </a:rPr>
                        <a:t>适用场景</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对网络端到端的延迟、丢包率、路由以及网络拓扑的测量通常是采用主动测量方式</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如网络带宽、路径吞吐量等参数使用的是被动测</a:t>
                      </a: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量方式</a:t>
                      </a:r>
                    </a:p>
                  </a:txBody>
                  <a:tcPr>
                    <a:noFill/>
                  </a:tcPr>
                </a:tc>
                <a:extLst>
                  <a:ext uri="{0D108BD9-81ED-4DB2-BD59-A6C34878D82A}">
                    <a16:rowId xmlns:a16="http://schemas.microsoft.com/office/drawing/2014/main" val="10003"/>
                  </a:ext>
                </a:extLst>
              </a:tr>
              <a:tr h="1028056">
                <a:tc>
                  <a:txBody>
                    <a:bodyPr/>
                    <a:lstStyle/>
                    <a:p>
                      <a:pPr marL="0" algn="ctr" defTabSz="914400" rtl="0" eaLnBrk="1" latinLnBrk="0" hangingPunct="1"/>
                      <a:r>
                        <a:rPr kumimoji="1" lang="zh-CN" altLang="en-US" sz="2400" b="1" kern="1200" dirty="0">
                          <a:solidFill>
                            <a:schemeClr val="tx1"/>
                          </a:solidFill>
                          <a:latin typeface="微软雅黑" panose="020B0503020204020204" pitchFamily="34" charset="-122"/>
                          <a:ea typeface="微软雅黑" panose="020B0503020204020204" pitchFamily="34" charset="-122"/>
                          <a:cs typeface="+mn-cs"/>
                        </a:rPr>
                        <a:t>技术举例</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端口扫描技术 </a:t>
                      </a:r>
                      <a:endParaRPr kumimoji="1" lang="en-US" altLang="zh-CN" sz="220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操作系统指纹识别探测</a:t>
                      </a:r>
                      <a:endParaRPr kumimoji="1" lang="en-US" altLang="zh-CN" sz="2200" kern="1200" dirty="0">
                        <a:solidFill>
                          <a:schemeClr val="tx1"/>
                        </a:solidFill>
                        <a:latin typeface="微软雅黑" panose="020B0503020204020204" pitchFamily="34" charset="-122"/>
                        <a:ea typeface="微软雅黑" panose="020B0503020204020204" pitchFamily="34" charset="-122"/>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全流量</a:t>
                      </a:r>
                      <a:endParaRPr kumimoji="1" lang="en-US" altLang="zh-CN" sz="220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采样</a:t>
                      </a:r>
                      <a:endParaRPr kumimoji="1" lang="en-US" altLang="zh-CN" sz="2200" kern="1200" dirty="0">
                        <a:solidFill>
                          <a:schemeClr val="tx1"/>
                        </a:solidFill>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200" kern="1200" dirty="0">
                          <a:solidFill>
                            <a:schemeClr val="tx1"/>
                          </a:solidFill>
                          <a:latin typeface="微软雅黑" panose="020B0503020204020204" pitchFamily="34" charset="-122"/>
                          <a:ea typeface="微软雅黑" panose="020B0503020204020204" pitchFamily="34" charset="-122"/>
                          <a:cs typeface="+mn-cs"/>
                        </a:rPr>
                        <a:t>镜像模式</a:t>
                      </a:r>
                    </a:p>
                  </a:txBody>
                  <a:tcPr>
                    <a:noFill/>
                  </a:tcPr>
                </a:tc>
                <a:extLst>
                  <a:ext uri="{0D108BD9-81ED-4DB2-BD59-A6C34878D82A}">
                    <a16:rowId xmlns:a16="http://schemas.microsoft.com/office/drawing/2014/main" val="10004"/>
                  </a:ext>
                </a:extLst>
              </a:tr>
            </a:tbl>
          </a:graphicData>
        </a:graphic>
      </p:graphicFrame>
      <p:grpSp>
        <p:nvGrpSpPr>
          <p:cNvPr id="15" name="组合 14"/>
          <p:cNvGrpSpPr/>
          <p:nvPr/>
        </p:nvGrpSpPr>
        <p:grpSpPr>
          <a:xfrm>
            <a:off x="1532255" y="6029325"/>
            <a:ext cx="8714105" cy="634330"/>
            <a:chOff x="395" y="9595"/>
            <a:chExt cx="13723" cy="800"/>
          </a:xfrm>
        </p:grpSpPr>
        <p:sp>
          <p:nvSpPr>
            <p:cNvPr id="16" name="AutoShape 7"/>
            <p:cNvSpPr/>
            <p:nvPr/>
          </p:nvSpPr>
          <p:spPr>
            <a:xfrm>
              <a:off x="395" y="9595"/>
              <a:ext cx="13723" cy="800"/>
            </a:xfrm>
            <a:prstGeom prst="roundRect">
              <a:avLst>
                <a:gd name="adj" fmla="val 15704"/>
              </a:avLst>
            </a:prstGeom>
            <a:solidFill>
              <a:srgbClr val="80008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17" name="矩形 16"/>
            <p:cNvSpPr/>
            <p:nvPr/>
          </p:nvSpPr>
          <p:spPr>
            <a:xfrm>
              <a:off x="508" y="9746"/>
              <a:ext cx="13603" cy="466"/>
            </a:xfrm>
            <a:prstGeom prst="rect">
              <a:avLst/>
            </a:prstGeom>
            <a:noFill/>
            <a:ln w="9525">
              <a:noFill/>
            </a:ln>
            <a:effectLst>
              <a:prstShdw prst="shdw17" dist="17961" dir="2699999">
                <a:schemeClr val="accent1">
                  <a:gamma/>
                  <a:shade val="60000"/>
                  <a:invGamma/>
                </a:schemeClr>
              </a:prstShdw>
            </a:effectLst>
          </p:spPr>
          <p:txBody>
            <a:bodyPr wrap="square">
              <a:spAutoFit/>
            </a:bodyPr>
            <a:lstStyle/>
            <a:p>
              <a:pPr lvl="0" algn="ctr" eaLnBrk="1" fontAlgn="base" hangingPunct="1">
                <a:buClr>
                  <a:srgbClr val="FF9900"/>
                </a:buClr>
                <a:buSzPct val="70000"/>
                <a:buFont typeface="Wingdings" panose="05000000000000000000" pitchFamily="2" charset="2"/>
                <a:buNone/>
              </a:pPr>
              <a:r>
                <a:rPr lang="zh-CN" altLang="en-US" b="1"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最好</a:t>
              </a:r>
              <a:r>
                <a:rPr lang="zh-CN" altLang="en-US" b="1" strike="noStrike"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使用主动和被动相结合的测量方式</a:t>
              </a:r>
            </a:p>
          </p:txBody>
        </p:sp>
      </p:grpSp>
      <p:sp>
        <p:nvSpPr>
          <p:cNvPr id="8" name="文本框 7">
            <a:extLst>
              <a:ext uri="{FF2B5EF4-FFF2-40B4-BE49-F238E27FC236}">
                <a16:creationId xmlns:a16="http://schemas.microsoft.com/office/drawing/2014/main" id="{49E4F6A6-B9D0-417C-B1A4-6FE7DD887EC1}"/>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主被动结合测量</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113</a:t>
            </a:fld>
            <a:endParaRPr kumimoji="1" lang="zh-CN" altLang="en-US" sz="1200" b="0" i="0" u="none" strike="noStrike" kern="1200" cap="none" spc="0" normalizeH="0" baseline="0" noProof="0" dirty="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内容占位符 4"/>
          <p:cNvSpPr>
            <a:spLocks noGrp="1"/>
          </p:cNvSpPr>
          <p:nvPr>
            <p:ph idx="1"/>
          </p:nvPr>
        </p:nvSpPr>
        <p:spPr>
          <a:xfrm>
            <a:off x="809626" y="1371896"/>
            <a:ext cx="10907454" cy="3327695"/>
          </a:xfrm>
        </p:spPr>
        <p:txBody>
          <a:bodyPr>
            <a:normAutofit/>
          </a:bodyPr>
          <a:lstStyle/>
          <a:p>
            <a:r>
              <a:rPr lang="zh-CN" altLang="en-US" dirty="0"/>
              <a:t>主被动结合的方式：</a:t>
            </a:r>
            <a:endParaRPr lang="en-US" altLang="zh-CN" dirty="0"/>
          </a:p>
          <a:p>
            <a:pPr lvl="1"/>
            <a:r>
              <a:rPr lang="zh-CN" altLang="en-US" dirty="0"/>
              <a:t>主要思路：</a:t>
            </a:r>
            <a:r>
              <a:rPr kumimoji="1" lang="zh-CN" altLang="en-US" dirty="0">
                <a:solidFill>
                  <a:srgbClr val="5B307E"/>
                </a:solidFill>
              </a:rPr>
              <a:t>通过被动测量的结果触发引导主动测量任务的执行</a:t>
            </a:r>
            <a:r>
              <a:rPr lang="zh-CN" altLang="en-US" dirty="0"/>
              <a:t>，得到目标网络丢包率和路由信息。</a:t>
            </a:r>
            <a:endParaRPr lang="en-US" altLang="zh-CN" dirty="0"/>
          </a:p>
          <a:p>
            <a:pPr lvl="1"/>
            <a:r>
              <a:rPr lang="zh-CN" altLang="en-US" dirty="0"/>
              <a:t>特点：</a:t>
            </a:r>
            <a:r>
              <a:rPr lang="zh-CN" altLang="en-US" sz="2400" dirty="0"/>
              <a:t>保持了主动测量和被动测量各自的优点，更使得测量结果能更好地反映网络的真实情况；</a:t>
            </a:r>
            <a:endParaRPr lang="en-US" altLang="zh-CN" sz="2400" dirty="0"/>
          </a:p>
          <a:p>
            <a:pPr lvl="2"/>
            <a:r>
              <a:rPr lang="zh-CN" altLang="en-US" sz="2400" dirty="0"/>
              <a:t>能够能达到简化网络运维、增强网络鲁棒性的目的</a:t>
            </a:r>
            <a:endParaRPr lang="en-US" altLang="zh-CN" sz="2400" dirty="0"/>
          </a:p>
          <a:p>
            <a:pPr lvl="1"/>
            <a:endParaRPr lang="zh-CN" altLang="en-US" sz="2000" dirty="0"/>
          </a:p>
        </p:txBody>
      </p:sp>
      <p:pic>
        <p:nvPicPr>
          <p:cNvPr id="7" name="图片 6"/>
          <p:cNvPicPr>
            <a:picLocks noChangeAspect="1"/>
          </p:cNvPicPr>
          <p:nvPr/>
        </p:nvPicPr>
        <p:blipFill>
          <a:blip r:embed="rId3"/>
          <a:stretch>
            <a:fillRect/>
          </a:stretch>
        </p:blipFill>
        <p:spPr>
          <a:xfrm>
            <a:off x="1515361" y="3475039"/>
            <a:ext cx="8433466" cy="3063873"/>
          </a:xfrm>
          <a:prstGeom prst="rect">
            <a:avLst/>
          </a:prstGeom>
        </p:spPr>
      </p:pic>
      <p:sp>
        <p:nvSpPr>
          <p:cNvPr id="3" name="文本框 2"/>
          <p:cNvSpPr txBox="1"/>
          <p:nvPr/>
        </p:nvSpPr>
        <p:spPr>
          <a:xfrm>
            <a:off x="3828055" y="6536809"/>
            <a:ext cx="487059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一种主被动结合的网络测量技术结构</a:t>
            </a:r>
          </a:p>
        </p:txBody>
      </p:sp>
      <p:sp>
        <p:nvSpPr>
          <p:cNvPr id="8" name="文本框 7">
            <a:extLst>
              <a:ext uri="{FF2B5EF4-FFF2-40B4-BE49-F238E27FC236}">
                <a16:creationId xmlns:a16="http://schemas.microsoft.com/office/drawing/2014/main" id="{FBA60E3A-AB57-4BFC-8E5B-AB322DD127F1}"/>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人工智能在网络测量上的应用</a:t>
            </a:r>
          </a:p>
        </p:txBody>
      </p:sp>
      <p:sp>
        <p:nvSpPr>
          <p:cNvPr id="3" name="内容占位符 2"/>
          <p:cNvSpPr>
            <a:spLocks noGrp="1"/>
          </p:cNvSpPr>
          <p:nvPr>
            <p:ph idx="1"/>
          </p:nvPr>
        </p:nvSpPr>
        <p:spPr>
          <a:xfrm>
            <a:off x="584613" y="1426457"/>
            <a:ext cx="5754370" cy="4603750"/>
          </a:xfrm>
        </p:spPr>
        <p:txBody>
          <a:bodyPr>
            <a:normAutofit/>
          </a:bodyPr>
          <a:lstStyle/>
          <a:p>
            <a:pPr fontAlgn="base">
              <a:lnSpc>
                <a:spcPct val="120000"/>
              </a:lnSpc>
            </a:pPr>
            <a:r>
              <a:rPr lang="zh-CN" altLang="en-US" sz="2400" dirty="0"/>
              <a:t> 传统网络测量所面临的问题</a:t>
            </a:r>
          </a:p>
          <a:p>
            <a:pPr lvl="1" fontAlgn="base">
              <a:lnSpc>
                <a:spcPct val="120000"/>
              </a:lnSpc>
            </a:pPr>
            <a:r>
              <a:rPr lang="zh-CN" altLang="en-US" sz="2000" dirty="0"/>
              <a:t>信息量缺失/太少</a:t>
            </a:r>
          </a:p>
          <a:p>
            <a:pPr lvl="1" fontAlgn="base">
              <a:lnSpc>
                <a:spcPct val="120000"/>
              </a:lnSpc>
            </a:pPr>
            <a:r>
              <a:rPr lang="zh-CN" altLang="en-US" sz="2000" dirty="0"/>
              <a:t>缺乏全网视图（network-wide view）的数据测量及分析</a:t>
            </a:r>
          </a:p>
          <a:p>
            <a:pPr lvl="1" fontAlgn="base">
              <a:lnSpc>
                <a:spcPct val="120000"/>
              </a:lnSpc>
            </a:pPr>
            <a:r>
              <a:rPr lang="zh-CN" altLang="en-US" sz="2000" dirty="0"/>
              <a:t>难以找到所需要的有用信息/事件</a:t>
            </a:r>
          </a:p>
          <a:p>
            <a:pPr lvl="1" fontAlgn="base">
              <a:lnSpc>
                <a:spcPct val="120000"/>
              </a:lnSpc>
            </a:pPr>
            <a:r>
              <a:rPr lang="zh-CN" altLang="en-US" sz="2000" dirty="0"/>
              <a:t>需一种机制</a:t>
            </a:r>
            <a:r>
              <a:rPr lang="zh-CN" altLang="en-US" sz="2000" dirty="0">
                <a:solidFill>
                  <a:srgbClr val="C00000"/>
                </a:solidFill>
              </a:rPr>
              <a:t>在线分析</a:t>
            </a:r>
            <a:r>
              <a:rPr lang="zh-CN" altLang="en-US" sz="2000" dirty="0"/>
              <a:t>网络数据，也需对历史数据进行</a:t>
            </a:r>
            <a:r>
              <a:rPr lang="zh-CN" altLang="en-US" sz="2000" dirty="0">
                <a:solidFill>
                  <a:srgbClr val="C00000"/>
                </a:solidFill>
              </a:rPr>
              <a:t>离线分析</a:t>
            </a:r>
            <a:r>
              <a:rPr lang="zh-CN" altLang="en-US" sz="2000" dirty="0"/>
              <a:t>，从而使得网络测量能更快反应出网络特征</a:t>
            </a:r>
          </a:p>
          <a:p>
            <a:pPr lvl="1" fontAlgn="base">
              <a:lnSpc>
                <a:spcPct val="120000"/>
              </a:lnSpc>
            </a:pPr>
            <a:endParaRPr kumimoji="1" lang="zh-CN" altLang="en-US" dirty="0"/>
          </a:p>
        </p:txBody>
      </p:sp>
      <p:sp>
        <p:nvSpPr>
          <p:cNvPr id="11" name="灯片编号占位符 10"/>
          <p:cNvSpPr>
            <a:spLocks noGrp="1"/>
          </p:cNvSpPr>
          <p:nvPr>
            <p:ph type="sldNum" sz="quarter" idx="12"/>
          </p:nvPr>
        </p:nvSpPr>
        <p:spPr/>
        <p:txBody>
          <a:bodyPr/>
          <a:lstStyle/>
          <a:p>
            <a:fld id="{8D4D1E41-7A09-AB4A-A4E1-09765ADA2698}" type="slidenum">
              <a:rPr kumimoji="1" lang="zh-CN" altLang="en-US" smtClean="0"/>
              <a:pPr/>
              <a:t>114</a:t>
            </a:fld>
            <a:endParaRPr kumimoji="1" lang="zh-CN" altLang="en-US" dirty="0"/>
          </a:p>
        </p:txBody>
      </p:sp>
      <p:sp>
        <p:nvSpPr>
          <p:cNvPr id="4" name="内容占位符 2"/>
          <p:cNvSpPr>
            <a:spLocks noGrp="1"/>
          </p:cNvSpPr>
          <p:nvPr/>
        </p:nvSpPr>
        <p:spPr>
          <a:xfrm>
            <a:off x="6740525" y="931545"/>
            <a:ext cx="5266055" cy="4738370"/>
          </a:xfrm>
          <a:prstGeom prst="rect">
            <a:avLst/>
          </a:prstGeom>
        </p:spPr>
        <p:txBody>
          <a:bodyPr vert="horz" lIns="91440" tIns="45720" rIns="91440" bIns="45720" rtlCol="0">
            <a:norm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base">
              <a:lnSpc>
                <a:spcPct val="120000"/>
              </a:lnSpc>
            </a:pPr>
            <a:endParaRPr lang="zh-CN" altLang="en-US" sz="2000" dirty="0"/>
          </a:p>
          <a:p>
            <a:pPr fontAlgn="base">
              <a:lnSpc>
                <a:spcPct val="120000"/>
              </a:lnSpc>
            </a:pPr>
            <a:r>
              <a:rPr kumimoji="1" lang="zh-CN" altLang="en-US" sz="2400" dirty="0">
                <a:sym typeface="+mn-ea"/>
              </a:rPr>
              <a:t>基于机器学习</a:t>
            </a:r>
            <a:r>
              <a:rPr lang="zh-CN" altLang="en-US" sz="2400" dirty="0">
                <a:sym typeface="+mn-ea"/>
              </a:rPr>
              <a:t>的网络测量技术</a:t>
            </a:r>
          </a:p>
          <a:p>
            <a:pPr lvl="1" fontAlgn="base">
              <a:lnSpc>
                <a:spcPct val="120000"/>
              </a:lnSpc>
            </a:pPr>
            <a:r>
              <a:rPr kumimoji="1" lang="zh-CN" altLang="en-US" sz="2000" dirty="0"/>
              <a:t>将机器学习特别是</a:t>
            </a:r>
            <a:r>
              <a:rPr kumimoji="1" lang="zh-CN" altLang="en-US" sz="2000" dirty="0">
                <a:solidFill>
                  <a:srgbClr val="C00000"/>
                </a:solidFill>
              </a:rPr>
              <a:t>深度学习方法</a:t>
            </a:r>
            <a:r>
              <a:rPr kumimoji="1" lang="zh-CN" altLang="en-US" sz="2000" dirty="0"/>
              <a:t>，与网络测量相结合，分析网络的动态特性</a:t>
            </a:r>
            <a:endParaRPr kumimoji="1" lang="zh-CN" altLang="en-US" sz="2400" dirty="0"/>
          </a:p>
          <a:p>
            <a:pPr marL="800100" lvl="2" indent="-342900" fontAlgn="base">
              <a:lnSpc>
                <a:spcPct val="120000"/>
              </a:lnSpc>
            </a:pPr>
            <a:r>
              <a:rPr kumimoji="1" lang="zh-CN" altLang="en-US" dirty="0">
                <a:sym typeface="+mn-ea"/>
              </a:rPr>
              <a:t>基于机器学习的测量技术能够</a:t>
            </a:r>
            <a:r>
              <a:rPr kumimoji="1" lang="zh-CN" altLang="en-US" dirty="0">
                <a:solidFill>
                  <a:srgbClr val="C00000"/>
                </a:solidFill>
                <a:sym typeface="+mn-ea"/>
              </a:rPr>
              <a:t>表征、检测、定位和理解</a:t>
            </a:r>
            <a:r>
              <a:rPr kumimoji="1" lang="zh-CN" altLang="en-US" dirty="0">
                <a:sym typeface="+mn-ea"/>
              </a:rPr>
              <a:t>复杂行为和复杂系统，有助于揭示庞大的网络数据</a:t>
            </a:r>
            <a:endParaRPr kumimoji="1" lang="zh-CN" altLang="en-US" dirty="0"/>
          </a:p>
          <a:p>
            <a:pPr lvl="1" fontAlgn="base">
              <a:lnSpc>
                <a:spcPct val="120000"/>
              </a:lnSpc>
            </a:pPr>
            <a:endParaRPr kumimoji="1" lang="zh-CN" altLang="en-US" dirty="0"/>
          </a:p>
          <a:p>
            <a:pPr lvl="1" fontAlgn="base">
              <a:lnSpc>
                <a:spcPct val="120000"/>
              </a:lnSpc>
            </a:pPr>
            <a:endParaRPr kumimoji="1" lang="zh-CN" altLang="en-US" dirty="0"/>
          </a:p>
        </p:txBody>
      </p:sp>
      <p:sp>
        <p:nvSpPr>
          <p:cNvPr id="5" name="右箭头 4"/>
          <p:cNvSpPr/>
          <p:nvPr/>
        </p:nvSpPr>
        <p:spPr>
          <a:xfrm>
            <a:off x="5730949" y="2901562"/>
            <a:ext cx="1694106" cy="748418"/>
          </a:xfrm>
          <a:prstGeom prst="rightArrow">
            <a:avLst/>
          </a:prstGeom>
          <a:solidFill>
            <a:srgbClr val="5B59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6977" y="3075716"/>
            <a:ext cx="1265555" cy="400110"/>
          </a:xfrm>
          <a:prstGeom prst="rect">
            <a:avLst/>
          </a:prstGeom>
          <a:noFill/>
        </p:spPr>
        <p:txBody>
          <a:bodyPr wrap="square" rtlCol="0">
            <a:spAutoFit/>
          </a:bodyPr>
          <a:lstStyle/>
          <a:p>
            <a:r>
              <a:rPr lang="zh-CN" altLang="en-US" sz="2000" b="1" dirty="0">
                <a:solidFill>
                  <a:schemeClr val="bg1"/>
                </a:solidFill>
              </a:rPr>
              <a:t>解决办法</a:t>
            </a:r>
          </a:p>
        </p:txBody>
      </p:sp>
      <p:pic>
        <p:nvPicPr>
          <p:cNvPr id="7" name="图片 6" descr="QQ图片20210204194824"/>
          <p:cNvPicPr>
            <a:picLocks noChangeAspect="1"/>
          </p:cNvPicPr>
          <p:nvPr/>
        </p:nvPicPr>
        <p:blipFill>
          <a:blip r:embed="rId2"/>
          <a:stretch>
            <a:fillRect/>
          </a:stretch>
        </p:blipFill>
        <p:spPr>
          <a:xfrm>
            <a:off x="2319862" y="2533399"/>
            <a:ext cx="7174230" cy="3128645"/>
          </a:xfrm>
          <a:prstGeom prst="rect">
            <a:avLst/>
          </a:prstGeom>
        </p:spPr>
      </p:pic>
      <p:sp>
        <p:nvSpPr>
          <p:cNvPr id="9" name="文本占位符 2"/>
          <p:cNvSpPr txBox="1"/>
          <p:nvPr/>
        </p:nvSpPr>
        <p:spPr bwMode="auto">
          <a:xfrm>
            <a:off x="3672840" y="6157595"/>
            <a:ext cx="4846955"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lstStyle>
            <a:lvl1pPr marL="0" indent="0" algn="l" rtl="0" eaLnBrk="0" fontAlgn="base" hangingPunct="0">
              <a:spcBef>
                <a:spcPct val="20000"/>
              </a:spcBef>
              <a:spcAft>
                <a:spcPct val="0"/>
              </a:spcAft>
              <a:buFont typeface="Arial" panose="020B0604020202020204" pitchFamily="34" charset="0"/>
              <a:buNone/>
              <a:defRPr sz="2000">
                <a:solidFill>
                  <a:schemeClr val="tx1"/>
                </a:solidFill>
                <a:latin typeface="+mn-lt"/>
                <a:ea typeface="+mn-ea"/>
                <a:cs typeface="+mn-cs"/>
              </a:defRPr>
            </a:lvl1pPr>
            <a:lvl2pPr marL="457200" indent="0" algn="l" rtl="0" eaLnBrk="0" fontAlgn="base" hangingPunct="0">
              <a:spcBef>
                <a:spcPct val="20000"/>
              </a:spcBef>
              <a:spcAft>
                <a:spcPct val="0"/>
              </a:spcAft>
              <a:buFont typeface="Arial" panose="020B0604020202020204" pitchFamily="34" charset="0"/>
              <a:buNone/>
              <a:defRPr sz="1800">
                <a:solidFill>
                  <a:schemeClr val="tx1"/>
                </a:solidFill>
                <a:latin typeface="+mn-lt"/>
                <a:ea typeface="+mn-ea"/>
              </a:defRPr>
            </a:lvl2pPr>
            <a:lvl3pPr marL="914400" indent="0" algn="l" rtl="0" eaLnBrk="0" fontAlgn="base" hangingPunct="0">
              <a:spcBef>
                <a:spcPct val="20000"/>
              </a:spcBef>
              <a:spcAft>
                <a:spcPct val="0"/>
              </a:spcAft>
              <a:buFont typeface="Arial" panose="020B0604020202020204" pitchFamily="34" charset="0"/>
              <a:buNone/>
              <a:defRPr sz="1600">
                <a:solidFill>
                  <a:schemeClr val="tx1"/>
                </a:solidFill>
                <a:latin typeface="+mn-lt"/>
                <a:ea typeface="+mn-ea"/>
              </a:defRPr>
            </a:lvl3pPr>
            <a:lvl4pPr marL="13716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4pPr>
            <a:lvl5pPr marL="18288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5pPr>
            <a:lvl6pPr marL="22860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6pPr>
            <a:lvl7pPr marL="27432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7pPr>
            <a:lvl8pPr marL="32004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8pPr>
            <a:lvl9pPr marL="36576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9pPr>
          </a:lstStyle>
          <a:p>
            <a:pPr defTabSz="685800">
              <a:lnSpc>
                <a:spcPct val="120000"/>
              </a:lnSpc>
              <a:buFont typeface="Wingdings" panose="05000000000000000000" pitchFamily="2" charset="2"/>
            </a:pPr>
            <a:r>
              <a:rPr kumimoji="1" lang="zh-CN" altLang="en-US"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机器学习在网络测量应用中的基本流程图</a:t>
            </a:r>
          </a:p>
        </p:txBody>
      </p:sp>
      <p:sp>
        <p:nvSpPr>
          <p:cNvPr id="10" name="文本框 9">
            <a:extLst>
              <a:ext uri="{FF2B5EF4-FFF2-40B4-BE49-F238E27FC236}">
                <a16:creationId xmlns:a16="http://schemas.microsoft.com/office/drawing/2014/main" id="{41DF899C-8D8B-4408-8B5F-CAEBD56A9750}"/>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2225" y="1406524"/>
            <a:ext cx="7573822" cy="456566"/>
          </a:xfrm>
        </p:spPr>
        <p:txBody>
          <a:bodyPr>
            <a:noAutofit/>
          </a:bodyPr>
          <a:lstStyle/>
          <a:p>
            <a:r>
              <a:rPr kumimoji="1" lang="zh-CN" altLang="en-US" dirty="0">
                <a:sym typeface="+mn-ea"/>
              </a:rPr>
              <a:t>基于机器学习的网络测量框架技术</a:t>
            </a:r>
            <a:r>
              <a:rPr kumimoji="1" lang="zh-CN" altLang="en-US" dirty="0"/>
              <a:t>基本框架</a:t>
            </a:r>
          </a:p>
        </p:txBody>
      </p:sp>
      <p:pic>
        <p:nvPicPr>
          <p:cNvPr id="5" name="图片 4"/>
          <p:cNvPicPr>
            <a:picLocks noChangeAspect="1"/>
          </p:cNvPicPr>
          <p:nvPr/>
        </p:nvPicPr>
        <p:blipFill>
          <a:blip r:embed="rId2"/>
          <a:srcRect l="3415" t="6047" r="-426" b="595"/>
          <a:stretch>
            <a:fillRect/>
          </a:stretch>
        </p:blipFill>
        <p:spPr>
          <a:xfrm>
            <a:off x="2408577" y="1955108"/>
            <a:ext cx="7374845" cy="3067981"/>
          </a:xfrm>
          <a:prstGeom prst="rect">
            <a:avLst/>
          </a:prstGeom>
        </p:spPr>
      </p:pic>
      <p:sp>
        <p:nvSpPr>
          <p:cNvPr id="7" name="文本框 6"/>
          <p:cNvSpPr txBox="1"/>
          <p:nvPr/>
        </p:nvSpPr>
        <p:spPr>
          <a:xfrm>
            <a:off x="544800" y="5125570"/>
            <a:ext cx="6700520" cy="1289905"/>
          </a:xfrm>
          <a:prstGeom prst="rect">
            <a:avLst/>
          </a:prstGeom>
          <a:noFill/>
        </p:spPr>
        <p:txBody>
          <a:bodyPr wrap="square" rtlCol="0">
            <a:spAutoFit/>
          </a:bodyPr>
          <a:lstStyle/>
          <a:p>
            <a:pPr marL="285750" indent="-285750" fontAlgn="auto">
              <a:lnSpc>
                <a:spcPct val="150000"/>
              </a:lnSpc>
              <a:buSzPct val="50000"/>
              <a:buFont typeface="Wingdings" panose="05000000000000000000" charset="0"/>
              <a:buChar char="l"/>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数据捕获模块</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数据来源于网络日志、网络流量等</a:t>
            </a:r>
          </a:p>
          <a:p>
            <a:pPr marL="285750" indent="-285750" fontAlgn="auto">
              <a:lnSpc>
                <a:spcPct val="150000"/>
              </a:lnSpc>
              <a:buSzPct val="50000"/>
              <a:buFont typeface="Wingdings" panose="05000000000000000000" charset="0"/>
              <a:buChar char="l"/>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过滤模块</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使用聚类和分类方法对网络数据进行过滤</a:t>
            </a:r>
          </a:p>
          <a:p>
            <a:pPr marL="285750" indent="-285750" fontAlgn="auto">
              <a:lnSpc>
                <a:spcPct val="150000"/>
              </a:lnSpc>
              <a:buSzPct val="50000"/>
              <a:buFont typeface="Wingdings" panose="05000000000000000000" charset="0"/>
              <a:buChar char="l"/>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元组序列生成模块</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生成网络流量特征</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元组序列</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标题 1"/>
          <p:cNvSpPr>
            <a:spLocks noGrp="1"/>
          </p:cNvSpPr>
          <p:nvPr>
            <p:ph type="title"/>
          </p:nvPr>
        </p:nvSpPr>
        <p:spPr>
          <a:xfrm>
            <a:off x="1308100" y="365125"/>
            <a:ext cx="8220075" cy="879475"/>
          </a:xfrm>
        </p:spPr>
        <p:txBody>
          <a:bodyPr/>
          <a:lstStyle/>
          <a:p>
            <a:r>
              <a:rPr kumimoji="1" lang="zh-CN" altLang="en-US" dirty="0"/>
              <a:t>人工智能在网络测量上的应用</a:t>
            </a:r>
          </a:p>
        </p:txBody>
      </p:sp>
      <p:sp>
        <p:nvSpPr>
          <p:cNvPr id="8" name="矩形 7"/>
          <p:cNvSpPr/>
          <p:nvPr/>
        </p:nvSpPr>
        <p:spPr>
          <a:xfrm>
            <a:off x="6235626" y="5120338"/>
            <a:ext cx="6585097" cy="874407"/>
          </a:xfrm>
          <a:prstGeom prst="rect">
            <a:avLst/>
          </a:prstGeom>
        </p:spPr>
        <p:txBody>
          <a:bodyPr wrap="square">
            <a:spAutoFit/>
          </a:bodyPr>
          <a:lstStyle/>
          <a:p>
            <a:pPr marL="285750" indent="-285750" fontAlgn="auto">
              <a:lnSpc>
                <a:spcPct val="150000"/>
              </a:lnSpc>
              <a:buSzPct val="50000"/>
              <a:buFont typeface="Wingdings" panose="05000000000000000000" charset="0"/>
              <a:buChar char="l"/>
            </a:pPr>
            <a:r>
              <a:rPr lang="en-US" altLang="zh-CN"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分离器:</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将元组拆分为单独的元组流供学习算法分析</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SzPct val="50000"/>
              <a:buFont typeface="Wingdings" panose="05000000000000000000" charset="0"/>
              <a:buChar char="l"/>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ML</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模块</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使用机器学习算法对网络中的数据进行预测</a:t>
            </a:r>
          </a:p>
        </p:txBody>
      </p:sp>
      <p:sp>
        <p:nvSpPr>
          <p:cNvPr id="9" name="文本框 8">
            <a:extLst>
              <a:ext uri="{FF2B5EF4-FFF2-40B4-BE49-F238E27FC236}">
                <a16:creationId xmlns:a16="http://schemas.microsoft.com/office/drawing/2014/main" id="{4BCC3900-F827-4920-A9F0-281BE81712B0}"/>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
        <p:nvSpPr>
          <p:cNvPr id="10" name="灯片编号占位符 3">
            <a:extLst>
              <a:ext uri="{FF2B5EF4-FFF2-40B4-BE49-F238E27FC236}">
                <a16:creationId xmlns:a16="http://schemas.microsoft.com/office/drawing/2014/main" id="{1F3A2C94-7B9F-0A4C-8507-772C7360366F}"/>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115</a:t>
            </a:fld>
            <a:endParaRPr kumimoji="1"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2"/>
          </p:nvPr>
        </p:nvSpPr>
        <p:spPr/>
        <p:txBody>
          <a:bodyPr/>
          <a:lstStyle/>
          <a:p>
            <a:fld id="{8D4D1E41-7A09-AB4A-A4E1-09765ADA2698}" type="slidenum">
              <a:rPr kumimoji="1" lang="zh-CN" altLang="en-US" smtClean="0"/>
              <a:pPr/>
              <a:t>116</a:t>
            </a:fld>
            <a:endParaRPr kumimoji="1" lang="zh-CN" altLang="en-US" dirty="0"/>
          </a:p>
        </p:txBody>
      </p:sp>
      <p:pic>
        <p:nvPicPr>
          <p:cNvPr id="4" name="图片 3"/>
          <p:cNvPicPr>
            <a:picLocks noChangeAspect="1"/>
          </p:cNvPicPr>
          <p:nvPr/>
        </p:nvPicPr>
        <p:blipFill>
          <a:blip r:embed="rId2"/>
          <a:srcRect l="4145" t="6782" r="1181" b="3230"/>
          <a:stretch>
            <a:fillRect/>
          </a:stretch>
        </p:blipFill>
        <p:spPr>
          <a:xfrm>
            <a:off x="1766553" y="1969859"/>
            <a:ext cx="8658894" cy="2776855"/>
          </a:xfrm>
          <a:prstGeom prst="rect">
            <a:avLst/>
          </a:prstGeom>
        </p:spPr>
      </p:pic>
      <p:sp>
        <p:nvSpPr>
          <p:cNvPr id="6" name="内容占位符 2"/>
          <p:cNvSpPr>
            <a:spLocks noGrp="1"/>
          </p:cNvSpPr>
          <p:nvPr/>
        </p:nvSpPr>
        <p:spPr>
          <a:xfrm>
            <a:off x="888661" y="1390650"/>
            <a:ext cx="5748020" cy="455930"/>
          </a:xfrm>
          <a:prstGeom prst="rect">
            <a:avLst/>
          </a:prstGeom>
        </p:spPr>
        <p:txBody>
          <a:bodyPr vert="horz" lIns="91440" tIns="45720" rIns="91440" bIns="45720" rtlCol="0"/>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实例：动态网络管理</a:t>
            </a:r>
          </a:p>
        </p:txBody>
      </p:sp>
      <p:sp>
        <p:nvSpPr>
          <p:cNvPr id="12" name="文本框 11"/>
          <p:cNvSpPr txBox="1"/>
          <p:nvPr/>
        </p:nvSpPr>
        <p:spPr>
          <a:xfrm>
            <a:off x="1114647" y="4880167"/>
            <a:ext cx="10347251" cy="1785104"/>
          </a:xfrm>
          <a:prstGeom prst="rect">
            <a:avLst/>
          </a:prstGeom>
          <a:noFill/>
        </p:spPr>
        <p:txBody>
          <a:bodyPr wrap="square" rtlCol="0" anchor="t">
            <a:spAutoFit/>
          </a:bodyPr>
          <a:lstStyle/>
          <a:p>
            <a:pPr marL="285750" indent="-285750" fontAlgn="auto">
              <a:lnSpc>
                <a:spcPct val="150000"/>
              </a:lnSpc>
              <a:buSzPct val="65000"/>
              <a:buFont typeface="Wingdings" panose="05000000000000000000" charset="0"/>
              <a:buChar char="l"/>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在因特网中，传输路径的变化有时可能会导致严重的性能问题</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SzPct val="65000"/>
              <a:buFont typeface="Wingdings" panose="05000000000000000000" charset="0"/>
              <a:buChar char="l"/>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解决方法</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sym typeface="+mn-ea"/>
              </a:rPr>
              <a:t>利用观察到的网络流模式</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，获取获取链路流量、数据包头信息，构建深度学习网络，</a:t>
            </a: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sym typeface="+mn-ea"/>
              </a:rPr>
              <a:t>进而对路由进行动态</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管理</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标题 1"/>
          <p:cNvSpPr>
            <a:spLocks noGrp="1"/>
          </p:cNvSpPr>
          <p:nvPr>
            <p:ph type="title"/>
          </p:nvPr>
        </p:nvSpPr>
        <p:spPr>
          <a:xfrm>
            <a:off x="1308100" y="365125"/>
            <a:ext cx="8220075" cy="879475"/>
          </a:xfrm>
        </p:spPr>
        <p:txBody>
          <a:bodyPr/>
          <a:lstStyle/>
          <a:p>
            <a:r>
              <a:rPr kumimoji="1" lang="zh-CN" altLang="en-US" dirty="0"/>
              <a:t>人工智能在网络测量上的应用</a:t>
            </a:r>
          </a:p>
        </p:txBody>
      </p:sp>
      <p:sp>
        <p:nvSpPr>
          <p:cNvPr id="7" name="文本框 6">
            <a:extLst>
              <a:ext uri="{FF2B5EF4-FFF2-40B4-BE49-F238E27FC236}">
                <a16:creationId xmlns:a16="http://schemas.microsoft.com/office/drawing/2014/main" id="{7C522F20-24B1-41D3-8232-A247F7DE9A51}"/>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新型网络测量</a:t>
            </a:r>
            <a:r>
              <a:rPr lang="en-US" altLang="zh-CN" dirty="0"/>
              <a:t>——</a:t>
            </a:r>
            <a:r>
              <a:rPr lang="zh-CN" altLang="en-US" dirty="0"/>
              <a:t>工业互联网测量</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117</a:t>
            </a:fld>
            <a:endParaRPr kumimoji="1" lang="zh-CN" altLang="en-US" dirty="0"/>
          </a:p>
        </p:txBody>
      </p:sp>
      <p:sp>
        <p:nvSpPr>
          <p:cNvPr id="5" name="内容占位符 2"/>
          <p:cNvSpPr txBox="1"/>
          <p:nvPr/>
        </p:nvSpPr>
        <p:spPr>
          <a:xfrm>
            <a:off x="1128301" y="1557739"/>
            <a:ext cx="8545830" cy="2593975"/>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30000"/>
              </a:lnSpc>
              <a:buNone/>
            </a:pPr>
            <a:endParaRPr lang="en-US" altLang="zh-CN" sz="1050" dirty="0">
              <a:solidFill>
                <a:srgbClr val="FF0000"/>
              </a:solidFill>
              <a:latin typeface="Times New Roman" panose="02020603050405020304" pitchFamily="18" charset="0"/>
              <a:ea typeface="+mj-ea"/>
              <a:cs typeface="Times New Roman" panose="02020603050405020304" pitchFamily="18" charset="0"/>
            </a:endParaRPr>
          </a:p>
          <a:p>
            <a:pPr marL="847725" lvl="2" indent="-361950" fontAlgn="base">
              <a:spcBef>
                <a:spcPts val="0"/>
              </a:spcBef>
              <a:spcAft>
                <a:spcPts val="600"/>
              </a:spcAft>
              <a:buClr>
                <a:srgbClr val="005BAC"/>
              </a:buClr>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9"/>
          <p:cNvSpPr txBox="1"/>
          <p:nvPr/>
        </p:nvSpPr>
        <p:spPr>
          <a:xfrm>
            <a:off x="1025551" y="1392892"/>
            <a:ext cx="10585201" cy="16081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altLang="zh-CN" sz="2400" dirty="0">
                <a:solidFill>
                  <a:srgbClr val="4A4A4A"/>
                </a:solidFill>
                <a:latin typeface="微软雅黑" panose="020B0503020204020204" pitchFamily="34" charset="-122"/>
                <a:ea typeface="微软雅黑" panose="020B0503020204020204" pitchFamily="34" charset="-122"/>
              </a:rPr>
              <a:t>HANDLE</a:t>
            </a:r>
            <a:r>
              <a:rPr lang="zh-CN" altLang="en-US" sz="2400" dirty="0">
                <a:latin typeface="微软雅黑" panose="020B0503020204020204" pitchFamily="34" charset="-122"/>
                <a:ea typeface="微软雅黑" panose="020B0503020204020204" pitchFamily="34" charset="-122"/>
              </a:rPr>
              <a:t>是目前使用最为广泛的工业互联网协议，它是新一代互联网资源标志与寻址地址，能够提供海量的名字解析服务，可以解决工业互联网设备数量庞大的难题。</a:t>
            </a:r>
            <a:endParaRPr lang="en-US" altLang="zh-CN" sz="2400" dirty="0">
              <a:solidFill>
                <a:srgbClr val="4A4A4A"/>
              </a:solidFill>
              <a:latin typeface="微软雅黑" panose="020B0503020204020204" pitchFamily="34" charset="-122"/>
              <a:ea typeface="微软雅黑" panose="020B0503020204020204" pitchFamily="34" charset="-122"/>
            </a:endParaRPr>
          </a:p>
          <a:p>
            <a:pPr marL="457200" indent="-457200">
              <a:spcBef>
                <a:spcPts val="300"/>
              </a:spcBef>
              <a:buFont typeface="Wingdings" panose="05000000000000000000" pitchFamily="2" charset="2"/>
              <a:buChar char="Ø"/>
            </a:pPr>
            <a:r>
              <a:rPr lang="en-US" altLang="zh-CN" sz="2400" dirty="0">
                <a:solidFill>
                  <a:srgbClr val="4A4A4A"/>
                </a:solidFill>
                <a:latin typeface="微软雅黑" panose="020B0503020204020204" pitchFamily="34" charset="-122"/>
                <a:ea typeface="微软雅黑" panose="020B0503020204020204" pitchFamily="34" charset="-122"/>
              </a:rPr>
              <a:t>HANDLE</a:t>
            </a:r>
            <a:r>
              <a:rPr lang="zh-CN" altLang="en-US" sz="2400" dirty="0">
                <a:solidFill>
                  <a:srgbClr val="4A4A4A"/>
                </a:solidFill>
                <a:latin typeface="微软雅黑" panose="020B0503020204020204" pitchFamily="34" charset="-122"/>
                <a:ea typeface="微软雅黑" panose="020B0503020204020204" pitchFamily="34" charset="-122"/>
              </a:rPr>
              <a:t>全球根节点分布</a:t>
            </a:r>
            <a:endParaRPr lang="zh-CN" altLang="en-US" sz="2800" dirty="0">
              <a:latin typeface="微软雅黑" panose="020B0503020204020204" pitchFamily="34" charset="-122"/>
              <a:ea typeface="微软雅黑" panose="020B0503020204020204" pitchFamily="34" charset="-122"/>
            </a:endParaRPr>
          </a:p>
        </p:txBody>
      </p:sp>
      <p:sp>
        <p:nvSpPr>
          <p:cNvPr id="7" name="Shape 362"/>
          <p:cNvSpPr/>
          <p:nvPr/>
        </p:nvSpPr>
        <p:spPr>
          <a:xfrm>
            <a:off x="1428836" y="2972697"/>
            <a:ext cx="4594800" cy="4136902"/>
          </a:xfrm>
          <a:prstGeom prst="rect">
            <a:avLst/>
          </a:prstGeom>
          <a:ln w="12700">
            <a:miter lim="400000"/>
          </a:ln>
        </p:spPr>
        <p:txBody>
          <a:bodyPr wrap="square" lIns="50800" tIns="50800" rIns="50800" bIns="5080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defTabSz="495300">
              <a:lnSpc>
                <a:spcPct val="130000"/>
              </a:lnSpc>
              <a:buFont typeface="Arial" panose="020B0604020202020204" pitchFamily="34" charset="0"/>
              <a:buChar char="•"/>
              <a:defRPr sz="2400">
                <a:solidFill>
                  <a:srgbClr val="73777A"/>
                </a:solidFill>
                <a:latin typeface="FZLanTingHei-L-GBK"/>
                <a:ea typeface="FZLanTingHei-L-GBK"/>
                <a:cs typeface="FZLanTingHei-L-GBK"/>
                <a:sym typeface="FZLanTingHei-L-GBK"/>
              </a:defRPr>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Handle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在全球共部署了</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9+1</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”个全球根节点</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，分布在美国、中国、德国、英国、沙特、南非、卢旺达、突尼斯、俄罗斯以及国际电信联盟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defTabSz="495300">
              <a:lnSpc>
                <a:spcPct val="130000"/>
              </a:lnSpc>
              <a:buFont typeface="Arial" panose="020B0604020202020204" pitchFamily="34" charset="0"/>
              <a:buChar char="•"/>
              <a:defRPr sz="2400">
                <a:solidFill>
                  <a:srgbClr val="73777A"/>
                </a:solidFill>
                <a:latin typeface="FZLanTingHei-L-GBK"/>
                <a:ea typeface="FZLanTingHei-L-GBK"/>
                <a:cs typeface="FZLanTingHei-L-GBK"/>
                <a:sym typeface="FZLanTingHei-L-GBK"/>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中国拥有自己专属的</a:t>
            </a:r>
            <a:r>
              <a:rPr lang="zh-CN" altLang="en-US" sz="2000" dirty="0">
                <a:solidFill>
                  <a:schemeClr val="accent6"/>
                </a:solidFill>
                <a:latin typeface="微软雅黑" panose="020B0503020204020204" pitchFamily="34" charset="-122"/>
                <a:ea typeface="微软雅黑" panose="020B0503020204020204" pitchFamily="34" charset="-122"/>
              </a:rPr>
              <a:t>根节点</a:t>
            </a:r>
            <a:r>
              <a:rPr lang="en-US" altLang="zh-CN" sz="2000" dirty="0">
                <a:solidFill>
                  <a:schemeClr val="accent6"/>
                </a:solidFill>
                <a:latin typeface="微软雅黑" panose="020B0503020204020204" pitchFamily="34" charset="-122"/>
                <a:ea typeface="微软雅黑" panose="020B0503020204020204" pitchFamily="34" charset="-122"/>
              </a:rPr>
              <a:t>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，经过</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DONA</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授权，由</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MPA</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中国联合体全权分配和管理“</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以下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Handle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前缀。首批投放供选择的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Handle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前缀区间为：一级前缀可选区间  </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l" defTabSz="495300">
              <a:lnSpc>
                <a:spcPct val="130000"/>
              </a:lnSpc>
              <a:buFont typeface="Arial" panose="020B0604020202020204" pitchFamily="34" charset="0"/>
              <a:buChar char="•"/>
              <a:defRPr sz="2400">
                <a:solidFill>
                  <a:srgbClr val="73777A"/>
                </a:solidFill>
                <a:latin typeface="FZLanTingHei-L-GBK"/>
                <a:ea typeface="FZLanTingHei-L-GBK"/>
                <a:cs typeface="FZLanTingHei-L-GBK"/>
                <a:sym typeface="FZLanTingHei-L-GBK"/>
              </a:defRPr>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6225881" y="2211711"/>
            <a:ext cx="5088404" cy="2308430"/>
          </a:xfrm>
          <a:prstGeom prst="rect">
            <a:avLst/>
          </a:prstGeom>
        </p:spPr>
      </p:pic>
      <p:grpSp>
        <p:nvGrpSpPr>
          <p:cNvPr id="14" name="组合 13"/>
          <p:cNvGrpSpPr/>
          <p:nvPr/>
        </p:nvGrpSpPr>
        <p:grpSpPr>
          <a:xfrm>
            <a:off x="6078045" y="4586599"/>
            <a:ext cx="5641526" cy="1795994"/>
            <a:chOff x="943863" y="4496987"/>
            <a:chExt cx="5999197" cy="1897517"/>
          </a:xfrm>
        </p:grpSpPr>
        <p:sp>
          <p:nvSpPr>
            <p:cNvPr id="11" name="矩形 10"/>
            <p:cNvSpPr/>
            <p:nvPr/>
          </p:nvSpPr>
          <p:spPr>
            <a:xfrm>
              <a:off x="1059580" y="4598510"/>
              <a:ext cx="5883480" cy="17081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rgbClr val="D4D4D4"/>
                  </a:solidFill>
                  <a:latin typeface="Menlo" panose="020B0609030804020204" pitchFamily="49" charset="0"/>
                </a:rPr>
                <a:t>{ </a:t>
              </a:r>
              <a:r>
                <a:rPr lang="en-US" altLang="zh-CN" sz="1000" dirty="0">
                  <a:solidFill>
                    <a:schemeClr val="tx1">
                      <a:lumMod val="50000"/>
                      <a:lumOff val="50000"/>
                    </a:schemeClr>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"0.NA/0.NA"</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"Saudi Arabia GHR"</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"86.111.195.107"</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"0.GHR/44"</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"ATI'S MPA GHR SERVICE"</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"41.231.118.2"</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"0.GHR/27"</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"Smart Africa - RURA MPA GHR Service"</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"196.12.152.22"</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"0.GHR/25"</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"Saudi Arabia GHR SERVICE"</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"86.111.195.107"</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"0.GHR/77"</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"MPA 77 GHR, </a:t>
              </a:r>
              <a:r>
                <a:rPr lang="en-US" altLang="zh-CN" sz="1000" dirty="0" err="1">
                  <a:solidFill>
                    <a:srgbClr val="CE9178"/>
                  </a:solidFill>
                  <a:latin typeface="Menlo" panose="020B0609030804020204" pitchFamily="49" charset="0"/>
                </a:rPr>
                <a:t>Rostelecom</a:t>
              </a:r>
              <a:r>
                <a:rPr lang="en-US" altLang="zh-CN" sz="1000" dirty="0">
                  <a:solidFill>
                    <a:srgbClr val="CE9178"/>
                  </a:solidFill>
                  <a:latin typeface="Menlo" panose="020B0609030804020204" pitchFamily="49" charset="0"/>
                </a:rPr>
                <a:t>, TCI, Russia"</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"212.193.120.1"</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"0.GHR/20"</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"0.ADMIN/ADMINLIST"</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"38.100.138.131"</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"0.GHR/86"</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"CHC's MPA GHR Service information handle."</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"119.90.34.34"</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"0.GHR/11"</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"ITU GSP GHR Service information handle."</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"156.106.193.155"</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"0.GHR/10"</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"IDF GHR"</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F44747"/>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"38.100.138.153"</a:t>
              </a:r>
              <a:r>
                <a:rPr lang="en-US" altLang="zh-CN" sz="1000" dirty="0">
                  <a:solidFill>
                    <a:srgbClr val="D4D4D4"/>
                  </a:solidFill>
                  <a:latin typeface="Menlo" panose="020B0609030804020204" pitchFamily="49" charset="0"/>
                </a:rPr>
                <a:t>},</a:t>
              </a:r>
            </a:p>
            <a:p>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"value"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"0.GHR/22"</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"name"</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"Saudi Arabia GHR"</a:t>
              </a:r>
              <a:r>
                <a:rPr lang="en-US" altLang="zh-CN" sz="1000" dirty="0">
                  <a:solidFill>
                    <a:srgbClr val="D4D4D4"/>
                  </a:solidFill>
                  <a:latin typeface="Menlo" panose="020B0609030804020204" pitchFamily="49" charset="0"/>
                </a:rPr>
                <a:t>,</a:t>
              </a:r>
              <a:r>
                <a:rPr lang="en-US" altLang="zh-CN" sz="1000" dirty="0">
                  <a:solidFill>
                    <a:srgbClr val="9CDCFE"/>
                  </a:solidFill>
                  <a:latin typeface="Menlo" panose="020B0609030804020204" pitchFamily="49" charset="0"/>
                </a:rPr>
                <a:t>"address"</a:t>
              </a:r>
              <a:r>
                <a:rPr lang="en-US" altLang="zh-CN" sz="1000" dirty="0">
                  <a:solidFill>
                    <a:srgbClr val="D4D4D4"/>
                  </a:solidFill>
                  <a:latin typeface="Menlo" panose="020B0609030804020204" pitchFamily="49" charset="0"/>
                </a:rPr>
                <a:t>:</a:t>
              </a:r>
              <a:r>
                <a:rPr lang="en-US" altLang="zh-CN" sz="1000" dirty="0">
                  <a:solidFill>
                    <a:srgbClr val="CE9178"/>
                  </a:solidFill>
                  <a:latin typeface="Menlo" panose="020B0609030804020204" pitchFamily="49" charset="0"/>
                </a:rPr>
                <a:t>"86.111.195.107"</a:t>
              </a:r>
              <a:r>
                <a:rPr lang="en-US" altLang="zh-CN" sz="1000" dirty="0">
                  <a:solidFill>
                    <a:srgbClr val="D4D4D4"/>
                  </a:solidFill>
                  <a:latin typeface="Menlo" panose="020B0609030804020204" pitchFamily="49" charset="0"/>
                </a:rPr>
                <a:t>},</a:t>
              </a:r>
              <a:r>
                <a:rPr lang="en-US" altLang="zh-CN" sz="800" dirty="0">
                  <a:solidFill>
                    <a:srgbClr val="D4D4D4"/>
                  </a:solidFill>
                  <a:latin typeface="Menlo" panose="020B0609030804020204" pitchFamily="49" charset="0"/>
                </a:rPr>
                <a:t>}</a:t>
              </a:r>
              <a:endParaRPr lang="en-US" altLang="zh-CN" sz="800" b="0" dirty="0">
                <a:solidFill>
                  <a:srgbClr val="D4D4D4"/>
                </a:solidFill>
                <a:effectLst/>
                <a:latin typeface="Menlo" panose="020B0609030804020204" pitchFamily="49" charset="0"/>
              </a:endParaRPr>
            </a:p>
          </p:txBody>
        </p:sp>
        <p:sp>
          <p:nvSpPr>
            <p:cNvPr id="12" name="矩形 11"/>
            <p:cNvSpPr/>
            <p:nvPr/>
          </p:nvSpPr>
          <p:spPr>
            <a:xfrm>
              <a:off x="943863" y="4496987"/>
              <a:ext cx="5999197" cy="1897517"/>
            </a:xfrm>
            <a:prstGeom prst="rect">
              <a:avLst/>
            </a:prstGeom>
            <a:noFill/>
            <a:ln>
              <a:solidFill>
                <a:srgbClr val="4A4A4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sp>
        <p:nvSpPr>
          <p:cNvPr id="13" name="文本框 19"/>
          <p:cNvSpPr txBox="1"/>
          <p:nvPr/>
        </p:nvSpPr>
        <p:spPr>
          <a:xfrm>
            <a:off x="7848052" y="6365916"/>
            <a:ext cx="2371162"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600" dirty="0">
                <a:latin typeface="+mj-ea"/>
                <a:ea typeface="+mj-ea"/>
              </a:rPr>
              <a:t>HANDLE</a:t>
            </a:r>
            <a:r>
              <a:rPr kumimoji="1" lang="zh-CN" altLang="en-US" sz="1600" dirty="0">
                <a:latin typeface="+mj-ea"/>
                <a:ea typeface="+mj-ea"/>
              </a:rPr>
              <a:t>全球根节点信息</a:t>
            </a:r>
          </a:p>
        </p:txBody>
      </p:sp>
      <p:sp>
        <p:nvSpPr>
          <p:cNvPr id="15" name="文本框 14">
            <a:extLst>
              <a:ext uri="{FF2B5EF4-FFF2-40B4-BE49-F238E27FC236}">
                <a16:creationId xmlns:a16="http://schemas.microsoft.com/office/drawing/2014/main" id="{E492F698-9A7B-41CE-A7F9-09D969EA281C}"/>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新型网络测量</a:t>
            </a:r>
            <a:r>
              <a:rPr lang="en-US" altLang="zh-CN" dirty="0"/>
              <a:t>——</a:t>
            </a:r>
            <a:r>
              <a:rPr lang="zh-CN" altLang="en-US" dirty="0"/>
              <a:t>工业互联网测量</a:t>
            </a:r>
          </a:p>
        </p:txBody>
      </p:sp>
      <p:sp>
        <p:nvSpPr>
          <p:cNvPr id="16" name="内容占位符 2"/>
          <p:cNvSpPr txBox="1"/>
          <p:nvPr/>
        </p:nvSpPr>
        <p:spPr>
          <a:xfrm>
            <a:off x="1307558" y="1527837"/>
            <a:ext cx="8545830" cy="2593975"/>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30000"/>
              </a:lnSpc>
              <a:buNone/>
            </a:pPr>
            <a:endParaRPr lang="en-US" altLang="zh-CN" sz="1050" dirty="0">
              <a:solidFill>
                <a:srgbClr val="FF0000"/>
              </a:solidFill>
              <a:latin typeface="Times New Roman" panose="02020603050405020304" pitchFamily="18" charset="0"/>
              <a:ea typeface="+mj-ea"/>
              <a:cs typeface="Times New Roman" panose="02020603050405020304" pitchFamily="18" charset="0"/>
            </a:endParaRPr>
          </a:p>
          <a:p>
            <a:pPr marL="847725" lvl="2" indent="-361950" fontAlgn="base">
              <a:spcBef>
                <a:spcPts val="0"/>
              </a:spcBef>
              <a:spcAft>
                <a:spcPts val="600"/>
              </a:spcAft>
              <a:buClr>
                <a:srgbClr val="005BAC"/>
              </a:buClr>
              <a:buFont typeface="Wingdings" panose="05000000000000000000" pitchFamily="2" charset="2"/>
              <a:buChar char="p"/>
            </a:pPr>
            <a:endParaRPr lang="en-US" altLang="zh-CN"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8" name="图表 17"/>
          <p:cNvGraphicFramePr/>
          <p:nvPr/>
        </p:nvGraphicFramePr>
        <p:xfrm>
          <a:off x="5872525" y="3885688"/>
          <a:ext cx="3409720" cy="2737600"/>
        </p:xfrm>
        <a:graphic>
          <a:graphicData uri="http://schemas.openxmlformats.org/drawingml/2006/chart">
            <c:chart xmlns:c="http://schemas.openxmlformats.org/drawingml/2006/chart" xmlns:r="http://schemas.openxmlformats.org/officeDocument/2006/relationships" r:id="rId2"/>
          </a:graphicData>
        </a:graphic>
      </p:graphicFrame>
      <p:pic>
        <p:nvPicPr>
          <p:cNvPr id="19" name="图片 18"/>
          <p:cNvPicPr>
            <a:picLocks noChangeAspect="1"/>
          </p:cNvPicPr>
          <p:nvPr/>
        </p:nvPicPr>
        <p:blipFill>
          <a:blip r:embed="rId3"/>
          <a:stretch>
            <a:fillRect/>
          </a:stretch>
        </p:blipFill>
        <p:spPr>
          <a:xfrm>
            <a:off x="8952599" y="3956271"/>
            <a:ext cx="2837453" cy="2596434"/>
          </a:xfrm>
          <a:prstGeom prst="rect">
            <a:avLst/>
          </a:prstGeom>
        </p:spPr>
      </p:pic>
      <p:sp>
        <p:nvSpPr>
          <p:cNvPr id="21" name="Shape 362"/>
          <p:cNvSpPr/>
          <p:nvPr/>
        </p:nvSpPr>
        <p:spPr>
          <a:xfrm>
            <a:off x="946159" y="1322977"/>
            <a:ext cx="10632697" cy="2464264"/>
          </a:xfrm>
          <a:prstGeom prst="rect">
            <a:avLst/>
          </a:prstGeom>
          <a:ln w="12700">
            <a:miter lim="400000"/>
          </a:ln>
        </p:spPr>
        <p:txBody>
          <a:bodyPr wrap="square" lIns="50800" tIns="50800" rIns="50800" bIns="5080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defTabSz="495300">
              <a:lnSpc>
                <a:spcPct val="130000"/>
              </a:lnSpc>
              <a:buFont typeface="Wingdings" panose="05000000000000000000" pitchFamily="2" charset="2"/>
              <a:buChar char="Ø"/>
              <a:defRPr sz="2400">
                <a:solidFill>
                  <a:srgbClr val="73777A"/>
                </a:solidFill>
                <a:latin typeface="FZLanTingHei-L-GBK"/>
                <a:ea typeface="FZLanTingHei-L-GBK"/>
                <a:cs typeface="FZLanTingHei-L-GBK"/>
                <a:sym typeface="FZLanTingHei-L-GBK"/>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全球范围内共识别到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handle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服务器</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543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个</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defTabSz="495300">
              <a:lnSpc>
                <a:spcPct val="130000"/>
              </a:lnSpc>
              <a:buFont typeface="Wingdings" panose="05000000000000000000" pitchFamily="2" charset="2"/>
              <a:buChar char="Ø"/>
              <a:defRPr sz="2400">
                <a:solidFill>
                  <a:srgbClr val="73777A"/>
                </a:solidFill>
                <a:latin typeface="FZLanTingHei-L-GBK"/>
                <a:ea typeface="FZLanTingHei-L-GBK"/>
                <a:cs typeface="FZLanTingHei-L-GBK"/>
                <a:sym typeface="FZLanTingHei-L-GBK"/>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中国境内的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根的一级前缀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33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个，二级前缀</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154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个</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defTabSz="495300">
              <a:lnSpc>
                <a:spcPct val="130000"/>
              </a:lnSpc>
              <a:buFont typeface="Wingdings" panose="05000000000000000000" pitchFamily="2" charset="2"/>
              <a:buChar char="Ø"/>
              <a:defRPr sz="2400">
                <a:solidFill>
                  <a:srgbClr val="73777A"/>
                </a:solidFill>
                <a:latin typeface="FZLanTingHei-L-GBK"/>
                <a:ea typeface="FZLanTingHei-L-GBK"/>
                <a:cs typeface="FZLanTingHei-L-GBK"/>
                <a:sym typeface="FZLanTingHei-L-GBK"/>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绝大多数注册</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handle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的公司的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地址在沿海地区，以北上广深为中心，还有杭州、以及这几年大力发展云计算的贵州。</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defTabSz="495300">
              <a:lnSpc>
                <a:spcPct val="130000"/>
              </a:lnSpc>
              <a:buFont typeface="Wingdings" panose="05000000000000000000" pitchFamily="2" charset="2"/>
              <a:buChar char="Ø"/>
              <a:defRPr sz="2400">
                <a:solidFill>
                  <a:srgbClr val="73777A"/>
                </a:solidFill>
                <a:latin typeface="FZLanTingHei-L-GBK"/>
                <a:ea typeface="FZLanTingHei-L-GBK"/>
                <a:cs typeface="FZLanTingHei-L-GBK"/>
                <a:sym typeface="FZLanTingHei-L-GBK"/>
              </a:defRP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国有电信三公司占据了约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的份额，第二是以阿里云为首的云供应商。这些云供应商会提供更多的网络安全服务，比如防</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DDoS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攻击、服务自动扩容收缩服务等。</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4"/>
          <a:stretch>
            <a:fillRect/>
          </a:stretch>
        </p:blipFill>
        <p:spPr>
          <a:xfrm>
            <a:off x="629416" y="3970907"/>
            <a:ext cx="5302640" cy="2464264"/>
          </a:xfrm>
          <a:prstGeom prst="rect">
            <a:avLst/>
          </a:prstGeom>
        </p:spPr>
      </p:pic>
      <p:sp>
        <p:nvSpPr>
          <p:cNvPr id="8" name="文本框 7">
            <a:extLst>
              <a:ext uri="{FF2B5EF4-FFF2-40B4-BE49-F238E27FC236}">
                <a16:creationId xmlns:a16="http://schemas.microsoft.com/office/drawing/2014/main" id="{162FACE4-D4F2-43BD-B551-B272FDF52C48}"/>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新型网络测量</a:t>
            </a:r>
            <a:r>
              <a:rPr lang="en-US" altLang="zh-CN" dirty="0">
                <a:sym typeface="+mn-ea"/>
              </a:rPr>
              <a:t>——SDN</a:t>
            </a:r>
            <a:r>
              <a:rPr lang="zh-CN" altLang="en-US" dirty="0">
                <a:sym typeface="+mn-ea"/>
              </a:rPr>
              <a:t>网络测量</a:t>
            </a:r>
            <a:endParaRPr lang="zh-CN" altLang="en-US" dirty="0"/>
          </a:p>
        </p:txBody>
      </p:sp>
      <p:sp>
        <p:nvSpPr>
          <p:cNvPr id="3" name="内容占位符 2"/>
          <p:cNvSpPr>
            <a:spLocks noGrp="1"/>
          </p:cNvSpPr>
          <p:nvPr>
            <p:ph idx="1"/>
          </p:nvPr>
        </p:nvSpPr>
        <p:spPr>
          <a:xfrm>
            <a:off x="1108075" y="1386186"/>
            <a:ext cx="10877044" cy="5089019"/>
          </a:xfrm>
        </p:spPr>
        <p:txBody>
          <a:bodyPr>
            <a:noAutofit/>
          </a:bodyPr>
          <a:lstStyle/>
          <a:p>
            <a:pPr>
              <a:lnSpc>
                <a:spcPct val="110000"/>
              </a:lnSpc>
            </a:pPr>
            <a:r>
              <a:rPr lang="en-US" altLang="zh-CN" sz="2400" dirty="0">
                <a:latin typeface="微软雅黑" panose="020B0503020204020204" pitchFamily="34" charset="-122"/>
                <a:ea typeface="微软雅黑" panose="020B0503020204020204" pitchFamily="34" charset="-122"/>
              </a:rPr>
              <a:t>SDN</a:t>
            </a:r>
            <a:r>
              <a:rPr lang="zh-CN" altLang="en-US" sz="2400" dirty="0">
                <a:latin typeface="微软雅黑" panose="020B0503020204020204" pitchFamily="34" charset="-122"/>
                <a:ea typeface="微软雅黑" panose="020B0503020204020204" pitchFamily="34" charset="-122"/>
              </a:rPr>
              <a:t>网络测量对象</a:t>
            </a:r>
          </a:p>
          <a:p>
            <a:pPr lvl="1">
              <a:lnSpc>
                <a:spcPct val="110000"/>
              </a:lnSpc>
            </a:pPr>
            <a:r>
              <a:rPr lang="zh-CN" altLang="en-US" sz="2000" dirty="0">
                <a:latin typeface="微软雅黑" panose="020B0503020204020204" pitchFamily="34" charset="-122"/>
                <a:ea typeface="微软雅黑" panose="020B0503020204020204" pitchFamily="34" charset="-122"/>
              </a:rPr>
              <a:t>网络</a:t>
            </a:r>
            <a:r>
              <a:rPr lang="zh-CN" altLang="en-US" sz="2000" dirty="0">
                <a:solidFill>
                  <a:srgbClr val="7030A0"/>
                </a:solidFill>
                <a:latin typeface="微软雅黑" panose="020B0503020204020204" pitchFamily="34" charset="-122"/>
                <a:ea typeface="微软雅黑" panose="020B0503020204020204" pitchFamily="34" charset="-122"/>
              </a:rPr>
              <a:t>运行状态</a:t>
            </a:r>
            <a:r>
              <a:rPr lang="zh-CN" altLang="en-US" sz="2000" dirty="0">
                <a:latin typeface="微软雅黑" panose="020B0503020204020204" pitchFamily="34" charset="-122"/>
                <a:ea typeface="微软雅黑" panose="020B0503020204020204" pitchFamily="34" charset="-122"/>
              </a:rPr>
              <a:t>（拓扑结构、链路状态、控制逻辑）</a:t>
            </a:r>
          </a:p>
          <a:p>
            <a:pPr lvl="1">
              <a:lnSpc>
                <a:spcPct val="110000"/>
              </a:lnSpc>
            </a:pPr>
            <a:r>
              <a:rPr lang="zh-CN" altLang="en-US" sz="2000" dirty="0">
                <a:latin typeface="微软雅黑" panose="020B0503020204020204" pitchFamily="34" charset="-122"/>
                <a:ea typeface="微软雅黑" panose="020B0503020204020204" pitchFamily="34" charset="-122"/>
              </a:rPr>
              <a:t>网络</a:t>
            </a:r>
            <a:r>
              <a:rPr lang="zh-CN" altLang="en-US" sz="2000" dirty="0">
                <a:solidFill>
                  <a:srgbClr val="7030A0"/>
                </a:solidFill>
                <a:latin typeface="微软雅黑" panose="020B0503020204020204" pitchFamily="34" charset="-122"/>
                <a:ea typeface="微软雅黑" panose="020B0503020204020204" pitchFamily="34" charset="-122"/>
              </a:rPr>
              <a:t>转发性能</a:t>
            </a:r>
            <a:r>
              <a:rPr lang="zh-CN" altLang="en-US" sz="2000" dirty="0">
                <a:latin typeface="微软雅黑" panose="020B0503020204020204" pitchFamily="34" charset="-122"/>
                <a:ea typeface="微软雅黑" panose="020B0503020204020204" pitchFamily="34" charset="-122"/>
              </a:rPr>
              <a:t>（吞吐量、丢包率和时延）</a:t>
            </a:r>
          </a:p>
          <a:p>
            <a:pPr lvl="1">
              <a:lnSpc>
                <a:spcPct val="110000"/>
              </a:lnSpc>
            </a:pPr>
            <a:r>
              <a:rPr lang="zh-CN" altLang="en-US" sz="2000" dirty="0">
                <a:latin typeface="微软雅黑" panose="020B0503020204020204" pitchFamily="34" charset="-122"/>
                <a:ea typeface="微软雅黑" panose="020B0503020204020204" pitchFamily="34" charset="-122"/>
              </a:rPr>
              <a:t>网络</a:t>
            </a:r>
            <a:r>
              <a:rPr lang="zh-CN" altLang="en-US" sz="2000" dirty="0">
                <a:solidFill>
                  <a:srgbClr val="7030A0"/>
                </a:solidFill>
                <a:latin typeface="微软雅黑" panose="020B0503020204020204" pitchFamily="34" charset="-122"/>
                <a:ea typeface="微软雅黑" panose="020B0503020204020204" pitchFamily="34" charset="-122"/>
              </a:rPr>
              <a:t>流量特征</a:t>
            </a:r>
            <a:endParaRPr lang="zh-CN" altLang="en-US" sz="2000" dirty="0">
              <a:latin typeface="微软雅黑" panose="020B0503020204020204" pitchFamily="34" charset="-122"/>
              <a:ea typeface="微软雅黑" panose="020B0503020204020204" pitchFamily="34" charset="-122"/>
            </a:endParaRPr>
          </a:p>
          <a:p>
            <a:pPr>
              <a:lnSpc>
                <a:spcPct val="110000"/>
              </a:lnSpc>
            </a:pPr>
            <a:r>
              <a:rPr lang="en-US" altLang="zh-CN" sz="2400" dirty="0">
                <a:latin typeface="微软雅黑" panose="020B0503020204020204" pitchFamily="34" charset="-122"/>
                <a:ea typeface="微软雅黑" panose="020B0503020204020204" pitchFamily="34" charset="-122"/>
              </a:rPr>
              <a:t>SDN</a:t>
            </a:r>
            <a:r>
              <a:rPr lang="zh-CN" altLang="en-US" sz="2400" dirty="0">
                <a:latin typeface="微软雅黑" panose="020B0503020204020204" pitchFamily="34" charset="-122"/>
                <a:ea typeface="微软雅黑" panose="020B0503020204020204" pitchFamily="34" charset="-122"/>
              </a:rPr>
              <a:t>网络测量架构</a:t>
            </a:r>
          </a:p>
          <a:p>
            <a:pPr lvl="1">
              <a:lnSpc>
                <a:spcPct val="110000"/>
              </a:lnSpc>
            </a:pPr>
            <a:r>
              <a:rPr lang="zh-CN" altLang="en-US" sz="2000" dirty="0">
                <a:latin typeface="微软雅黑" panose="020B0503020204020204" pitchFamily="34" charset="-122"/>
                <a:ea typeface="微软雅黑" panose="020B0503020204020204" pitchFamily="34" charset="-122"/>
              </a:rPr>
              <a:t>流量的</a:t>
            </a:r>
            <a:r>
              <a:rPr lang="zh-CN" altLang="en-US" sz="2000" dirty="0">
                <a:solidFill>
                  <a:srgbClr val="7030A0"/>
                </a:solidFill>
                <a:latin typeface="微软雅黑" panose="020B0503020204020204" pitchFamily="34" charset="-122"/>
                <a:ea typeface="微软雅黑" panose="020B0503020204020204" pitchFamily="34" charset="-122"/>
              </a:rPr>
              <a:t>采集和预处理</a:t>
            </a:r>
            <a:endParaRPr lang="zh-CN" altLang="en-US" sz="2000" dirty="0">
              <a:latin typeface="微软雅黑" panose="020B0503020204020204" pitchFamily="34" charset="-122"/>
              <a:ea typeface="微软雅黑" panose="020B0503020204020204" pitchFamily="34" charset="-122"/>
            </a:endParaRPr>
          </a:p>
          <a:p>
            <a:pPr lvl="2">
              <a:lnSpc>
                <a:spcPct val="110000"/>
              </a:lnSpc>
            </a:pPr>
            <a:r>
              <a:rPr lang="zh-CN" altLang="en-US" sz="1800" dirty="0">
                <a:latin typeface="微软雅黑" panose="020B0503020204020204" pitchFamily="34" charset="-122"/>
                <a:ea typeface="微软雅黑" panose="020B0503020204020204" pitchFamily="34" charset="-122"/>
              </a:rPr>
              <a:t>采集方法、采集位置、采集频率和处理格式</a:t>
            </a:r>
          </a:p>
          <a:p>
            <a:pPr lvl="1">
              <a:lnSpc>
                <a:spcPct val="110000"/>
              </a:lnSpc>
            </a:pPr>
            <a:r>
              <a:rPr lang="zh-CN" altLang="en-US" sz="2000" dirty="0">
                <a:latin typeface="微软雅黑" panose="020B0503020204020204" pitchFamily="34" charset="-122"/>
                <a:ea typeface="微软雅黑" panose="020B0503020204020204" pitchFamily="34" charset="-122"/>
              </a:rPr>
              <a:t>流量的</a:t>
            </a:r>
            <a:r>
              <a:rPr lang="zh-CN" altLang="en-US" sz="2000" dirty="0">
                <a:solidFill>
                  <a:srgbClr val="7030A0"/>
                </a:solidFill>
                <a:latin typeface="微软雅黑" panose="020B0503020204020204" pitchFamily="34" charset="-122"/>
                <a:ea typeface="微软雅黑" panose="020B0503020204020204" pitchFamily="34" charset="-122"/>
              </a:rPr>
              <a:t>传输和存储</a:t>
            </a:r>
            <a:endParaRPr lang="zh-CN" altLang="en-US" sz="2000" dirty="0">
              <a:latin typeface="微软雅黑" panose="020B0503020204020204" pitchFamily="34" charset="-122"/>
              <a:ea typeface="微软雅黑" panose="020B0503020204020204" pitchFamily="34" charset="-122"/>
            </a:endParaRPr>
          </a:p>
          <a:p>
            <a:pPr lvl="2">
              <a:lnSpc>
                <a:spcPct val="110000"/>
              </a:lnSpc>
            </a:pPr>
            <a:r>
              <a:rPr lang="zh-CN" altLang="en-US" sz="1800" dirty="0">
                <a:latin typeface="微软雅黑" panose="020B0503020204020204" pitchFamily="34" charset="-122"/>
                <a:ea typeface="微软雅黑" panose="020B0503020204020204" pitchFamily="34" charset="-122"/>
              </a:rPr>
              <a:t>经过采集和预处理后的测量流量通过何种方式转发至何处进行临时存储</a:t>
            </a:r>
          </a:p>
          <a:p>
            <a:pPr lvl="2">
              <a:lnSpc>
                <a:spcPct val="110000"/>
              </a:lnSpc>
            </a:pPr>
            <a:r>
              <a:rPr lang="zh-CN" altLang="en-US" sz="1800" dirty="0">
                <a:latin typeface="微软雅黑" panose="020B0503020204020204" pitchFamily="34" charset="-122"/>
                <a:ea typeface="微软雅黑" panose="020B0503020204020204" pitchFamily="34" charset="-122"/>
              </a:rPr>
              <a:t>如何将临时存储的测量流量发送至分析服务</a:t>
            </a:r>
          </a:p>
          <a:p>
            <a:pPr lvl="1">
              <a:lnSpc>
                <a:spcPct val="110000"/>
              </a:lnSpc>
            </a:pPr>
            <a:r>
              <a:rPr lang="zh-CN" altLang="en-US" sz="2000" dirty="0">
                <a:latin typeface="微软雅黑" panose="020B0503020204020204" pitchFamily="34" charset="-122"/>
                <a:ea typeface="微软雅黑" panose="020B0503020204020204" pitchFamily="34" charset="-122"/>
              </a:rPr>
              <a:t>流量的</a:t>
            </a:r>
            <a:r>
              <a:rPr lang="zh-CN" altLang="en-US" sz="2000" dirty="0">
                <a:solidFill>
                  <a:srgbClr val="7030A0"/>
                </a:solidFill>
                <a:latin typeface="微软雅黑" panose="020B0503020204020204" pitchFamily="34" charset="-122"/>
                <a:ea typeface="微软雅黑" panose="020B0503020204020204" pitchFamily="34" charset="-122"/>
              </a:rPr>
              <a:t>分析与反馈</a:t>
            </a:r>
          </a:p>
          <a:p>
            <a:pPr lvl="2">
              <a:lnSpc>
                <a:spcPct val="110000"/>
              </a:lnSpc>
            </a:pPr>
            <a:r>
              <a:rPr lang="zh-CN" altLang="en-US" sz="1800" dirty="0">
                <a:latin typeface="微软雅黑" panose="020B0503020204020204" pitchFamily="34" charset="-122"/>
                <a:ea typeface="微软雅黑" panose="020B0503020204020204" pitchFamily="34" charset="-122"/>
              </a:rPr>
              <a:t>根据测量对象选取算法对流量数据进行分析处理,获取所需的流量统计特征信息</a:t>
            </a: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p:txBody>
      </p:sp>
      <p:sp>
        <p:nvSpPr>
          <p:cNvPr id="9" name="页脚占位符 8"/>
          <p:cNvSpPr>
            <a:spLocks noGrp="1"/>
          </p:cNvSpPr>
          <p:nvPr>
            <p:ph type="ftr" sz="quarter" idx="11"/>
          </p:nvPr>
        </p:nvSpPr>
        <p:spPr>
          <a:xfrm>
            <a:off x="1108075" y="6467475"/>
            <a:ext cx="9360535" cy="365125"/>
          </a:xfrm>
        </p:spPr>
        <p:txBody>
          <a:bodyPr/>
          <a:lstStyle/>
          <a:p>
            <a:r>
              <a:rPr kumimoji="1" lang="zh-CN" altLang="en-US" dirty="0"/>
              <a:t>引自：张恒,蔡志平,李阳.SDN网络测量技术综述[J].中国科学:信息科学,2018,48(03):293-314.</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pPr/>
              <a:t>119</a:t>
            </a:fld>
            <a:endParaRPr kumimoji="1" lang="zh-CN" altLang="en-US" dirty="0"/>
          </a:p>
        </p:txBody>
      </p:sp>
      <p:pic>
        <p:nvPicPr>
          <p:cNvPr id="7" name="图片 6" descr="未命名文件(9)"/>
          <p:cNvPicPr>
            <a:picLocks noChangeAspect="1"/>
          </p:cNvPicPr>
          <p:nvPr/>
        </p:nvPicPr>
        <p:blipFill>
          <a:blip r:embed="rId3"/>
          <a:stretch>
            <a:fillRect/>
          </a:stretch>
        </p:blipFill>
        <p:spPr>
          <a:xfrm>
            <a:off x="8610600" y="1355337"/>
            <a:ext cx="2245995" cy="3579495"/>
          </a:xfrm>
          <a:prstGeom prst="rect">
            <a:avLst/>
          </a:prstGeom>
          <a:effectLst>
            <a:outerShdw blurRad="50800" dist="38100" dir="2700000" algn="tl" rotWithShape="0">
              <a:prstClr val="black">
                <a:alpha val="40000"/>
              </a:prstClr>
            </a:outerShdw>
          </a:effectLst>
        </p:spPr>
      </p:pic>
      <p:sp>
        <p:nvSpPr>
          <p:cNvPr id="11" name="文本框 10"/>
          <p:cNvSpPr txBox="1"/>
          <p:nvPr/>
        </p:nvSpPr>
        <p:spPr>
          <a:xfrm>
            <a:off x="8610600" y="4794608"/>
            <a:ext cx="2278380" cy="368300"/>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SDN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网络测量架构图</a:t>
            </a:r>
          </a:p>
        </p:txBody>
      </p:sp>
      <p:sp>
        <p:nvSpPr>
          <p:cNvPr id="8" name="文本框 7">
            <a:extLst>
              <a:ext uri="{FF2B5EF4-FFF2-40B4-BE49-F238E27FC236}">
                <a16:creationId xmlns:a16="http://schemas.microsoft.com/office/drawing/2014/main" id="{C2190606-6E62-46CE-8833-6FD15472A485}"/>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物联网的原理</a:t>
            </a:r>
            <a:endParaRPr lang="zh-CN" altLang="en-US"/>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12</a:t>
            </a:fld>
            <a:endParaRPr kumimoji="1" lang="zh-CN" altLang="en-US" dirty="0"/>
          </a:p>
        </p:txBody>
      </p:sp>
      <p:sp>
        <p:nvSpPr>
          <p:cNvPr id="3" name="内容占位符 2"/>
          <p:cNvSpPr>
            <a:spLocks noGrp="1"/>
          </p:cNvSpPr>
          <p:nvPr>
            <p:ph idx="1"/>
          </p:nvPr>
        </p:nvSpPr>
        <p:spPr>
          <a:xfrm>
            <a:off x="838200" y="1339850"/>
            <a:ext cx="5582920" cy="4757420"/>
          </a:xfrm>
        </p:spPr>
        <p:txBody>
          <a:bodyPr>
            <a:noAutofit/>
          </a:bodyPr>
          <a:lstStyle/>
          <a:p>
            <a:pPr>
              <a:lnSpc>
                <a:spcPct val="135000"/>
              </a:lnSpc>
              <a:spcBef>
                <a:spcPts val="0"/>
              </a:spcBef>
              <a:spcAft>
                <a:spcPts val="0"/>
              </a:spcAft>
            </a:pPr>
            <a:r>
              <a:rPr lang="zh-CN" altLang="en-US" dirty="0"/>
              <a:t>物联网的层次结构</a:t>
            </a:r>
          </a:p>
          <a:p>
            <a:pPr lvl="1">
              <a:lnSpc>
                <a:spcPct val="135000"/>
              </a:lnSpc>
              <a:spcBef>
                <a:spcPts val="0"/>
              </a:spcBef>
              <a:spcAft>
                <a:spcPts val="0"/>
              </a:spcAft>
            </a:pPr>
            <a:r>
              <a:rPr lang="zh-CN" altLang="en-US" dirty="0"/>
              <a:t>复杂、庞大的系统设计原则：</a:t>
            </a:r>
            <a:r>
              <a:rPr lang="zh-CN" altLang="en-US" b="1" dirty="0">
                <a:solidFill>
                  <a:srgbClr val="FF0000"/>
                </a:solidFill>
                <a:effectLst>
                  <a:outerShdw blurRad="38100" dist="38100" dir="2700000" algn="tl">
                    <a:srgbClr val="000000">
                      <a:alpha val="43137"/>
                    </a:srgbClr>
                  </a:outerShdw>
                </a:effectLst>
              </a:rPr>
              <a:t>分而治之</a:t>
            </a:r>
            <a:endParaRPr lang="zh-CN" altLang="en-US" dirty="0">
              <a:solidFill>
                <a:srgbClr val="FF0000"/>
              </a:solidFill>
            </a:endParaRPr>
          </a:p>
          <a:p>
            <a:pPr lvl="1">
              <a:lnSpc>
                <a:spcPct val="135000"/>
              </a:lnSpc>
              <a:spcBef>
                <a:spcPts val="0"/>
              </a:spcBef>
              <a:spcAft>
                <a:spcPts val="0"/>
              </a:spcAft>
            </a:pPr>
            <a:r>
              <a:rPr lang="zh-CN" altLang="en-US" dirty="0"/>
              <a:t>物联网是一个形式多样、涉及社会生活各个领域的复杂系统</a:t>
            </a:r>
          </a:p>
          <a:p>
            <a:pPr>
              <a:lnSpc>
                <a:spcPct val="135000"/>
              </a:lnSpc>
              <a:spcBef>
                <a:spcPts val="0"/>
              </a:spcBef>
              <a:spcAft>
                <a:spcPts val="0"/>
              </a:spcAft>
            </a:pPr>
            <a:r>
              <a:rPr lang="zh-CN" altLang="en-US" dirty="0"/>
              <a:t>特点：</a:t>
            </a:r>
            <a:r>
              <a:rPr lang="zh-CN" altLang="en-US" dirty="0">
                <a:solidFill>
                  <a:srgbClr val="FF0000"/>
                </a:solidFill>
              </a:rPr>
              <a:t>网络的异构性，规模的差异性、接入的多样性</a:t>
            </a:r>
          </a:p>
          <a:p>
            <a:pPr>
              <a:lnSpc>
                <a:spcPct val="135000"/>
              </a:lnSpc>
              <a:spcBef>
                <a:spcPts val="0"/>
              </a:spcBef>
              <a:spcAft>
                <a:spcPts val="0"/>
              </a:spcAft>
            </a:pPr>
            <a:r>
              <a:rPr lang="zh-CN" altLang="en-US" dirty="0"/>
              <a:t>根据物联网的技术架构，结合互联网的分层模型，对物联网分层</a:t>
            </a:r>
          </a:p>
        </p:txBody>
      </p:sp>
      <p:pic>
        <p:nvPicPr>
          <p:cNvPr id="28674" name="图片 16386"/>
          <p:cNvPicPr>
            <a:picLocks noChangeAspect="1"/>
          </p:cNvPicPr>
          <p:nvPr/>
        </p:nvPicPr>
        <p:blipFill>
          <a:blip r:embed="rId3"/>
          <a:srcRect b="2878"/>
          <a:stretch>
            <a:fillRect/>
          </a:stretch>
        </p:blipFill>
        <p:spPr>
          <a:xfrm>
            <a:off x="6421120" y="1243965"/>
            <a:ext cx="5624195" cy="5198745"/>
          </a:xfrm>
          <a:prstGeom prst="rect">
            <a:avLst/>
          </a:prstGeom>
          <a:noFill/>
          <a:ln w="9525">
            <a:noFill/>
          </a:ln>
        </p:spPr>
      </p:pic>
      <p:sp>
        <p:nvSpPr>
          <p:cNvPr id="5" name="文本框 4"/>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物联网的原理</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新型网络测量</a:t>
            </a:r>
            <a:r>
              <a:rPr lang="en-US" altLang="zh-CN" dirty="0">
                <a:sym typeface="+mn-ea"/>
              </a:rPr>
              <a:t>—— SDN</a:t>
            </a:r>
            <a:r>
              <a:rPr lang="zh-CN" altLang="en-US" dirty="0">
                <a:sym typeface="+mn-ea"/>
              </a:rPr>
              <a:t>网络测量</a:t>
            </a:r>
            <a:endParaRPr lang="zh-CN" altLang="en-US" sz="4800" dirty="0"/>
          </a:p>
        </p:txBody>
      </p:sp>
      <p:sp>
        <p:nvSpPr>
          <p:cNvPr id="3" name="内容占位符 2"/>
          <p:cNvSpPr>
            <a:spLocks noGrp="1"/>
          </p:cNvSpPr>
          <p:nvPr>
            <p:ph idx="1"/>
          </p:nvPr>
        </p:nvSpPr>
        <p:spPr>
          <a:xfrm>
            <a:off x="1091957" y="1441506"/>
            <a:ext cx="4623577" cy="1750581"/>
          </a:xfrm>
        </p:spPr>
        <p:txBody>
          <a:bodyPr>
            <a:noAutofit/>
          </a:bodyPr>
          <a:lstStyle/>
          <a:p>
            <a:r>
              <a:rPr lang="en-US" altLang="zh-CN" dirty="0">
                <a:latin typeface="微软雅黑" panose="020B0503020204020204" pitchFamily="34" charset="-122"/>
                <a:ea typeface="微软雅黑" panose="020B0503020204020204" pitchFamily="34" charset="-122"/>
              </a:rPr>
              <a:t>SDN</a:t>
            </a:r>
            <a:r>
              <a:rPr lang="zh-CN" altLang="en-US" dirty="0">
                <a:latin typeface="微软雅黑" panose="020B0503020204020204" pitchFamily="34" charset="-122"/>
                <a:ea typeface="微软雅黑" panose="020B0503020204020204" pitchFamily="34" charset="-122"/>
              </a:rPr>
              <a:t>网络流量测量方法</a:t>
            </a:r>
          </a:p>
          <a:p>
            <a:pPr lvl="1"/>
            <a:r>
              <a:rPr lang="zh-CN" altLang="en-US" dirty="0">
                <a:latin typeface="微软雅黑" panose="020B0503020204020204" pitchFamily="34" charset="-122"/>
                <a:ea typeface="微软雅黑" panose="020B0503020204020204" pitchFamily="34" charset="-122"/>
              </a:rPr>
              <a:t>基于流表规则（</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p>
          <a:p>
            <a:pPr lvl="1"/>
            <a:r>
              <a:rPr lang="zh-CN" altLang="en-US" dirty="0">
                <a:latin typeface="微软雅黑" panose="020B0503020204020204" pitchFamily="34" charset="-122"/>
                <a:ea typeface="微软雅黑" panose="020B0503020204020204" pitchFamily="34" charset="-122"/>
              </a:rPr>
              <a:t>基于端口镜像和代理（</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p>
          <a:p>
            <a:pPr lvl="1"/>
            <a:r>
              <a:rPr lang="en-US" altLang="zh-CN" dirty="0" err="1">
                <a:latin typeface="微软雅黑" panose="020B0503020204020204" pitchFamily="34" charset="-122"/>
                <a:ea typeface="微软雅黑" panose="020B0503020204020204" pitchFamily="34" charset="-122"/>
              </a:rPr>
              <a:t>基于可编程SDN交换机</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sz="2400" dirty="0">
              <a:latin typeface="微软雅黑" panose="020B0503020204020204" pitchFamily="34" charset="-122"/>
              <a:ea typeface="微软雅黑" panose="020B0503020204020204" pitchFamily="34" charset="-122"/>
            </a:endParaRPr>
          </a:p>
        </p:txBody>
      </p:sp>
      <p:sp>
        <p:nvSpPr>
          <p:cNvPr id="9" name="页脚占位符 8"/>
          <p:cNvSpPr>
            <a:spLocks noGrp="1"/>
          </p:cNvSpPr>
          <p:nvPr>
            <p:ph type="ftr" sz="quarter" idx="11"/>
          </p:nvPr>
        </p:nvSpPr>
        <p:spPr>
          <a:xfrm>
            <a:off x="1525905" y="6489065"/>
            <a:ext cx="9827895" cy="365125"/>
          </a:xfrm>
        </p:spPr>
        <p:txBody>
          <a:bodyPr/>
          <a:lstStyle/>
          <a:p>
            <a:r>
              <a:rPr kumimoji="1" lang="zh-CN" altLang="en-US" dirty="0"/>
              <a:t>引自：戴冕,程光,周余阳.软件定义网络的测量方法研究[J].软件学报,2019,30(06):1853-1874.</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pPr/>
              <a:t>120</a:t>
            </a:fld>
            <a:endParaRPr kumimoji="1" lang="zh-CN" altLang="en-US" dirty="0"/>
          </a:p>
        </p:txBody>
      </p:sp>
      <p:pic>
        <p:nvPicPr>
          <p:cNvPr id="4" name="图片 3" descr="截屏2021-02-04 下午2.37.34"/>
          <p:cNvPicPr>
            <a:picLocks noChangeAspect="1"/>
          </p:cNvPicPr>
          <p:nvPr/>
        </p:nvPicPr>
        <p:blipFill>
          <a:blip r:embed="rId3"/>
          <a:srcRect l="5108" r="2580" b="700"/>
          <a:stretch>
            <a:fillRect/>
          </a:stretch>
        </p:blipFill>
        <p:spPr>
          <a:xfrm>
            <a:off x="6096000" y="1437392"/>
            <a:ext cx="5078909" cy="2235131"/>
          </a:xfrm>
          <a:prstGeom prst="rect">
            <a:avLst/>
          </a:prstGeom>
          <a:effectLst/>
        </p:spPr>
      </p:pic>
      <p:pic>
        <p:nvPicPr>
          <p:cNvPr id="6" name="图片 5" descr="截屏2021-02-04 下午2.38.06"/>
          <p:cNvPicPr>
            <a:picLocks noChangeAspect="1"/>
          </p:cNvPicPr>
          <p:nvPr/>
        </p:nvPicPr>
        <p:blipFill>
          <a:blip r:embed="rId4"/>
          <a:stretch>
            <a:fillRect/>
          </a:stretch>
        </p:blipFill>
        <p:spPr>
          <a:xfrm>
            <a:off x="1129054" y="3813027"/>
            <a:ext cx="4252319" cy="2204223"/>
          </a:xfrm>
          <a:prstGeom prst="rect">
            <a:avLst/>
          </a:prstGeom>
          <a:effectLst/>
        </p:spPr>
      </p:pic>
      <p:pic>
        <p:nvPicPr>
          <p:cNvPr id="7" name="图片 6" descr="截屏2021-02-04 下午2.38.32"/>
          <p:cNvPicPr>
            <a:picLocks noChangeAspect="1"/>
          </p:cNvPicPr>
          <p:nvPr/>
        </p:nvPicPr>
        <p:blipFill>
          <a:blip r:embed="rId5"/>
          <a:stretch>
            <a:fillRect/>
          </a:stretch>
        </p:blipFill>
        <p:spPr>
          <a:xfrm>
            <a:off x="5918265" y="3865704"/>
            <a:ext cx="4554805" cy="2472593"/>
          </a:xfrm>
          <a:prstGeom prst="rect">
            <a:avLst/>
          </a:prstGeom>
          <a:effectLst/>
        </p:spPr>
      </p:pic>
      <p:sp>
        <p:nvSpPr>
          <p:cNvPr id="16" name="文本框 15"/>
          <p:cNvSpPr txBox="1"/>
          <p:nvPr/>
        </p:nvSpPr>
        <p:spPr>
          <a:xfrm>
            <a:off x="5685700" y="1475082"/>
            <a:ext cx="610299" cy="408573"/>
          </a:xfrm>
          <a:prstGeom prst="rect">
            <a:avLst/>
          </a:prstGeom>
          <a:noFill/>
        </p:spPr>
        <p:txBody>
          <a:bodyPr wrap="square">
            <a:spAutoFit/>
          </a:bodyPr>
          <a:lstStyle/>
          <a:p>
            <a:pPr algn="ctr"/>
            <a:r>
              <a:rPr lang="zh-CN" altLang="en-US" sz="2055" dirty="0">
                <a:latin typeface="微软雅黑" panose="020B0503020204020204" pitchFamily="34" charset="-122"/>
                <a:ea typeface="微软雅黑" panose="020B0503020204020204" pitchFamily="34" charset="-122"/>
              </a:rPr>
              <a:t>（</a:t>
            </a:r>
            <a:r>
              <a:rPr lang="en-US" altLang="zh-CN" sz="2055" dirty="0">
                <a:latin typeface="微软雅黑" panose="020B0503020204020204" pitchFamily="34" charset="-122"/>
                <a:ea typeface="微软雅黑" panose="020B0503020204020204" pitchFamily="34" charset="-122"/>
              </a:rPr>
              <a:t>1</a:t>
            </a:r>
            <a:r>
              <a:rPr lang="zh-CN" altLang="en-US" sz="2055" dirty="0">
                <a:latin typeface="微软雅黑" panose="020B0503020204020204" pitchFamily="34" charset="-122"/>
                <a:ea typeface="微软雅黑" panose="020B0503020204020204" pitchFamily="34" charset="-122"/>
              </a:rPr>
              <a:t>）</a:t>
            </a:r>
          </a:p>
        </p:txBody>
      </p:sp>
      <p:sp>
        <p:nvSpPr>
          <p:cNvPr id="18" name="文本框 17"/>
          <p:cNvSpPr txBox="1"/>
          <p:nvPr/>
        </p:nvSpPr>
        <p:spPr>
          <a:xfrm>
            <a:off x="1248721" y="3796841"/>
            <a:ext cx="610299" cy="408573"/>
          </a:xfrm>
          <a:prstGeom prst="rect">
            <a:avLst/>
          </a:prstGeom>
          <a:noFill/>
        </p:spPr>
        <p:txBody>
          <a:bodyPr wrap="square">
            <a:spAutoFit/>
          </a:bodyPr>
          <a:lstStyle/>
          <a:p>
            <a:pPr algn="ctr"/>
            <a:r>
              <a:rPr lang="zh-CN" altLang="en-US" sz="2055" dirty="0">
                <a:latin typeface="微软雅黑" panose="020B0503020204020204" pitchFamily="34" charset="-122"/>
                <a:ea typeface="微软雅黑" panose="020B0503020204020204" pitchFamily="34" charset="-122"/>
              </a:rPr>
              <a:t>（</a:t>
            </a:r>
            <a:r>
              <a:rPr lang="en-US" altLang="zh-CN" sz="2055" dirty="0">
                <a:latin typeface="微软雅黑" panose="020B0503020204020204" pitchFamily="34" charset="-122"/>
                <a:ea typeface="微软雅黑" panose="020B0503020204020204" pitchFamily="34" charset="-122"/>
              </a:rPr>
              <a:t>2</a:t>
            </a:r>
            <a:r>
              <a:rPr lang="zh-CN" altLang="en-US" sz="2055" dirty="0">
                <a:latin typeface="微软雅黑" panose="020B0503020204020204" pitchFamily="34" charset="-122"/>
                <a:ea typeface="微软雅黑" panose="020B0503020204020204" pitchFamily="34" charset="-122"/>
              </a:rPr>
              <a:t>）</a:t>
            </a:r>
          </a:p>
        </p:txBody>
      </p:sp>
      <p:sp>
        <p:nvSpPr>
          <p:cNvPr id="19" name="文本框 18"/>
          <p:cNvSpPr txBox="1"/>
          <p:nvPr/>
        </p:nvSpPr>
        <p:spPr>
          <a:xfrm>
            <a:off x="5685700" y="3810371"/>
            <a:ext cx="610299" cy="408573"/>
          </a:xfrm>
          <a:prstGeom prst="rect">
            <a:avLst/>
          </a:prstGeom>
          <a:noFill/>
        </p:spPr>
        <p:txBody>
          <a:bodyPr wrap="square">
            <a:spAutoFit/>
          </a:bodyPr>
          <a:lstStyle/>
          <a:p>
            <a:pPr algn="ctr"/>
            <a:r>
              <a:rPr lang="zh-CN" altLang="en-US" sz="2055" dirty="0">
                <a:latin typeface="微软雅黑" panose="020B0503020204020204" pitchFamily="34" charset="-122"/>
                <a:ea typeface="微软雅黑" panose="020B0503020204020204" pitchFamily="34" charset="-122"/>
              </a:rPr>
              <a:t>（</a:t>
            </a:r>
            <a:r>
              <a:rPr lang="en-US" altLang="zh-CN" sz="2055" dirty="0">
                <a:latin typeface="微软雅黑" panose="020B0503020204020204" pitchFamily="34" charset="-122"/>
                <a:ea typeface="微软雅黑" panose="020B0503020204020204" pitchFamily="34" charset="-122"/>
              </a:rPr>
              <a:t>3</a:t>
            </a:r>
            <a:r>
              <a:rPr lang="zh-CN" altLang="en-US" sz="2055" dirty="0">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A8302EF6-BBBA-4C0A-BBDB-427B93682E66}"/>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新型网络测量</a:t>
            </a:r>
            <a:r>
              <a:rPr lang="en-US" altLang="zh-CN" dirty="0"/>
              <a:t>——</a:t>
            </a:r>
            <a:r>
              <a:rPr lang="zh-CN" altLang="en-US" dirty="0"/>
              <a:t>区块链测量</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121</a:t>
            </a:fld>
            <a:endParaRPr kumimoji="1" lang="zh-CN" altLang="en-US" dirty="0"/>
          </a:p>
        </p:txBody>
      </p:sp>
      <p:sp>
        <p:nvSpPr>
          <p:cNvPr id="5" name="矩形 4"/>
          <p:cNvSpPr/>
          <p:nvPr/>
        </p:nvSpPr>
        <p:spPr>
          <a:xfrm>
            <a:off x="960014" y="1419699"/>
            <a:ext cx="10586945" cy="830997"/>
          </a:xfrm>
          <a:prstGeom prst="rect">
            <a:avLst/>
          </a:prstGeom>
        </p:spPr>
        <p:txBody>
          <a:bodyPr wrap="square">
            <a:spAutoFit/>
          </a:bodyPr>
          <a:lstStyle/>
          <a:p>
            <a:pPr marL="457200" indent="-457200">
              <a:buFont typeface="Wingdings" panose="05000000000000000000" pitchFamily="2" charset="2"/>
              <a:buChar char="Ø"/>
            </a:pPr>
            <a:r>
              <a:rPr lang="zh-CN" altLang="en-US" sz="2400" dirty="0">
                <a:ea typeface="等线" panose="02010600030101010101" charset="-122"/>
                <a:cs typeface="Times New Roman" panose="02020603050405020304" pitchFamily="18" charset="0"/>
              </a:rPr>
              <a:t>美国</a:t>
            </a:r>
            <a:r>
              <a:rPr lang="zh-CN" altLang="zh-CN" sz="2400" dirty="0">
                <a:ea typeface="等线" panose="02010600030101010101" charset="-122"/>
                <a:cs typeface="Times New Roman" panose="02020603050405020304" pitchFamily="18" charset="0"/>
              </a:rPr>
              <a:t>伊利诺伊大学</a:t>
            </a:r>
            <a:r>
              <a:rPr lang="zh-CN" altLang="en-US" sz="2400" dirty="0">
                <a:ea typeface="等线" panose="02010600030101010101" charset="-122"/>
                <a:cs typeface="Times New Roman" panose="02020603050405020304" pitchFamily="18" charset="0"/>
              </a:rPr>
              <a:t>香槟</a:t>
            </a:r>
            <a:r>
              <a:rPr lang="zh-CN" altLang="zh-CN" sz="2400" dirty="0">
                <a:ea typeface="等线" panose="02010600030101010101" charset="-122"/>
                <a:cs typeface="Times New Roman" panose="02020603050405020304" pitchFamily="18" charset="0"/>
              </a:rPr>
              <a:t>分校的相关研究人员开发了</a:t>
            </a:r>
            <a:r>
              <a:rPr lang="en-US" altLang="zh-CN" sz="2400" dirty="0" err="1">
                <a:ea typeface="等线" panose="02010600030101010101" charset="-122"/>
                <a:cs typeface="Times New Roman" panose="02020603050405020304" pitchFamily="18" charset="0"/>
              </a:rPr>
              <a:t>NodeFinder</a:t>
            </a:r>
            <a:r>
              <a:rPr lang="zh-CN" altLang="zh-CN" sz="2400" dirty="0">
                <a:ea typeface="等线" panose="02010600030101010101" charset="-122"/>
                <a:cs typeface="Times New Roman" panose="02020603050405020304" pitchFamily="18" charset="0"/>
              </a:rPr>
              <a:t>测量以太坊网络，并分析了节点的属性</a:t>
            </a:r>
            <a:r>
              <a:rPr lang="zh-CN" altLang="en-US" sz="2400" dirty="0">
                <a:ea typeface="等线" panose="02010600030101010101" charset="-122"/>
                <a:cs typeface="Times New Roman" panose="02020603050405020304" pitchFamily="18" charset="0"/>
              </a:rPr>
              <a:t>，展示了以太坊网络的现状。</a:t>
            </a:r>
            <a:endParaRPr lang="zh-CN" altLang="en-US" sz="2400" dirty="0"/>
          </a:p>
        </p:txBody>
      </p:sp>
      <p:grpSp>
        <p:nvGrpSpPr>
          <p:cNvPr id="15" name="组合 14"/>
          <p:cNvGrpSpPr/>
          <p:nvPr/>
        </p:nvGrpSpPr>
        <p:grpSpPr>
          <a:xfrm>
            <a:off x="395536" y="2417335"/>
            <a:ext cx="5475132" cy="3907461"/>
            <a:chOff x="395536" y="2257843"/>
            <a:chExt cx="6936594" cy="3907461"/>
          </a:xfrm>
        </p:grpSpPr>
        <p:sp>
          <p:nvSpPr>
            <p:cNvPr id="6" name="矩形 5"/>
            <p:cNvSpPr/>
            <p:nvPr/>
          </p:nvSpPr>
          <p:spPr>
            <a:xfrm>
              <a:off x="1755883" y="5826750"/>
              <a:ext cx="2622834" cy="338554"/>
            </a:xfrm>
            <a:prstGeom prst="rect">
              <a:avLst/>
            </a:prstGeom>
          </p:spPr>
          <p:txBody>
            <a:bodyPr wrap="none">
              <a:spAutoFit/>
            </a:bodyPr>
            <a:lstStyle/>
            <a:p>
              <a:r>
                <a:rPr kumimoji="1" lang="zh-CN" altLang="en-US" sz="1600" dirty="0"/>
                <a:t>以太坊</a:t>
              </a:r>
              <a:r>
                <a:rPr kumimoji="1" lang="en-US" altLang="zh-CN" sz="1600" dirty="0"/>
                <a:t>P2P</a:t>
              </a:r>
              <a:r>
                <a:rPr kumimoji="1" lang="zh-CN" altLang="en-US" sz="1600" dirty="0"/>
                <a:t>网络的三个协议</a:t>
              </a:r>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395536" y="2257843"/>
              <a:ext cx="5040560" cy="3567827"/>
            </a:xfrm>
            <a:prstGeom prst="rect">
              <a:avLst/>
            </a:prstGeom>
          </p:spPr>
        </p:pic>
        <p:sp>
          <p:nvSpPr>
            <p:cNvPr id="8" name="矩形 7"/>
            <p:cNvSpPr/>
            <p:nvPr/>
          </p:nvSpPr>
          <p:spPr>
            <a:xfrm>
              <a:off x="5831632" y="3654273"/>
              <a:ext cx="1500498" cy="1077218"/>
            </a:xfrm>
            <a:prstGeom prst="rect">
              <a:avLst/>
            </a:prstGeom>
          </p:spPr>
          <p:txBody>
            <a:bodyPr wrap="square">
              <a:spAutoFit/>
            </a:bodyPr>
            <a:lstStyle/>
            <a:p>
              <a:r>
                <a:rPr lang="zh-CN" altLang="zh-CN" sz="1600" dirty="0">
                  <a:latin typeface="微软雅黑" panose="020B0503020204020204" pitchFamily="34" charset="-122"/>
                  <a:ea typeface="微软雅黑" panose="020B0503020204020204" pitchFamily="34" charset="-122"/>
                </a:rPr>
                <a:t>两者协商会话</a:t>
              </a:r>
              <a:r>
                <a:rPr lang="zh-CN" altLang="en-US" sz="1600" dirty="0">
                  <a:latin typeface="微软雅黑" panose="020B0503020204020204" pitchFamily="34" charset="-122"/>
                  <a:ea typeface="微软雅黑" panose="020B0503020204020204" pitchFamily="34" charset="-122"/>
                </a:rPr>
                <a:t>前，发送自身信息及监听端口号。</a:t>
              </a:r>
            </a:p>
          </p:txBody>
        </p:sp>
        <p:sp>
          <p:nvSpPr>
            <p:cNvPr id="9" name="矩形 8"/>
            <p:cNvSpPr/>
            <p:nvPr/>
          </p:nvSpPr>
          <p:spPr>
            <a:xfrm>
              <a:off x="5831632" y="3161250"/>
              <a:ext cx="1005403"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编码格式</a:t>
              </a:r>
              <a:endParaRPr lang="zh-CN" altLang="en-US" sz="1600" dirty="0">
                <a:latin typeface="微软雅黑" panose="020B0503020204020204" pitchFamily="34" charset="-122"/>
                <a:ea typeface="微软雅黑" panose="020B0503020204020204" pitchFamily="34" charset="-122"/>
              </a:endParaRPr>
            </a:p>
          </p:txBody>
        </p:sp>
        <p:sp>
          <p:nvSpPr>
            <p:cNvPr id="10" name="箭头: 右 9"/>
            <p:cNvSpPr/>
            <p:nvPr/>
          </p:nvSpPr>
          <p:spPr bwMode="auto">
            <a:xfrm>
              <a:off x="5434234" y="3920239"/>
              <a:ext cx="361902" cy="1144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 name="箭头: 右 10"/>
            <p:cNvSpPr/>
            <p:nvPr/>
          </p:nvSpPr>
          <p:spPr bwMode="auto">
            <a:xfrm>
              <a:off x="5434234" y="3288716"/>
              <a:ext cx="361902" cy="1144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 name="箭头: 右 11"/>
            <p:cNvSpPr/>
            <p:nvPr/>
          </p:nvSpPr>
          <p:spPr bwMode="auto">
            <a:xfrm>
              <a:off x="5434234" y="4882082"/>
              <a:ext cx="361902" cy="1144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5796136" y="4872635"/>
              <a:ext cx="1384299" cy="830997"/>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协调区块同步，参与网络活动。</a:t>
              </a:r>
              <a:endParaRPr lang="zh-CN" altLang="en-US" sz="1600"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105091" y="2226309"/>
            <a:ext cx="3063746" cy="1931184"/>
            <a:chOff x="6551086" y="2270847"/>
            <a:chExt cx="2958849" cy="1931184"/>
          </a:xfrm>
        </p:grpSpPr>
        <p:pic>
          <p:nvPicPr>
            <p:cNvPr id="16" name="图片 15"/>
            <p:cNvPicPr/>
            <p:nvPr/>
          </p:nvPicPr>
          <p:blipFill rotWithShape="1">
            <a:blip r:embed="rId3" cstate="print">
              <a:extLst>
                <a:ext uri="{28A0092B-C50C-407E-A947-70E740481C1C}">
                  <a14:useLocalDpi xmlns:a14="http://schemas.microsoft.com/office/drawing/2010/main" val="0"/>
                </a:ext>
              </a:extLst>
            </a:blip>
            <a:srcRect r="3355"/>
            <a:stretch>
              <a:fillRect/>
            </a:stretch>
          </p:blipFill>
          <p:spPr>
            <a:xfrm>
              <a:off x="6551086" y="2486056"/>
              <a:ext cx="2176279" cy="1475036"/>
            </a:xfrm>
            <a:prstGeom prst="rect">
              <a:avLst/>
            </a:prstGeom>
          </p:spPr>
        </p:pic>
        <p:sp>
          <p:nvSpPr>
            <p:cNvPr id="18" name="文本框 17"/>
            <p:cNvSpPr txBox="1"/>
            <p:nvPr/>
          </p:nvSpPr>
          <p:spPr>
            <a:xfrm>
              <a:off x="7126043" y="2270847"/>
              <a:ext cx="1136850" cy="307777"/>
            </a:xfrm>
            <a:prstGeom prst="rect">
              <a:avLst/>
            </a:prstGeom>
            <a:noFill/>
          </p:spPr>
          <p:txBody>
            <a:bodyPr wrap="none" rtlCol="0">
              <a:spAutoFit/>
            </a:bodyPr>
            <a:lstStyle/>
            <a:p>
              <a:pPr algn="ctr"/>
              <a:r>
                <a:rPr lang="en-US" altLang="zh-CN" sz="1400" dirty="0" err="1">
                  <a:latin typeface="微软雅黑" panose="020B0503020204020204" pitchFamily="34" charset="-122"/>
                  <a:ea typeface="微软雅黑" panose="020B0503020204020204" pitchFamily="34" charset="-122"/>
                </a:rPr>
                <a:t>Geth</a:t>
              </a:r>
              <a:r>
                <a:rPr lang="zh-CN" altLang="en-US" sz="1400" dirty="0">
                  <a:latin typeface="微软雅黑" panose="020B0503020204020204" pitchFamily="34" charset="-122"/>
                  <a:ea typeface="微软雅黑" panose="020B0503020204020204" pitchFamily="34" charset="-122"/>
                </a:rPr>
                <a:t>客户端</a:t>
              </a:r>
            </a:p>
          </p:txBody>
        </p:sp>
        <p:sp>
          <p:nvSpPr>
            <p:cNvPr id="20" name="矩形 19"/>
            <p:cNvSpPr/>
            <p:nvPr/>
          </p:nvSpPr>
          <p:spPr>
            <a:xfrm>
              <a:off x="6551086" y="3894254"/>
              <a:ext cx="2958849" cy="307777"/>
            </a:xfrm>
            <a:prstGeom prst="rect">
              <a:avLst/>
            </a:prstGeom>
          </p:spPr>
          <p:txBody>
            <a:bodyPr wrap="square">
              <a:spAutoFit/>
            </a:bodyPr>
            <a:lstStyle/>
            <a:p>
              <a:r>
                <a:rPr lang="zh-CN" altLang="zh-CN" sz="1400" dirty="0">
                  <a:solidFill>
                    <a:srgbClr val="000000"/>
                  </a:solidFill>
                  <a:latin typeface="宋体" panose="02010600030101010101" pitchFamily="2" charset="-122"/>
                  <a:cs typeface="Times New Roman" panose="02020603050405020304" pitchFamily="18" charset="0"/>
                </a:rPr>
                <a:t>发送比接受多</a:t>
              </a:r>
              <a:r>
                <a:rPr lang="zh-CN" altLang="en-US" sz="1400" dirty="0">
                  <a:solidFill>
                    <a:srgbClr val="000000"/>
                  </a:solidFill>
                  <a:latin typeface="宋体" panose="02010600030101010101" pitchFamily="2" charset="-122"/>
                  <a:cs typeface="Times New Roman" panose="02020603050405020304" pitchFamily="18" charset="0"/>
                </a:rPr>
                <a:t>，</a:t>
              </a:r>
              <a:r>
                <a:rPr lang="zh-CN" altLang="zh-CN" sz="1400" dirty="0">
                  <a:solidFill>
                    <a:srgbClr val="000000"/>
                  </a:solidFill>
                  <a:latin typeface="宋体" panose="02010600030101010101" pitchFamily="2" charset="-122"/>
                  <a:cs typeface="Times New Roman" panose="02020603050405020304" pitchFamily="18" charset="0"/>
                </a:rPr>
                <a:t> 交易数据多</a:t>
              </a:r>
              <a:r>
                <a:rPr lang="zh-CN" altLang="en-US" sz="1400" dirty="0">
                  <a:solidFill>
                    <a:srgbClr val="000000"/>
                  </a:solidFill>
                  <a:latin typeface="宋体" panose="02010600030101010101" pitchFamily="2" charset="-122"/>
                  <a:cs typeface="Times New Roman" panose="02020603050405020304" pitchFamily="18" charset="0"/>
                </a:rPr>
                <a:t>。</a:t>
              </a:r>
              <a:endParaRPr lang="zh-CN" altLang="en-US" sz="1400" dirty="0">
                <a:latin typeface="宋体" panose="02010600030101010101" pitchFamily="2" charset="-122"/>
              </a:endParaRPr>
            </a:p>
          </p:txBody>
        </p:sp>
      </p:grpSp>
      <p:grpSp>
        <p:nvGrpSpPr>
          <p:cNvPr id="34" name="组合 33"/>
          <p:cNvGrpSpPr/>
          <p:nvPr/>
        </p:nvGrpSpPr>
        <p:grpSpPr>
          <a:xfrm>
            <a:off x="6061482" y="4160702"/>
            <a:ext cx="3066739" cy="1953307"/>
            <a:chOff x="6489300" y="4223648"/>
            <a:chExt cx="3066739" cy="1953307"/>
          </a:xfrm>
        </p:grpSpPr>
        <p:pic>
          <p:nvPicPr>
            <p:cNvPr id="17" name="图片 16"/>
            <p:cNvPicPr/>
            <p:nvPr/>
          </p:nvPicPr>
          <p:blipFill rotWithShape="1">
            <a:blip r:embed="rId4" cstate="print">
              <a:extLst>
                <a:ext uri="{28A0092B-C50C-407E-A947-70E740481C1C}">
                  <a14:useLocalDpi xmlns:a14="http://schemas.microsoft.com/office/drawing/2010/main" val="0"/>
                </a:ext>
              </a:extLst>
            </a:blip>
            <a:srcRect r="3344"/>
            <a:stretch>
              <a:fillRect/>
            </a:stretch>
          </p:blipFill>
          <p:spPr>
            <a:xfrm>
              <a:off x="6671138" y="4459751"/>
              <a:ext cx="2076439" cy="1498394"/>
            </a:xfrm>
            <a:prstGeom prst="rect">
              <a:avLst/>
            </a:prstGeom>
          </p:spPr>
        </p:pic>
        <p:sp>
          <p:nvSpPr>
            <p:cNvPr id="19" name="文本框 18"/>
            <p:cNvSpPr txBox="1"/>
            <p:nvPr/>
          </p:nvSpPr>
          <p:spPr>
            <a:xfrm>
              <a:off x="7145645" y="4223648"/>
              <a:ext cx="1261885" cy="307777"/>
            </a:xfrm>
            <a:prstGeom prst="rect">
              <a:avLst/>
            </a:prstGeom>
            <a:noFill/>
          </p:spPr>
          <p:txBody>
            <a:bodyPr wrap="none" rtlCol="0">
              <a:spAutoFit/>
            </a:bodyPr>
            <a:lstStyle/>
            <a:p>
              <a:pPr algn="ctr"/>
              <a:r>
                <a:rPr lang="en-US" altLang="zh-CN" sz="1400" dirty="0">
                  <a:latin typeface="宋体" panose="02010600030101010101" pitchFamily="2" charset="-122"/>
                </a:rPr>
                <a:t>Parity</a:t>
              </a:r>
              <a:r>
                <a:rPr lang="zh-CN" altLang="en-US" sz="1400" dirty="0">
                  <a:latin typeface="宋体" panose="02010600030101010101" pitchFamily="2" charset="-122"/>
                </a:rPr>
                <a:t>客户端</a:t>
              </a:r>
            </a:p>
          </p:txBody>
        </p:sp>
        <p:sp>
          <p:nvSpPr>
            <p:cNvPr id="21" name="矩形 20"/>
            <p:cNvSpPr/>
            <p:nvPr/>
          </p:nvSpPr>
          <p:spPr>
            <a:xfrm>
              <a:off x="6489300" y="5869178"/>
              <a:ext cx="3066739" cy="307777"/>
            </a:xfrm>
            <a:prstGeom prst="rect">
              <a:avLst/>
            </a:prstGeom>
          </p:spPr>
          <p:txBody>
            <a:bodyPr wrap="square">
              <a:spAutoFit/>
            </a:bodyPr>
            <a:lstStyle/>
            <a:p>
              <a:r>
                <a:rPr lang="zh-CN" altLang="zh-CN" sz="1400" dirty="0">
                  <a:solidFill>
                    <a:srgbClr val="000000"/>
                  </a:solidFill>
                  <a:latin typeface="宋体" panose="02010600030101010101" pitchFamily="2" charset="-122"/>
                  <a:cs typeface="Times New Roman" panose="02020603050405020304" pitchFamily="18" charset="0"/>
                </a:rPr>
                <a:t>发送数据少，特别是交易数据</a:t>
              </a:r>
              <a:r>
                <a:rPr lang="zh-CN" altLang="en-US" sz="1400" dirty="0">
                  <a:solidFill>
                    <a:srgbClr val="000000"/>
                  </a:solidFill>
                  <a:latin typeface="宋体" panose="02010600030101010101" pitchFamily="2" charset="-122"/>
                  <a:cs typeface="Times New Roman" panose="02020603050405020304" pitchFamily="18" charset="0"/>
                </a:rPr>
                <a:t>。</a:t>
              </a:r>
            </a:p>
          </p:txBody>
        </p:sp>
      </p:grpSp>
      <p:grpSp>
        <p:nvGrpSpPr>
          <p:cNvPr id="27" name="组合 26"/>
          <p:cNvGrpSpPr/>
          <p:nvPr/>
        </p:nvGrpSpPr>
        <p:grpSpPr>
          <a:xfrm>
            <a:off x="8678297" y="2226309"/>
            <a:ext cx="2816864" cy="1972588"/>
            <a:chOff x="4860032" y="4211442"/>
            <a:chExt cx="3733800" cy="2097878"/>
          </a:xfrm>
        </p:grpSpPr>
        <p:pic>
          <p:nvPicPr>
            <p:cNvPr id="28" name="图片 27"/>
            <p:cNvPicPr/>
            <p:nvPr/>
          </p:nvPicPr>
          <p:blipFill>
            <a:blip r:embed="rId5">
              <a:extLst>
                <a:ext uri="{28A0092B-C50C-407E-A947-70E740481C1C}">
                  <a14:useLocalDpi xmlns:a14="http://schemas.microsoft.com/office/drawing/2010/main" val="0"/>
                </a:ext>
              </a:extLst>
            </a:blip>
            <a:stretch>
              <a:fillRect/>
            </a:stretch>
          </p:blipFill>
          <p:spPr>
            <a:xfrm>
              <a:off x="4860032" y="4423370"/>
              <a:ext cx="3733800" cy="1885950"/>
            </a:xfrm>
            <a:prstGeom prst="rect">
              <a:avLst/>
            </a:prstGeom>
          </p:spPr>
        </p:pic>
        <p:sp>
          <p:nvSpPr>
            <p:cNvPr id="29" name="文本框 28"/>
            <p:cNvSpPr txBox="1"/>
            <p:nvPr/>
          </p:nvSpPr>
          <p:spPr>
            <a:xfrm>
              <a:off x="5638047" y="4211442"/>
              <a:ext cx="2540273" cy="327326"/>
            </a:xfrm>
            <a:prstGeom prst="rect">
              <a:avLst/>
            </a:prstGeom>
            <a:noFill/>
          </p:spPr>
          <p:txBody>
            <a:bodyPr wrap="square" rtlCol="0">
              <a:spAutoFit/>
            </a:bodyPr>
            <a:lstStyle/>
            <a:p>
              <a:r>
                <a:rPr kumimoji="1" lang="en-US" altLang="zh-CN" sz="1400" dirty="0" err="1">
                  <a:latin typeface="+mn-ea"/>
                  <a:ea typeface="+mn-ea"/>
                </a:rPr>
                <a:t>Geth</a:t>
              </a:r>
              <a:r>
                <a:rPr kumimoji="1" lang="zh-CN" altLang="en-US" sz="1400" dirty="0">
                  <a:latin typeface="+mn-ea"/>
                  <a:ea typeface="+mn-ea"/>
                </a:rPr>
                <a:t>客户端版本分布</a:t>
              </a:r>
            </a:p>
          </p:txBody>
        </p:sp>
      </p:grpSp>
      <p:grpSp>
        <p:nvGrpSpPr>
          <p:cNvPr id="35" name="组合 34"/>
          <p:cNvGrpSpPr/>
          <p:nvPr/>
        </p:nvGrpSpPr>
        <p:grpSpPr>
          <a:xfrm>
            <a:off x="8702144" y="4223035"/>
            <a:ext cx="2843875" cy="1821984"/>
            <a:chOff x="8702144" y="4223035"/>
            <a:chExt cx="2843875" cy="1821984"/>
          </a:xfrm>
        </p:grpSpPr>
        <p:pic>
          <p:nvPicPr>
            <p:cNvPr id="30" name="图片 29"/>
            <p:cNvPicPr/>
            <p:nvPr/>
          </p:nvPicPr>
          <p:blipFill>
            <a:blip r:embed="rId6" cstate="print">
              <a:extLst>
                <a:ext uri="{28A0092B-C50C-407E-A947-70E740481C1C}">
                  <a14:useLocalDpi xmlns:a14="http://schemas.microsoft.com/office/drawing/2010/main" val="0"/>
                </a:ext>
              </a:extLst>
            </a:blip>
            <a:stretch>
              <a:fillRect/>
            </a:stretch>
          </p:blipFill>
          <p:spPr>
            <a:xfrm>
              <a:off x="8702144" y="4482548"/>
              <a:ext cx="2802650" cy="1314449"/>
            </a:xfrm>
            <a:prstGeom prst="rect">
              <a:avLst/>
            </a:prstGeom>
          </p:spPr>
        </p:pic>
        <p:sp>
          <p:nvSpPr>
            <p:cNvPr id="31" name="矩形 30"/>
            <p:cNvSpPr/>
            <p:nvPr/>
          </p:nvSpPr>
          <p:spPr>
            <a:xfrm>
              <a:off x="8822196" y="5768020"/>
              <a:ext cx="2723823" cy="276999"/>
            </a:xfrm>
            <a:prstGeom prst="rect">
              <a:avLst/>
            </a:prstGeom>
          </p:spPr>
          <p:txBody>
            <a:bodyPr wrap="none">
              <a:spAutoFit/>
            </a:bodyPr>
            <a:lstStyle/>
            <a:p>
              <a:pPr algn="ctr"/>
              <a:r>
                <a:rPr lang="zh-CN" altLang="zh-CN" sz="1200" dirty="0">
                  <a:latin typeface="宋体" panose="02010600030101010101" pitchFamily="2" charset="-122"/>
                  <a:cs typeface="Times New Roman" panose="02020603050405020304" pitchFamily="18" charset="0"/>
                </a:rPr>
                <a:t>只有</a:t>
              </a:r>
              <a:r>
                <a:rPr lang="en-US" altLang="zh-CN" sz="1200" dirty="0">
                  <a:latin typeface="宋体" panose="02010600030101010101" pitchFamily="2" charset="-122"/>
                  <a:cs typeface="Times New Roman" panose="02020603050405020304" pitchFamily="18" charset="0"/>
                </a:rPr>
                <a:t>54.5%</a:t>
              </a:r>
              <a:r>
                <a:rPr lang="zh-CN" altLang="zh-CN" sz="1200" dirty="0">
                  <a:latin typeface="宋体" panose="02010600030101010101" pitchFamily="2" charset="-122"/>
                  <a:cs typeface="Times New Roman" panose="02020603050405020304" pitchFamily="18" charset="0"/>
                </a:rPr>
                <a:t>的节点参与以太坊主网活动</a:t>
              </a:r>
              <a:endParaRPr lang="zh-CN" altLang="en-US" sz="1200" dirty="0">
                <a:latin typeface="宋体" panose="02010600030101010101" pitchFamily="2" charset="-122"/>
              </a:endParaRPr>
            </a:p>
          </p:txBody>
        </p:sp>
        <p:sp>
          <p:nvSpPr>
            <p:cNvPr id="32" name="文本框 31"/>
            <p:cNvSpPr txBox="1"/>
            <p:nvPr/>
          </p:nvSpPr>
          <p:spPr>
            <a:xfrm>
              <a:off x="9342989" y="4223035"/>
              <a:ext cx="1632409" cy="307777"/>
            </a:xfrm>
            <a:prstGeom prst="rect">
              <a:avLst/>
            </a:prstGeom>
            <a:noFill/>
          </p:spPr>
          <p:txBody>
            <a:bodyPr wrap="square" rtlCol="0">
              <a:spAutoFit/>
            </a:bodyPr>
            <a:lstStyle/>
            <a:p>
              <a:r>
                <a:rPr kumimoji="1" lang="zh-CN" altLang="en-US" sz="1400" dirty="0">
                  <a:latin typeface="+mn-ea"/>
                </a:rPr>
                <a:t>网络占比分布</a:t>
              </a:r>
              <a:endParaRPr kumimoji="1" lang="zh-CN" altLang="en-US" sz="1400" dirty="0">
                <a:latin typeface="+mn-ea"/>
                <a:ea typeface="+mn-ea"/>
              </a:endParaRPr>
            </a:p>
          </p:txBody>
        </p:sp>
      </p:grpSp>
      <p:sp>
        <p:nvSpPr>
          <p:cNvPr id="36" name="矩形 35"/>
          <p:cNvSpPr/>
          <p:nvPr/>
        </p:nvSpPr>
        <p:spPr>
          <a:xfrm>
            <a:off x="6096000" y="2250696"/>
            <a:ext cx="2514600" cy="18868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8667179" y="2244659"/>
            <a:ext cx="2816864" cy="18868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8660971" y="4223035"/>
            <a:ext cx="2816864" cy="18868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096000" y="4185711"/>
            <a:ext cx="2514600" cy="19241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381180" y="6368649"/>
            <a:ext cx="9320974" cy="461665"/>
          </a:xfrm>
          <a:prstGeom prst="rect">
            <a:avLst/>
          </a:prstGeom>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Seoung Kyun Kim, Zane Ma, Siddharth Murali, Joshua Mason, Andrew Miller, and Michael Bailey. 2018. Measuring Ethereum Network Peers. In Proceedings of the Internet Measurement Conference 2018 (IMC '18). ACM, New York, NY, USA, 91-104. </a:t>
            </a:r>
          </a:p>
        </p:txBody>
      </p:sp>
      <p:sp>
        <p:nvSpPr>
          <p:cNvPr id="41" name="文本框 40">
            <a:extLst>
              <a:ext uri="{FF2B5EF4-FFF2-40B4-BE49-F238E27FC236}">
                <a16:creationId xmlns:a16="http://schemas.microsoft.com/office/drawing/2014/main" id="{5E8206FE-2783-4096-8211-65BEBCD17B24}"/>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新型网络测量</a:t>
            </a:r>
            <a:r>
              <a:rPr lang="en-US" altLang="zh-CN" dirty="0"/>
              <a:t>——</a:t>
            </a:r>
            <a:r>
              <a:rPr lang="zh-CN" altLang="en-US" dirty="0"/>
              <a:t>区块链测量</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122</a:t>
            </a:fld>
            <a:endParaRPr kumimoji="1" lang="zh-CN" altLang="en-US" dirty="0"/>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424015" y="3700115"/>
            <a:ext cx="3655469" cy="2052695"/>
          </a:xfrm>
          <a:prstGeom prst="rect">
            <a:avLst/>
          </a:prstGeom>
        </p:spPr>
      </p:pic>
      <p:sp>
        <p:nvSpPr>
          <p:cNvPr id="7" name="文本框 6"/>
          <p:cNvSpPr txBox="1"/>
          <p:nvPr/>
        </p:nvSpPr>
        <p:spPr>
          <a:xfrm>
            <a:off x="260726" y="5731082"/>
            <a:ext cx="3991306" cy="523220"/>
          </a:xfrm>
          <a:prstGeom prst="rect">
            <a:avLst/>
          </a:prstGeom>
          <a:noFill/>
        </p:spPr>
        <p:txBody>
          <a:bodyPr wrap="square" rtlCol="0">
            <a:spAutoFit/>
          </a:bodyPr>
          <a:lstStyle/>
          <a:p>
            <a:pPr algn="ctr"/>
            <a:r>
              <a:rPr kumimoji="1" lang="zh-CN" altLang="en-US" sz="1400" dirty="0">
                <a:latin typeface="微软雅黑" panose="020B0503020204020204" pitchFamily="34" charset="-122"/>
                <a:ea typeface="微软雅黑" panose="020B0503020204020204" pitchFamily="34" charset="-122"/>
              </a:rPr>
              <a:t>美国</a:t>
            </a:r>
            <a:r>
              <a:rPr kumimoji="1" lang="en-US" altLang="zh-CN" sz="1400" dirty="0">
                <a:latin typeface="微软雅黑" panose="020B0503020204020204" pitchFamily="34" charset="-122"/>
                <a:ea typeface="微软雅黑" panose="020B0503020204020204" pitchFamily="34" charset="-122"/>
              </a:rPr>
              <a:t>43.2%</a:t>
            </a:r>
            <a:r>
              <a:rPr kumimoji="1" lang="zh-CN" altLang="en-US" sz="1400" dirty="0">
                <a:latin typeface="微软雅黑" panose="020B0503020204020204" pitchFamily="34" charset="-122"/>
                <a:ea typeface="微软雅黑" panose="020B0503020204020204" pitchFamily="34" charset="-122"/>
              </a:rPr>
              <a:t>，中国</a:t>
            </a:r>
            <a:r>
              <a:rPr kumimoji="1" lang="en-US" altLang="zh-CN" sz="1400" dirty="0">
                <a:latin typeface="微软雅黑" panose="020B0503020204020204" pitchFamily="34" charset="-122"/>
                <a:ea typeface="微软雅黑" panose="020B0503020204020204" pitchFamily="34" charset="-122"/>
              </a:rPr>
              <a:t>12.9%</a:t>
            </a:r>
            <a:r>
              <a:rPr kumimoji="1" lang="zh-CN" altLang="en-US" sz="1400" dirty="0">
                <a:latin typeface="微软雅黑" panose="020B0503020204020204" pitchFamily="34" charset="-122"/>
                <a:ea typeface="微软雅黑" panose="020B0503020204020204" pitchFamily="34" charset="-122"/>
              </a:rPr>
              <a:t>，前</a:t>
            </a:r>
            <a:r>
              <a:rPr kumimoji="1" lang="en-US" altLang="zh-CN" sz="1400" dirty="0">
                <a:latin typeface="微软雅黑" panose="020B0503020204020204" pitchFamily="34" charset="-122"/>
                <a:ea typeface="微软雅黑" panose="020B0503020204020204" pitchFamily="34" charset="-122"/>
              </a:rPr>
              <a:t>8</a:t>
            </a:r>
            <a:r>
              <a:rPr kumimoji="1" lang="zh-CN" altLang="en-US" sz="1400" dirty="0">
                <a:latin typeface="微软雅黑" panose="020B0503020204020204" pitchFamily="34" charset="-122"/>
                <a:ea typeface="微软雅黑" panose="020B0503020204020204" pitchFamily="34" charset="-122"/>
              </a:rPr>
              <a:t>个</a:t>
            </a:r>
            <a:r>
              <a:rPr kumimoji="1" lang="en-US" altLang="zh-CN" sz="1400" dirty="0">
                <a:latin typeface="微软雅黑" panose="020B0503020204020204" pitchFamily="34" charset="-122"/>
                <a:ea typeface="微软雅黑" panose="020B0503020204020204" pitchFamily="34" charset="-122"/>
              </a:rPr>
              <a:t>AS</a:t>
            </a:r>
            <a:r>
              <a:rPr kumimoji="1" lang="zh-CN" altLang="en-US" sz="1400" dirty="0">
                <a:latin typeface="微软雅黑" panose="020B0503020204020204" pitchFamily="34" charset="-122"/>
                <a:ea typeface="微软雅黑" panose="020B0503020204020204" pitchFamily="34" charset="-122"/>
              </a:rPr>
              <a:t>占节点的</a:t>
            </a:r>
            <a:r>
              <a:rPr kumimoji="1" lang="en-US" altLang="zh-CN" sz="1400" dirty="0">
                <a:latin typeface="微软雅黑" panose="020B0503020204020204" pitchFamily="34" charset="-122"/>
                <a:ea typeface="微软雅黑" panose="020B0503020204020204" pitchFamily="34" charset="-122"/>
              </a:rPr>
              <a:t>44.8%</a:t>
            </a:r>
            <a:r>
              <a:rPr kumimoji="1" lang="zh-CN" altLang="en-US" sz="1400" dirty="0">
                <a:latin typeface="微软雅黑" panose="020B0503020204020204" pitchFamily="34" charset="-122"/>
                <a:ea typeface="微软雅黑" panose="020B0503020204020204" pitchFamily="34" charset="-122"/>
              </a:rPr>
              <a:t>，且都是云服务提供商</a:t>
            </a:r>
          </a:p>
        </p:txBody>
      </p:sp>
      <p:sp>
        <p:nvSpPr>
          <p:cNvPr id="9" name="文本框 8"/>
          <p:cNvSpPr txBox="1"/>
          <p:nvPr/>
        </p:nvSpPr>
        <p:spPr>
          <a:xfrm>
            <a:off x="4324041" y="3610912"/>
            <a:ext cx="3988404" cy="2634183"/>
          </a:xfrm>
          <a:prstGeom prst="rect">
            <a:avLst/>
          </a:prstGeom>
          <a:solidFill>
            <a:schemeClr val="accent4">
              <a:lumMod val="20000"/>
              <a:lumOff val="80000"/>
            </a:schemeClr>
          </a:solidFill>
        </p:spPr>
        <p:txBody>
          <a:bodyPr wrap="square" rtlCol="0">
            <a:spAutoFit/>
          </a:bodyPr>
          <a:lstStyle/>
          <a:p>
            <a:pPr marL="285750" indent="-285750">
              <a:lnSpc>
                <a:spcPct val="150000"/>
              </a:lnSpc>
              <a:buFont typeface="Wingdings" panose="05000000000000000000" pitchFamily="2" charset="2"/>
              <a:buChar char="Ø"/>
            </a:pPr>
            <a:r>
              <a:rPr kumimoji="1" lang="zh-CN" altLang="en-US" sz="1600" dirty="0">
                <a:latin typeface="微软雅黑" panose="020B0503020204020204" pitchFamily="34" charset="-122"/>
                <a:ea typeface="微软雅黑" panose="020B0503020204020204" pitchFamily="34" charset="-122"/>
              </a:rPr>
              <a:t>以太坊运行在一个嘈杂的网络之上，该网络由多种不同协议、子协议和区块链组成。且只有不到一半的</a:t>
            </a:r>
            <a:r>
              <a:rPr kumimoji="1" lang="en-US" altLang="zh-CN" sz="1600" dirty="0">
                <a:latin typeface="微软雅黑" panose="020B0503020204020204" pitchFamily="34" charset="-122"/>
                <a:ea typeface="微软雅黑" panose="020B0503020204020204" pitchFamily="34" charset="-122"/>
              </a:rPr>
              <a:t>DEVp2p</a:t>
            </a:r>
            <a:r>
              <a:rPr kumimoji="1" lang="zh-CN" altLang="en-US" sz="1600" dirty="0">
                <a:latin typeface="微软雅黑" panose="020B0503020204020204" pitchFamily="34" charset="-122"/>
                <a:ea typeface="微软雅黑" panose="020B0503020204020204" pitchFamily="34" charset="-122"/>
              </a:rPr>
              <a:t>节点对主链有贡献，存在着各种稳定不稳定的客户端版本。</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1600" dirty="0">
                <a:latin typeface="微软雅黑" panose="020B0503020204020204" pitchFamily="34" charset="-122"/>
                <a:ea typeface="微软雅黑" panose="020B0503020204020204" pitchFamily="34" charset="-122"/>
              </a:rPr>
              <a:t>与之前的</a:t>
            </a:r>
            <a:r>
              <a:rPr kumimoji="1" lang="en-US" altLang="zh-CN" sz="1600" dirty="0">
                <a:latin typeface="微软雅黑" panose="020B0503020204020204" pitchFamily="34" charset="-122"/>
                <a:ea typeface="微软雅黑" panose="020B0503020204020204" pitchFamily="34" charset="-122"/>
              </a:rPr>
              <a:t>P2P</a:t>
            </a:r>
            <a:r>
              <a:rPr kumimoji="1" lang="zh-CN" altLang="en-US" sz="1600" dirty="0">
                <a:latin typeface="微软雅黑" panose="020B0503020204020204" pitchFamily="34" charset="-122"/>
                <a:ea typeface="微软雅黑" panose="020B0503020204020204" pitchFamily="34" charset="-122"/>
              </a:rPr>
              <a:t>网络进行对比，发现以太坊在网络规模和服务分布方面存在差异。</a:t>
            </a:r>
          </a:p>
        </p:txBody>
      </p:sp>
      <p:grpSp>
        <p:nvGrpSpPr>
          <p:cNvPr id="18" name="组合 17"/>
          <p:cNvGrpSpPr/>
          <p:nvPr/>
        </p:nvGrpSpPr>
        <p:grpSpPr>
          <a:xfrm>
            <a:off x="4252032" y="1446262"/>
            <a:ext cx="4060413" cy="1846684"/>
            <a:chOff x="4716016" y="1498902"/>
            <a:chExt cx="4374233" cy="1846684"/>
          </a:xfrm>
        </p:grpSpPr>
        <p:pic>
          <p:nvPicPr>
            <p:cNvPr id="8" name="图片 7"/>
            <p:cNvPicPr/>
            <p:nvPr/>
          </p:nvPicPr>
          <p:blipFill rotWithShape="1">
            <a:blip r:embed="rId4">
              <a:extLst>
                <a:ext uri="{28A0092B-C50C-407E-A947-70E740481C1C}">
                  <a14:useLocalDpi xmlns:a14="http://schemas.microsoft.com/office/drawing/2010/main" val="0"/>
                </a:ext>
              </a:extLst>
            </a:blip>
            <a:srcRect t="8041" r="4083"/>
            <a:stretch>
              <a:fillRect/>
            </a:stretch>
          </p:blipFill>
          <p:spPr>
            <a:xfrm>
              <a:off x="4755496" y="1498902"/>
              <a:ext cx="3776944" cy="1538907"/>
            </a:xfrm>
            <a:prstGeom prst="rect">
              <a:avLst/>
            </a:prstGeom>
          </p:spPr>
        </p:pic>
        <p:sp>
          <p:nvSpPr>
            <p:cNvPr id="10" name="矩形 9"/>
            <p:cNvSpPr/>
            <p:nvPr/>
          </p:nvSpPr>
          <p:spPr>
            <a:xfrm>
              <a:off x="4716016" y="3037809"/>
              <a:ext cx="4374233" cy="307777"/>
            </a:xfrm>
            <a:prstGeom prst="rect">
              <a:avLst/>
            </a:prstGeom>
          </p:spPr>
          <p:txBody>
            <a:bodyPr wrap="square">
              <a:spAutoFit/>
            </a:bodyPr>
            <a:lstStyle/>
            <a:p>
              <a:r>
                <a:rPr kumimoji="1" lang="en-US" altLang="zh-CN" sz="1400" dirty="0">
                  <a:latin typeface="微软雅黑" panose="020B0503020204020204" pitchFamily="34" charset="-122"/>
                  <a:ea typeface="微软雅黑" panose="020B0503020204020204" pitchFamily="34" charset="-122"/>
                </a:rPr>
                <a:t>50</a:t>
              </a:r>
              <a:r>
                <a:rPr kumimoji="1" lang="zh-CN" altLang="en-US" sz="1400" dirty="0">
                  <a:latin typeface="微软雅黑" panose="020B0503020204020204" pitchFamily="34" charset="-122"/>
                  <a:ea typeface="微软雅黑" panose="020B0503020204020204" pitchFamily="34" charset="-122"/>
                </a:rPr>
                <a:t>％的</a:t>
              </a:r>
              <a:r>
                <a:rPr kumimoji="1" lang="en-US" altLang="zh-CN" sz="1400" dirty="0">
                  <a:latin typeface="微软雅黑" panose="020B0503020204020204" pitchFamily="34" charset="-122"/>
                  <a:ea typeface="微软雅黑" panose="020B0503020204020204" pitchFamily="34" charset="-122"/>
                </a:rPr>
                <a:t>Parity</a:t>
              </a:r>
              <a:r>
                <a:rPr kumimoji="1" lang="zh-CN" altLang="en-US" sz="1400" dirty="0">
                  <a:latin typeface="微软雅黑" panose="020B0503020204020204" pitchFamily="34" charset="-122"/>
                  <a:ea typeface="微软雅黑" panose="020B0503020204020204" pitchFamily="34" charset="-122"/>
                </a:rPr>
                <a:t>和</a:t>
              </a:r>
              <a:r>
                <a:rPr kumimoji="1" lang="en-US" altLang="zh-CN" sz="1400" dirty="0">
                  <a:latin typeface="微软雅黑" panose="020B0503020204020204" pitchFamily="34" charset="-122"/>
                  <a:ea typeface="微软雅黑" panose="020B0503020204020204" pitchFamily="34" charset="-122"/>
                </a:rPr>
                <a:t>75</a:t>
              </a:r>
              <a:r>
                <a:rPr kumimoji="1" lang="zh-CN" altLang="en-US" sz="1400" dirty="0">
                  <a:latin typeface="微软雅黑" panose="020B0503020204020204" pitchFamily="34" charset="-122"/>
                  <a:ea typeface="微软雅黑" panose="020B0503020204020204" pitchFamily="34" charset="-122"/>
                </a:rPr>
                <a:t>％的</a:t>
              </a:r>
              <a:r>
                <a:rPr kumimoji="1" lang="en-US" altLang="zh-CN" sz="1400" dirty="0" err="1">
                  <a:latin typeface="微软雅黑" panose="020B0503020204020204" pitchFamily="34" charset="-122"/>
                  <a:ea typeface="微软雅黑" panose="020B0503020204020204" pitchFamily="34" charset="-122"/>
                </a:rPr>
                <a:t>Geth</a:t>
              </a:r>
              <a:r>
                <a:rPr kumimoji="1" lang="zh-CN" altLang="en-US" sz="1400" dirty="0">
                  <a:latin typeface="微软雅黑" panose="020B0503020204020204" pitchFamily="34" charset="-122"/>
                  <a:ea typeface="微软雅黑" panose="020B0503020204020204" pitchFamily="34" charset="-122"/>
                </a:rPr>
                <a:t>客户端不到三个月</a:t>
              </a:r>
            </a:p>
          </p:txBody>
        </p:sp>
      </p:grpSp>
      <p:grpSp>
        <p:nvGrpSpPr>
          <p:cNvPr id="19" name="组合 18"/>
          <p:cNvGrpSpPr/>
          <p:nvPr/>
        </p:nvGrpSpPr>
        <p:grpSpPr>
          <a:xfrm>
            <a:off x="156179" y="1413614"/>
            <a:ext cx="4288431" cy="1859552"/>
            <a:chOff x="267852" y="1482035"/>
            <a:chExt cx="4288431" cy="1859552"/>
          </a:xfrm>
        </p:grpSpPr>
        <p:pic>
          <p:nvPicPr>
            <p:cNvPr id="5" name="图片 4"/>
            <p:cNvPicPr/>
            <p:nvPr/>
          </p:nvPicPr>
          <p:blipFill>
            <a:blip r:embed="rId5" cstate="print">
              <a:extLst>
                <a:ext uri="{28A0092B-C50C-407E-A947-70E740481C1C}">
                  <a14:useLocalDpi xmlns:a14="http://schemas.microsoft.com/office/drawing/2010/main" val="0"/>
                </a:ext>
              </a:extLst>
            </a:blip>
            <a:stretch>
              <a:fillRect/>
            </a:stretch>
          </p:blipFill>
          <p:spPr>
            <a:xfrm>
              <a:off x="435631" y="1482035"/>
              <a:ext cx="3952875" cy="1224439"/>
            </a:xfrm>
            <a:prstGeom prst="rect">
              <a:avLst/>
            </a:prstGeom>
          </p:spPr>
        </p:pic>
        <p:sp>
          <p:nvSpPr>
            <p:cNvPr id="12" name="矩形 11"/>
            <p:cNvSpPr/>
            <p:nvPr/>
          </p:nvSpPr>
          <p:spPr>
            <a:xfrm>
              <a:off x="267852" y="2818367"/>
              <a:ext cx="4288431" cy="523220"/>
            </a:xfrm>
            <a:prstGeom prst="rect">
              <a:avLst/>
            </a:prstGeom>
          </p:spPr>
          <p:txBody>
            <a:bodyPr wrap="square">
              <a:spAutoFit/>
            </a:bodyPr>
            <a:lstStyle/>
            <a:p>
              <a:pPr algn="ctr"/>
              <a:r>
                <a:rPr kumimoji="1" lang="zh-CN" altLang="en-US" sz="1400" dirty="0">
                  <a:latin typeface="微软雅黑" panose="020B0503020204020204" pitchFamily="34" charset="-122"/>
                  <a:ea typeface="微软雅黑" panose="020B0503020204020204" pitchFamily="34" charset="-122"/>
                </a:rPr>
                <a:t>基于</a:t>
              </a:r>
              <a:r>
                <a:rPr kumimoji="1" lang="en-US" altLang="zh-CN" sz="1400" dirty="0" err="1">
                  <a:latin typeface="微软雅黑" panose="020B0503020204020204" pitchFamily="34" charset="-122"/>
                  <a:ea typeface="微软雅黑" panose="020B0503020204020204" pitchFamily="34" charset="-122"/>
                </a:rPr>
                <a:t>Geth</a:t>
              </a:r>
              <a:r>
                <a:rPr kumimoji="1" lang="zh-CN" altLang="en-US" sz="1400" dirty="0">
                  <a:latin typeface="微软雅黑" panose="020B0503020204020204" pitchFamily="34" charset="-122"/>
                  <a:ea typeface="微软雅黑" panose="020B0503020204020204" pitchFamily="34" charset="-122"/>
                </a:rPr>
                <a:t>开发的扫描监控以太坊网络的工具</a:t>
              </a:r>
              <a:r>
                <a:rPr kumimoji="1" lang="en-US" altLang="zh-CN" sz="1400" dirty="0" err="1">
                  <a:latin typeface="微软雅黑" panose="020B0503020204020204" pitchFamily="34" charset="-122"/>
                  <a:ea typeface="微软雅黑" panose="020B0503020204020204" pitchFamily="34" charset="-122"/>
                </a:rPr>
                <a:t>NodeFinder</a:t>
              </a:r>
              <a:r>
                <a:rPr kumimoji="1" lang="zh-CN" altLang="en-US" sz="1400" dirty="0">
                  <a:latin typeface="微软雅黑" panose="020B0503020204020204" pitchFamily="34" charset="-122"/>
                  <a:ea typeface="微软雅黑" panose="020B0503020204020204" pitchFamily="34" charset="-122"/>
                </a:rPr>
                <a:t>，发现比之前研究多</a:t>
              </a:r>
              <a:r>
                <a:rPr kumimoji="1" lang="en-US" altLang="zh-CN" sz="1400" dirty="0">
                  <a:latin typeface="微软雅黑" panose="020B0503020204020204" pitchFamily="34" charset="-122"/>
                  <a:ea typeface="微软雅黑" panose="020B0503020204020204" pitchFamily="34" charset="-122"/>
                </a:rPr>
                <a:t>228%</a:t>
              </a:r>
              <a:r>
                <a:rPr kumimoji="1" lang="zh-CN" altLang="en-US" sz="1400" dirty="0">
                  <a:latin typeface="微软雅黑" panose="020B0503020204020204" pitchFamily="34" charset="-122"/>
                  <a:ea typeface="微软雅黑" panose="020B0503020204020204" pitchFamily="34" charset="-122"/>
                </a:rPr>
                <a:t>的节点</a:t>
              </a:r>
              <a:endParaRPr lang="zh-CN" altLang="en-US" sz="1400" dirty="0">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1762953" y="3457024"/>
            <a:ext cx="1368887" cy="307777"/>
          </a:xfrm>
          <a:prstGeom prst="rect">
            <a:avLst/>
          </a:prstGeom>
          <a:noFill/>
        </p:spPr>
        <p:txBody>
          <a:bodyPr wrap="square" rtlCol="0">
            <a:spAutoFit/>
          </a:bodyPr>
          <a:lstStyle/>
          <a:p>
            <a:pPr algn="ctr"/>
            <a:r>
              <a:rPr kumimoji="1" lang="zh-CN" altLang="en-US" sz="1400" dirty="0">
                <a:latin typeface="微软雅黑" panose="020B0503020204020204" pitchFamily="34" charset="-122"/>
                <a:ea typeface="微软雅黑" panose="020B0503020204020204" pitchFamily="34" charset="-122"/>
              </a:rPr>
              <a:t>节点分布地图</a:t>
            </a:r>
            <a:endParaRPr kumimoji="1" lang="en-US" altLang="zh-CN" sz="1400" dirty="0">
              <a:latin typeface="微软雅黑" panose="020B0503020204020204" pitchFamily="34" charset="-122"/>
              <a:ea typeface="微软雅黑" panose="020B0503020204020204" pitchFamily="34" charset="-122"/>
            </a:endParaRPr>
          </a:p>
        </p:txBody>
      </p:sp>
      <p:sp>
        <p:nvSpPr>
          <p:cNvPr id="14" name="矩形 13"/>
          <p:cNvSpPr/>
          <p:nvPr/>
        </p:nvSpPr>
        <p:spPr>
          <a:xfrm>
            <a:off x="1381180" y="6368649"/>
            <a:ext cx="9320974" cy="461665"/>
          </a:xfrm>
          <a:prstGeom prst="rect">
            <a:avLst/>
          </a:prstGeom>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Seoung Kyun Kim, Zane Ma, Siddharth Murali, Joshua Mason, Andrew Miller, and Michael Bailey. 2018. Measuring Ethereum Network Peers. In Proceedings of the Internet Measurement Conference 2018 (IMC '18). ACM, New York, NY, USA, 91-104. </a:t>
            </a:r>
          </a:p>
        </p:txBody>
      </p:sp>
      <p:grpSp>
        <p:nvGrpSpPr>
          <p:cNvPr id="15" name="组合 14"/>
          <p:cNvGrpSpPr/>
          <p:nvPr/>
        </p:nvGrpSpPr>
        <p:grpSpPr>
          <a:xfrm>
            <a:off x="8320321" y="1283504"/>
            <a:ext cx="3871680" cy="2173520"/>
            <a:chOff x="4902956" y="4284870"/>
            <a:chExt cx="3871680" cy="2173520"/>
          </a:xfrm>
        </p:grpSpPr>
        <p:pic>
          <p:nvPicPr>
            <p:cNvPr id="16" name="图片 15"/>
            <p:cNvPicPr/>
            <p:nvPr/>
          </p:nvPicPr>
          <p:blipFill>
            <a:blip r:embed="rId6">
              <a:extLst>
                <a:ext uri="{28A0092B-C50C-407E-A947-70E740481C1C}">
                  <a14:useLocalDpi xmlns:a14="http://schemas.microsoft.com/office/drawing/2010/main" val="0"/>
                </a:ext>
              </a:extLst>
            </a:blip>
            <a:stretch>
              <a:fillRect/>
            </a:stretch>
          </p:blipFill>
          <p:spPr>
            <a:xfrm>
              <a:off x="4902956" y="4572439"/>
              <a:ext cx="3871680" cy="1885951"/>
            </a:xfrm>
            <a:prstGeom prst="rect">
              <a:avLst/>
            </a:prstGeom>
          </p:spPr>
        </p:pic>
        <p:sp>
          <p:nvSpPr>
            <p:cNvPr id="17" name="文本框 16"/>
            <p:cNvSpPr txBox="1"/>
            <p:nvPr/>
          </p:nvSpPr>
          <p:spPr>
            <a:xfrm>
              <a:off x="5910727" y="4284870"/>
              <a:ext cx="2025708" cy="307777"/>
            </a:xfrm>
            <a:prstGeom prst="rect">
              <a:avLst/>
            </a:prstGeom>
            <a:noFill/>
          </p:spPr>
          <p:txBody>
            <a:bodyPr wrap="square" rtlCol="0">
              <a:spAutoFit/>
            </a:bodyPr>
            <a:lstStyle/>
            <a:p>
              <a:r>
                <a:rPr kumimoji="1" lang="en-US" altLang="zh-CN" sz="1400" dirty="0" err="1">
                  <a:latin typeface="微软雅黑" panose="020B0503020204020204" pitchFamily="34" charset="-122"/>
                  <a:ea typeface="微软雅黑" panose="020B0503020204020204" pitchFamily="34" charset="-122"/>
                </a:rPr>
                <a:t>Geth</a:t>
              </a:r>
              <a:r>
                <a:rPr kumimoji="1" lang="zh-CN" altLang="en-US" sz="1400" dirty="0">
                  <a:latin typeface="微软雅黑" panose="020B0503020204020204" pitchFamily="34" charset="-122"/>
                  <a:ea typeface="微软雅黑" panose="020B0503020204020204" pitchFamily="34" charset="-122"/>
                </a:rPr>
                <a:t>客户端版本分布</a:t>
              </a:r>
            </a:p>
          </p:txBody>
        </p:sp>
      </p:grpSp>
      <p:sp>
        <p:nvSpPr>
          <p:cNvPr id="20" name="矩形 19"/>
          <p:cNvSpPr/>
          <p:nvPr/>
        </p:nvSpPr>
        <p:spPr>
          <a:xfrm>
            <a:off x="251468" y="1399367"/>
            <a:ext cx="4000564" cy="18868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296556" y="1413614"/>
            <a:ext cx="3826718" cy="18868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63628" y="3479049"/>
            <a:ext cx="3988404" cy="283680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383879" y="3507060"/>
            <a:ext cx="3817114" cy="2592288"/>
            <a:chOff x="610870" y="1412776"/>
            <a:chExt cx="3817114" cy="2592288"/>
          </a:xfrm>
        </p:grpSpPr>
        <p:pic>
          <p:nvPicPr>
            <p:cNvPr id="24" name="图片 23"/>
            <p:cNvPicPr/>
            <p:nvPr/>
          </p:nvPicPr>
          <p:blipFill>
            <a:blip r:embed="rId7">
              <a:extLst>
                <a:ext uri="{28A0092B-C50C-407E-A947-70E740481C1C}">
                  <a14:useLocalDpi xmlns:a14="http://schemas.microsoft.com/office/drawing/2010/main" val="0"/>
                </a:ext>
              </a:extLst>
            </a:blip>
            <a:stretch>
              <a:fillRect/>
            </a:stretch>
          </p:blipFill>
          <p:spPr>
            <a:xfrm>
              <a:off x="610870" y="1629698"/>
              <a:ext cx="3817114" cy="2375366"/>
            </a:xfrm>
            <a:prstGeom prst="rect">
              <a:avLst/>
            </a:prstGeom>
          </p:spPr>
        </p:pic>
        <p:sp>
          <p:nvSpPr>
            <p:cNvPr id="25" name="文本框 24"/>
            <p:cNvSpPr txBox="1"/>
            <p:nvPr/>
          </p:nvSpPr>
          <p:spPr>
            <a:xfrm>
              <a:off x="1529778" y="1412776"/>
              <a:ext cx="1979297" cy="288032"/>
            </a:xfrm>
            <a:prstGeom prst="rect">
              <a:avLst/>
            </a:prstGeom>
            <a:noFill/>
          </p:spPr>
          <p:txBody>
            <a:bodyPr wrap="square" rtlCol="0">
              <a:spAutoFit/>
            </a:bodyPr>
            <a:lstStyle/>
            <a:p>
              <a:r>
                <a:rPr kumimoji="1" lang="en-US" altLang="zh-CN" sz="1200" dirty="0">
                  <a:latin typeface="+mn-ea"/>
                  <a:ea typeface="+mn-ea"/>
                </a:rPr>
                <a:t>DEVp2p</a:t>
              </a:r>
              <a:r>
                <a:rPr kumimoji="1" lang="zh-CN" altLang="en-US" sz="1200" dirty="0">
                  <a:latin typeface="+mn-ea"/>
                  <a:ea typeface="+mn-ea"/>
                </a:rPr>
                <a:t>上运行的主要协议</a:t>
              </a:r>
            </a:p>
          </p:txBody>
        </p:sp>
      </p:grpSp>
      <p:sp>
        <p:nvSpPr>
          <p:cNvPr id="26" name="文本框 25">
            <a:extLst>
              <a:ext uri="{FF2B5EF4-FFF2-40B4-BE49-F238E27FC236}">
                <a16:creationId xmlns:a16="http://schemas.microsoft.com/office/drawing/2014/main" id="{2FC12C01-9779-46EC-81A6-CDB62851C24C}"/>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致谢社区本章贡献者</a:t>
            </a:r>
          </a:p>
        </p:txBody>
      </p:sp>
      <p:graphicFrame>
        <p:nvGraphicFramePr>
          <p:cNvPr id="6" name="表格 6"/>
          <p:cNvGraphicFramePr>
            <a:graphicFrameLocks noGrp="1"/>
          </p:cNvGraphicFramePr>
          <p:nvPr>
            <p:ph idx="1"/>
            <p:extLst>
              <p:ext uri="{D42A27DB-BD31-4B8C-83A1-F6EECF244321}">
                <p14:modId xmlns:p14="http://schemas.microsoft.com/office/powerpoint/2010/main" val="3893290405"/>
              </p:ext>
            </p:extLst>
          </p:nvPr>
        </p:nvGraphicFramePr>
        <p:xfrm>
          <a:off x="1121979" y="1732017"/>
          <a:ext cx="10231822" cy="4357349"/>
        </p:xfrm>
        <a:graphic>
          <a:graphicData uri="http://schemas.openxmlformats.org/drawingml/2006/table">
            <a:tbl>
              <a:tblPr firstRow="1" bandRow="1">
                <a:tableStyleId>{21E4AEA4-8DFA-4A89-87EB-49C32662AFE0}</a:tableStyleId>
              </a:tblPr>
              <a:tblGrid>
                <a:gridCol w="1781859">
                  <a:extLst>
                    <a:ext uri="{9D8B030D-6E8A-4147-A177-3AD203B41FA5}">
                      <a16:colId xmlns:a16="http://schemas.microsoft.com/office/drawing/2014/main" val="20000"/>
                    </a:ext>
                  </a:extLst>
                </a:gridCol>
                <a:gridCol w="2795504">
                  <a:extLst>
                    <a:ext uri="{9D8B030D-6E8A-4147-A177-3AD203B41FA5}">
                      <a16:colId xmlns:a16="http://schemas.microsoft.com/office/drawing/2014/main" val="20001"/>
                    </a:ext>
                  </a:extLst>
                </a:gridCol>
                <a:gridCol w="5654459">
                  <a:extLst>
                    <a:ext uri="{9D8B030D-6E8A-4147-A177-3AD203B41FA5}">
                      <a16:colId xmlns:a16="http://schemas.microsoft.com/office/drawing/2014/main" val="20002"/>
                    </a:ext>
                  </a:extLst>
                </a:gridCol>
              </a:tblGrid>
              <a:tr h="536340">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贡献者姓名</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单  位</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贡献内容</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extLst>
                  <a:ext uri="{0D108BD9-81ED-4DB2-BD59-A6C34878D82A}">
                    <a16:rowId xmlns:a16="http://schemas.microsoft.com/office/drawing/2014/main" val="10000"/>
                  </a:ext>
                </a:extLst>
              </a:tr>
              <a:tr h="536340">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李军怀</a:t>
                      </a:r>
                      <a:endParaRPr lang="en-US" altLang="zh-CN" sz="20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西安理工大学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第１节：物联网</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10001"/>
                  </a:ext>
                </a:extLst>
              </a:tr>
              <a:tr h="536340">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孙伟峰</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大连理工大学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第２节：工业互联网</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36340">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曲大鹏</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辽宁大学</a:t>
                      </a:r>
                      <a:endParaRPr lang="en-US" altLang="zh-CN" sz="20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第３节：命名数据网络</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10003"/>
                  </a:ext>
                </a:extLst>
              </a:tr>
              <a:tr h="536340">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孙伟峰</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大连理工大学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dirty="0">
                          <a:latin typeface="微软雅黑" panose="020B0503020204020204" pitchFamily="34" charset="-122"/>
                          <a:ea typeface="微软雅黑" panose="020B0503020204020204" pitchFamily="34" charset="-122"/>
                        </a:rPr>
                        <a:t>第４节：软件定义网络</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36340">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崔勇</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清华大学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第５节：网络与机器学习</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10005"/>
                  </a:ext>
                </a:extLst>
              </a:tr>
              <a:tr h="602969">
                <a:tc>
                  <a:txBody>
                    <a:bodyPr/>
                    <a:lstStyle/>
                    <a:p>
                      <a:pPr marL="0" marR="0" lvl="0" indent="0" algn="l" defTabSz="914400" rtl="0" eaLnBrk="1" fontAlgn="auto" latinLnBrk="0" hangingPunct="1">
                        <a:lnSpc>
                          <a:spcPct val="150000"/>
                        </a:lnSpc>
                        <a:spcBef>
                          <a:spcPts val="600"/>
                        </a:spcBef>
                        <a:spcAft>
                          <a:spcPts val="600"/>
                        </a:spcAft>
                        <a:buClrTx/>
                        <a:buSzTx/>
                        <a:buFontTx/>
                        <a:buNone/>
                        <a:defRPr/>
                      </a:pPr>
                      <a:r>
                        <a:rPr lang="zh-CN" altLang="en-US" sz="2000" b="0" kern="1200" dirty="0">
                          <a:solidFill>
                            <a:schemeClr val="dk1"/>
                          </a:solidFill>
                          <a:latin typeface="微软雅黑" panose="020B0503020204020204" pitchFamily="34" charset="-122"/>
                          <a:ea typeface="微软雅黑" panose="020B0503020204020204" pitchFamily="34" charset="-122"/>
                          <a:cs typeface="+mn-cs"/>
                        </a:rPr>
                        <a:t>熊刚、丁嘉宁</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zh-CN" altLang="en-US" sz="2000" b="0" kern="1200" dirty="0">
                          <a:solidFill>
                            <a:schemeClr val="dk1"/>
                          </a:solidFill>
                          <a:latin typeface="微软雅黑" panose="020B0503020204020204" pitchFamily="34" charset="-122"/>
                          <a:ea typeface="微软雅黑" panose="020B0503020204020204" pitchFamily="34" charset="-122"/>
                          <a:cs typeface="+mn-cs"/>
                        </a:rPr>
                        <a:t>中科院信息工程研究所</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zh-CN" altLang="en-US" sz="2000" b="0" kern="1200" dirty="0">
                          <a:solidFill>
                            <a:schemeClr val="dk1"/>
                          </a:solidFill>
                          <a:latin typeface="微软雅黑" panose="020B0503020204020204" pitchFamily="34" charset="-122"/>
                          <a:ea typeface="微软雅黑" panose="020B0503020204020204" pitchFamily="34" charset="-122"/>
                          <a:cs typeface="+mn-cs"/>
                        </a:rPr>
                        <a:t>第６节：区块链与区块链网络</a:t>
                      </a:r>
                      <a:endParaRPr lang="en-US" altLang="zh-CN" sz="2000" b="0" kern="1200" dirty="0">
                        <a:solidFill>
                          <a:schemeClr val="dk1"/>
                        </a:solidFill>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extLst>
                  <a:ext uri="{0D108BD9-81ED-4DB2-BD59-A6C34878D82A}">
                    <a16:rowId xmlns:a16="http://schemas.microsoft.com/office/drawing/2014/main" val="1854143752"/>
                  </a:ext>
                </a:extLst>
              </a:tr>
              <a:tr h="536340">
                <a:tc>
                  <a:txBody>
                    <a:bodyPr/>
                    <a:lstStyle/>
                    <a:p>
                      <a:pPr>
                        <a:lnSpc>
                          <a:spcPct val="150000"/>
                        </a:lnSpc>
                        <a:spcBef>
                          <a:spcPts val="600"/>
                        </a:spcBef>
                        <a:spcAft>
                          <a:spcPts val="600"/>
                        </a:spcAft>
                      </a:pPr>
                      <a:r>
                        <a:rPr lang="zh-CN" altLang="en-US" sz="2000" b="0" dirty="0">
                          <a:latin typeface="微软雅黑" panose="020B0503020204020204" pitchFamily="34" charset="-122"/>
                          <a:ea typeface="微软雅黑" panose="020B0503020204020204" pitchFamily="34" charset="-122"/>
                        </a:rPr>
                        <a:t>苟高鹏、刘畅</a:t>
                      </a:r>
                      <a:endParaRPr lang="en-US" altLang="zh-CN" sz="20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a:lnSpc>
                          <a:spcPct val="150000"/>
                        </a:lnSpc>
                        <a:spcBef>
                          <a:spcPts val="600"/>
                        </a:spcBef>
                        <a:spcAft>
                          <a:spcPts val="600"/>
                        </a:spcAft>
                      </a:pPr>
                      <a:r>
                        <a:rPr lang="zh-CN" altLang="en-US" sz="2000" b="0" kern="1200" dirty="0">
                          <a:solidFill>
                            <a:schemeClr val="dk1"/>
                          </a:solidFill>
                          <a:latin typeface="微软雅黑" panose="020B0503020204020204" pitchFamily="34" charset="-122"/>
                          <a:ea typeface="微软雅黑" panose="020B0503020204020204" pitchFamily="34" charset="-122"/>
                          <a:cs typeface="+mn-cs"/>
                        </a:rPr>
                        <a:t>中科院信息工程研究所</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ct val="100000"/>
                        </a:lnSpc>
                        <a:spcBef>
                          <a:spcPts val="600"/>
                        </a:spcBef>
                        <a:spcAft>
                          <a:spcPts val="600"/>
                        </a:spcAft>
                        <a:buClrTx/>
                        <a:buSzTx/>
                        <a:buFontTx/>
                        <a:buNone/>
                        <a:defRPr/>
                      </a:pPr>
                      <a:r>
                        <a:rPr lang="zh-CN" altLang="en-US" sz="2000" b="0" kern="1200" dirty="0">
                          <a:solidFill>
                            <a:schemeClr val="dk1"/>
                          </a:solidFill>
                          <a:latin typeface="微软雅黑" panose="020B0503020204020204" pitchFamily="34" charset="-122"/>
                          <a:ea typeface="微软雅黑" panose="020B0503020204020204" pitchFamily="34" charset="-122"/>
                          <a:cs typeface="+mn-cs"/>
                        </a:rPr>
                        <a:t>第 </a:t>
                      </a:r>
                      <a:r>
                        <a:rPr lang="en-US" altLang="zh-CN" sz="2000" b="0" kern="1200" dirty="0">
                          <a:solidFill>
                            <a:schemeClr val="dk1"/>
                          </a:solidFill>
                          <a:latin typeface="微软雅黑" panose="020B0503020204020204" pitchFamily="34" charset="-122"/>
                          <a:ea typeface="微软雅黑" panose="020B0503020204020204" pitchFamily="34" charset="-122"/>
                          <a:cs typeface="+mn-cs"/>
                        </a:rPr>
                        <a:t>7 </a:t>
                      </a:r>
                      <a:r>
                        <a:rPr lang="zh-CN" altLang="en-US" sz="2000" b="0" kern="1200" dirty="0">
                          <a:solidFill>
                            <a:schemeClr val="dk1"/>
                          </a:solidFill>
                          <a:latin typeface="微软雅黑" panose="020B0503020204020204" pitchFamily="34" charset="-122"/>
                          <a:ea typeface="微软雅黑" panose="020B0503020204020204" pitchFamily="34" charset="-122"/>
                          <a:cs typeface="+mn-cs"/>
                        </a:rPr>
                        <a:t>节： 网络测量新技术</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2828793290"/>
                  </a:ext>
                </a:extLst>
              </a:tr>
            </a:tbl>
          </a:graphicData>
        </a:graphic>
      </p:graphicFrame>
      <p:sp>
        <p:nvSpPr>
          <p:cNvPr id="4" name="灯片编号占位符 3"/>
          <p:cNvSpPr>
            <a:spLocks noGrp="1"/>
          </p:cNvSpPr>
          <p:nvPr>
            <p:ph type="sldNum" sz="quarter" idx="12"/>
          </p:nvPr>
        </p:nvSpPr>
        <p:spPr/>
        <p:txBody>
          <a:bodyPr/>
          <a:lstStyle/>
          <a:p>
            <a:fld id="{8D4D1E41-7A09-AB4A-A4E1-09765ADA2698}" type="slidenum">
              <a:rPr kumimoji="1" lang="zh-CN" altLang="en-US" smtClean="0"/>
              <a:pPr/>
              <a:t>123</a:t>
            </a:fld>
            <a:endParaRPr kumimoji="1" lang="zh-CN" altLang="en-US" dirty="0"/>
          </a:p>
        </p:txBody>
      </p:sp>
      <p:sp>
        <p:nvSpPr>
          <p:cNvPr id="5" name="矩形 4">
            <a:extLst>
              <a:ext uri="{FF2B5EF4-FFF2-40B4-BE49-F238E27FC236}">
                <a16:creationId xmlns:a16="http://schemas.microsoft.com/office/drawing/2014/main" id="{C888A229-A50B-4D42-A7C4-F8FBFF671C2A}"/>
              </a:ext>
            </a:extLst>
          </p:cNvPr>
          <p:cNvSpPr/>
          <p:nvPr/>
        </p:nvSpPr>
        <p:spPr>
          <a:xfrm>
            <a:off x="3581401" y="6207389"/>
            <a:ext cx="4159684" cy="400110"/>
          </a:xfrm>
          <a:prstGeom prst="rect">
            <a:avLst/>
          </a:prstGeom>
          <a:ln>
            <a:solidFill>
              <a:srgbClr val="5B307E"/>
            </a:solidFill>
          </a:ln>
        </p:spPr>
        <p:txBody>
          <a:bodyPr wrap="square">
            <a:spAutoFit/>
          </a:bodyPr>
          <a:lstStyle/>
          <a:p>
            <a:pPr>
              <a:spcBef>
                <a:spcPts val="100"/>
              </a:spcBef>
              <a:spcAft>
                <a:spcPts val="300"/>
              </a:spcAft>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更多信息可在网络上搜索获得</a:t>
            </a:r>
          </a:p>
        </p:txBody>
      </p:sp>
    </p:spTree>
    <p:extLst>
      <p:ext uri="{BB962C8B-B14F-4D97-AF65-F5344CB8AC3E}">
        <p14:creationId xmlns:p14="http://schemas.microsoft.com/office/powerpoint/2010/main" val="3676065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91094" y="3814545"/>
            <a:ext cx="12009812" cy="1769975"/>
          </a:xfrm>
          <a:prstGeom prst="rect">
            <a:avLst/>
          </a:prstGeom>
          <a:solidFill>
            <a:srgbClr val="FB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p:txBody>
          <a:bodyPr/>
          <a:lstStyle/>
          <a:p>
            <a:r>
              <a:rPr kumimoji="1" lang="zh-CN" altLang="en-US" dirty="0"/>
              <a:t>致谢社区本章贡献者</a:t>
            </a:r>
          </a:p>
        </p:txBody>
      </p:sp>
      <p:sp>
        <p:nvSpPr>
          <p:cNvPr id="25" name="圆角矩形 24"/>
          <p:cNvSpPr/>
          <p:nvPr/>
        </p:nvSpPr>
        <p:spPr>
          <a:xfrm>
            <a:off x="4881357" y="3002732"/>
            <a:ext cx="1271177"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崔 勇</a:t>
            </a:r>
          </a:p>
        </p:txBody>
      </p:sp>
      <p:sp>
        <p:nvSpPr>
          <p:cNvPr id="30" name="圆角矩形 29"/>
          <p:cNvSpPr/>
          <p:nvPr/>
        </p:nvSpPr>
        <p:spPr>
          <a:xfrm>
            <a:off x="1748976" y="3002732"/>
            <a:ext cx="1404070"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孙伟峰</a:t>
            </a:r>
          </a:p>
        </p:txBody>
      </p:sp>
      <p:sp>
        <p:nvSpPr>
          <p:cNvPr id="33" name="圆角矩形 32"/>
          <p:cNvSpPr/>
          <p:nvPr/>
        </p:nvSpPr>
        <p:spPr>
          <a:xfrm>
            <a:off x="182187" y="3002732"/>
            <a:ext cx="1335684"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李军怀</a:t>
            </a:r>
          </a:p>
        </p:txBody>
      </p:sp>
      <p:sp>
        <p:nvSpPr>
          <p:cNvPr id="31" name="文本框 30"/>
          <p:cNvSpPr txBox="1"/>
          <p:nvPr/>
        </p:nvSpPr>
        <p:spPr>
          <a:xfrm>
            <a:off x="4676089" y="3661862"/>
            <a:ext cx="1782454" cy="369332"/>
          </a:xfrm>
          <a:prstGeom prst="rect">
            <a:avLst/>
          </a:prstGeom>
          <a:noFill/>
        </p:spPr>
        <p:txBody>
          <a:bodyPr wrap="square" rtlCol="0">
            <a:spAutoFit/>
          </a:bodyPr>
          <a:lstStyle/>
          <a:p>
            <a:pPr algn="ctr">
              <a:spcAft>
                <a:spcPts val="300"/>
              </a:spcAft>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清华大学</a:t>
            </a:r>
          </a:p>
        </p:txBody>
      </p:sp>
      <p:sp>
        <p:nvSpPr>
          <p:cNvPr id="37" name="文本框 36"/>
          <p:cNvSpPr txBox="1"/>
          <p:nvPr/>
        </p:nvSpPr>
        <p:spPr>
          <a:xfrm>
            <a:off x="0" y="3761423"/>
            <a:ext cx="1786642"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1800" dirty="0"/>
              <a:t>西安理工大学</a:t>
            </a:r>
          </a:p>
        </p:txBody>
      </p:sp>
      <p:sp>
        <p:nvSpPr>
          <p:cNvPr id="38" name="文本框 37"/>
          <p:cNvSpPr txBox="1"/>
          <p:nvPr/>
        </p:nvSpPr>
        <p:spPr>
          <a:xfrm>
            <a:off x="1543032" y="3767132"/>
            <a:ext cx="1800000"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1800" dirty="0"/>
              <a:t>大连理工大学</a:t>
            </a:r>
          </a:p>
        </p:txBody>
      </p:sp>
      <p:sp>
        <p:nvSpPr>
          <p:cNvPr id="39" name="文本框 38"/>
          <p:cNvSpPr txBox="1"/>
          <p:nvPr/>
        </p:nvSpPr>
        <p:spPr>
          <a:xfrm>
            <a:off x="4595927" y="4709734"/>
            <a:ext cx="2300205" cy="1115690"/>
          </a:xfrm>
          <a:prstGeom prst="rect">
            <a:avLst/>
          </a:prstGeom>
        </p:spPr>
        <p:txBody>
          <a:bodyPr vert="horz" lIns="91440" tIns="45720" rIns="91440" bIns="45720" rtlCol="0" anchor="t"/>
          <a:lstStyle>
            <a:defPPr>
              <a:defRPr lang="zh-CN"/>
            </a:defPPr>
            <a:lvl1pPr algn="ctr">
              <a:spcAft>
                <a:spcPts val="300"/>
              </a:spcAft>
              <a:defRPr sz="1600">
                <a:solidFill>
                  <a:srgbClr val="5B307E"/>
                </a:solidFill>
                <a:latin typeface="微软雅黑" panose="020B0503020204020204" pitchFamily="34" charset="-122"/>
                <a:ea typeface="微软雅黑" panose="020B0503020204020204" pitchFamily="34" charset="-122"/>
              </a:defRPr>
            </a:lvl1pPr>
          </a:lstStyle>
          <a:p>
            <a:pPr algn="l"/>
            <a:r>
              <a:rPr lang="en-US" altLang="zh-CN" sz="1800" dirty="0">
                <a:solidFill>
                  <a:schemeClr val="bg1">
                    <a:lumMod val="50000"/>
                  </a:schemeClr>
                </a:solidFill>
              </a:rPr>
              <a:t>5</a:t>
            </a:r>
            <a:r>
              <a:rPr lang="zh-CN" altLang="en-US" sz="1800" dirty="0">
                <a:solidFill>
                  <a:schemeClr val="bg1">
                    <a:lumMod val="50000"/>
                  </a:schemeClr>
                </a:solidFill>
              </a:rPr>
              <a:t>、网络与机器学习</a:t>
            </a:r>
          </a:p>
        </p:txBody>
      </p:sp>
      <p:sp>
        <p:nvSpPr>
          <p:cNvPr id="43" name="文本框 42"/>
          <p:cNvSpPr txBox="1"/>
          <p:nvPr/>
        </p:nvSpPr>
        <p:spPr>
          <a:xfrm>
            <a:off x="182187" y="4232889"/>
            <a:ext cx="1782454"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1</a:t>
            </a:r>
            <a:r>
              <a:rPr lang="zh-CN" altLang="en-US" dirty="0">
                <a:solidFill>
                  <a:schemeClr val="bg1">
                    <a:lumMod val="50000"/>
                  </a:schemeClr>
                </a:solidFill>
                <a:latin typeface="微软雅黑" panose="020B0503020204020204" pitchFamily="34" charset="-122"/>
                <a:ea typeface="微软雅黑" panose="020B0503020204020204" pitchFamily="34" charset="-122"/>
              </a:rPr>
              <a:t>、物联网</a:t>
            </a:r>
          </a:p>
        </p:txBody>
      </p:sp>
      <p:sp>
        <p:nvSpPr>
          <p:cNvPr id="44" name="文本框 43"/>
          <p:cNvSpPr txBox="1"/>
          <p:nvPr/>
        </p:nvSpPr>
        <p:spPr>
          <a:xfrm>
            <a:off x="1526986" y="4233224"/>
            <a:ext cx="2065504" cy="684803"/>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2</a:t>
            </a:r>
            <a:r>
              <a:rPr lang="zh-CN" altLang="en-US" dirty="0">
                <a:solidFill>
                  <a:schemeClr val="bg1">
                    <a:lumMod val="50000"/>
                  </a:schemeClr>
                </a:solidFill>
                <a:latin typeface="微软雅黑" panose="020B0503020204020204" pitchFamily="34" charset="-122"/>
                <a:ea typeface="微软雅黑" panose="020B0503020204020204" pitchFamily="34" charset="-122"/>
              </a:rPr>
              <a:t>、工业互联网</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spcAft>
                <a:spcPts val="300"/>
              </a:spcAft>
            </a:pP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529461" y="5704981"/>
            <a:ext cx="10222512" cy="841256"/>
          </a:xfrm>
          <a:prstGeom prst="rect">
            <a:avLst/>
          </a:prstGeom>
          <a:ln>
            <a:solidFill>
              <a:srgbClr val="5B307E"/>
            </a:solidFill>
          </a:ln>
        </p:spPr>
        <p:txBody>
          <a:bodyPr wrap="square">
            <a:spAutoFit/>
          </a:bodyPr>
          <a:lstStyle/>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06</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，谢希仁，电子工业出版社，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01</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计算机网络教程（第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6</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，吴功宜，电子工业出版社，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03</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p:txBody>
      </p:sp>
      <p:pic>
        <p:nvPicPr>
          <p:cNvPr id="46" name="图片 45"/>
          <p:cNvPicPr preferRelativeResize="0"/>
          <p:nvPr/>
        </p:nvPicPr>
        <p:blipFill rotWithShape="1">
          <a:blip r:embed="rId3" cstate="print"/>
          <a:srcRect l="-1829" r="-1829"/>
          <a:stretch>
            <a:fillRect/>
          </a:stretch>
        </p:blipFill>
        <p:spPr>
          <a:xfrm>
            <a:off x="4927934" y="1265960"/>
            <a:ext cx="1224600" cy="1609825"/>
          </a:xfrm>
          <a:prstGeom prst="ellipse">
            <a:avLst/>
          </a:prstGeom>
          <a:noFill/>
          <a:ln>
            <a:solidFill>
              <a:schemeClr val="bg1">
                <a:lumMod val="85000"/>
              </a:schemeClr>
            </a:solidFill>
          </a:ln>
        </p:spPr>
      </p:pic>
      <p:pic>
        <p:nvPicPr>
          <p:cNvPr id="51" name="图片 50"/>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Lst>
          </a:blip>
          <a:srcRect/>
          <a:stretch>
            <a:fillRect/>
          </a:stretch>
        </p:blipFill>
        <p:spPr>
          <a:xfrm>
            <a:off x="312783" y="1265960"/>
            <a:ext cx="1133224" cy="1600312"/>
          </a:xfrm>
          <a:prstGeom prst="ellipse">
            <a:avLst/>
          </a:prstGeom>
          <a:solidFill>
            <a:schemeClr val="bg1">
              <a:lumMod val="85000"/>
            </a:schemeClr>
          </a:solidFill>
          <a:ln>
            <a:solidFill>
              <a:schemeClr val="bg1">
                <a:lumMod val="85000"/>
              </a:schemeClr>
            </a:solidFill>
          </a:ln>
        </p:spPr>
      </p:pic>
      <p:pic>
        <p:nvPicPr>
          <p:cNvPr id="3" name="图片 2"/>
          <p:cNvPicPr>
            <a:picLocks noChangeAspect="1"/>
          </p:cNvPicPr>
          <p:nvPr/>
        </p:nvPicPr>
        <p:blipFill>
          <a:blip r:embed="rId6"/>
          <a:stretch>
            <a:fillRect/>
          </a:stretch>
        </p:blipFill>
        <p:spPr>
          <a:xfrm>
            <a:off x="1902873" y="1265960"/>
            <a:ext cx="1202513" cy="16003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图片 4">
            <a:extLst>
              <a:ext uri="{FF2B5EF4-FFF2-40B4-BE49-F238E27FC236}">
                <a16:creationId xmlns:a16="http://schemas.microsoft.com/office/drawing/2014/main" id="{4A8CB334-383F-4719-9162-4DCDDFB1B645}"/>
              </a:ext>
            </a:extLst>
          </p:cNvPr>
          <p:cNvPicPr>
            <a:picLocks noChangeAspect="1"/>
          </p:cNvPicPr>
          <p:nvPr/>
        </p:nvPicPr>
        <p:blipFill>
          <a:blip r:embed="rId7"/>
          <a:stretch>
            <a:fillRect/>
          </a:stretch>
        </p:blipFill>
        <p:spPr>
          <a:xfrm>
            <a:off x="3490388" y="1265960"/>
            <a:ext cx="1185701" cy="16777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圆角矩形 29">
            <a:extLst>
              <a:ext uri="{FF2B5EF4-FFF2-40B4-BE49-F238E27FC236}">
                <a16:creationId xmlns:a16="http://schemas.microsoft.com/office/drawing/2014/main" id="{147AED4A-C2DD-41AE-8E4C-E88852B8371D}"/>
              </a:ext>
            </a:extLst>
          </p:cNvPr>
          <p:cNvSpPr/>
          <p:nvPr/>
        </p:nvSpPr>
        <p:spPr>
          <a:xfrm>
            <a:off x="3325924" y="3002732"/>
            <a:ext cx="1423809"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曲大鹏</a:t>
            </a:r>
          </a:p>
        </p:txBody>
      </p:sp>
      <p:sp>
        <p:nvSpPr>
          <p:cNvPr id="21" name="文本框 20">
            <a:extLst>
              <a:ext uri="{FF2B5EF4-FFF2-40B4-BE49-F238E27FC236}">
                <a16:creationId xmlns:a16="http://schemas.microsoft.com/office/drawing/2014/main" id="{72B30E45-F874-4A3F-A013-96498E99CCFD}"/>
              </a:ext>
            </a:extLst>
          </p:cNvPr>
          <p:cNvSpPr txBox="1"/>
          <p:nvPr/>
        </p:nvSpPr>
        <p:spPr>
          <a:xfrm>
            <a:off x="3266053" y="3700394"/>
            <a:ext cx="1800000"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1800" dirty="0"/>
              <a:t>辽宁大学</a:t>
            </a:r>
          </a:p>
        </p:txBody>
      </p:sp>
      <p:sp>
        <p:nvSpPr>
          <p:cNvPr id="22" name="文本框 21">
            <a:extLst>
              <a:ext uri="{FF2B5EF4-FFF2-40B4-BE49-F238E27FC236}">
                <a16:creationId xmlns:a16="http://schemas.microsoft.com/office/drawing/2014/main" id="{ABB01B02-DE46-4C04-AEEB-95103B9FC4EB}"/>
              </a:ext>
            </a:extLst>
          </p:cNvPr>
          <p:cNvSpPr txBox="1"/>
          <p:nvPr/>
        </p:nvSpPr>
        <p:spPr>
          <a:xfrm>
            <a:off x="3231510" y="4239499"/>
            <a:ext cx="2021195"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3</a:t>
            </a:r>
            <a:r>
              <a:rPr lang="zh-CN" altLang="en-US" dirty="0">
                <a:solidFill>
                  <a:schemeClr val="bg1">
                    <a:lumMod val="50000"/>
                  </a:schemeClr>
                </a:solidFill>
                <a:latin typeface="微软雅黑" panose="020B0503020204020204" pitchFamily="34" charset="-122"/>
                <a:ea typeface="微软雅黑" panose="020B0503020204020204" pitchFamily="34" charset="-122"/>
              </a:rPr>
              <a:t>、命名数据网络</a:t>
            </a:r>
          </a:p>
        </p:txBody>
      </p:sp>
      <p:pic>
        <p:nvPicPr>
          <p:cNvPr id="23" name="图片 22">
            <a:extLst>
              <a:ext uri="{FF2B5EF4-FFF2-40B4-BE49-F238E27FC236}">
                <a16:creationId xmlns:a16="http://schemas.microsoft.com/office/drawing/2014/main" id="{1F48FC3D-34DB-45EB-A2FE-45182AE1343B}"/>
              </a:ext>
            </a:extLst>
          </p:cNvPr>
          <p:cNvPicPr>
            <a:picLocks noChangeAspect="1"/>
          </p:cNvPicPr>
          <p:nvPr/>
        </p:nvPicPr>
        <p:blipFill rotWithShape="1">
          <a:blip r:embed="rId8"/>
          <a:srcRect l="1861" t="-13295" b="-6094"/>
          <a:stretch/>
        </p:blipFill>
        <p:spPr>
          <a:xfrm>
            <a:off x="10607741" y="1265960"/>
            <a:ext cx="1228422" cy="161832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4" name="图片 23">
            <a:extLst>
              <a:ext uri="{FF2B5EF4-FFF2-40B4-BE49-F238E27FC236}">
                <a16:creationId xmlns:a16="http://schemas.microsoft.com/office/drawing/2014/main" id="{5331A635-4995-4B9E-A18E-3507B1E2542C}"/>
              </a:ext>
            </a:extLst>
          </p:cNvPr>
          <p:cNvPicPr>
            <a:picLocks noChangeAspect="1"/>
          </p:cNvPicPr>
          <p:nvPr/>
        </p:nvPicPr>
        <p:blipFill>
          <a:blip r:embed="rId9"/>
          <a:stretch>
            <a:fillRect/>
          </a:stretch>
        </p:blipFill>
        <p:spPr>
          <a:xfrm>
            <a:off x="9301397" y="1265960"/>
            <a:ext cx="1192640" cy="155733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6" name="图片 25">
            <a:extLst>
              <a:ext uri="{FF2B5EF4-FFF2-40B4-BE49-F238E27FC236}">
                <a16:creationId xmlns:a16="http://schemas.microsoft.com/office/drawing/2014/main" id="{81D119E9-4365-4437-8E9E-83ADA80CDE0B}"/>
              </a:ext>
            </a:extLst>
          </p:cNvPr>
          <p:cNvPicPr>
            <a:picLocks noChangeAspect="1"/>
          </p:cNvPicPr>
          <p:nvPr/>
        </p:nvPicPr>
        <p:blipFill>
          <a:blip r:embed="rId10"/>
          <a:stretch>
            <a:fillRect/>
          </a:stretch>
        </p:blipFill>
        <p:spPr>
          <a:xfrm>
            <a:off x="6410991" y="1303098"/>
            <a:ext cx="1309402" cy="167654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7" name="文本框 26">
            <a:extLst>
              <a:ext uri="{FF2B5EF4-FFF2-40B4-BE49-F238E27FC236}">
                <a16:creationId xmlns:a16="http://schemas.microsoft.com/office/drawing/2014/main" id="{A7EE7348-394C-4A63-8EB7-D49F7008CF52}"/>
              </a:ext>
            </a:extLst>
          </p:cNvPr>
          <p:cNvSpPr txBox="1"/>
          <p:nvPr/>
        </p:nvSpPr>
        <p:spPr>
          <a:xfrm>
            <a:off x="6331071" y="3646528"/>
            <a:ext cx="3006567"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1800" dirty="0"/>
              <a:t>中国科学院信息工程研究所</a:t>
            </a:r>
          </a:p>
        </p:txBody>
      </p:sp>
      <p:sp>
        <p:nvSpPr>
          <p:cNvPr id="28" name="文本框 27">
            <a:extLst>
              <a:ext uri="{FF2B5EF4-FFF2-40B4-BE49-F238E27FC236}">
                <a16:creationId xmlns:a16="http://schemas.microsoft.com/office/drawing/2014/main" id="{57F94C73-9D17-4D28-88E3-052552A327FA}"/>
              </a:ext>
            </a:extLst>
          </p:cNvPr>
          <p:cNvSpPr txBox="1"/>
          <p:nvPr/>
        </p:nvSpPr>
        <p:spPr>
          <a:xfrm>
            <a:off x="6331071" y="4217501"/>
            <a:ext cx="3167766" cy="684803"/>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6</a:t>
            </a:r>
            <a:r>
              <a:rPr lang="zh-CN" altLang="en-US" dirty="0">
                <a:solidFill>
                  <a:schemeClr val="bg1">
                    <a:lumMod val="50000"/>
                  </a:schemeClr>
                </a:solidFill>
                <a:latin typeface="微软雅黑" panose="020B0503020204020204" pitchFamily="34" charset="-122"/>
                <a:ea typeface="微软雅黑" panose="020B0503020204020204" pitchFamily="34" charset="-122"/>
              </a:rPr>
              <a:t>、区块链与区块链网络</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spcAft>
                <a:spcPts val="300"/>
              </a:spcAft>
            </a:pP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54E8949C-34B5-4762-A049-BF1707C76DAB}"/>
              </a:ext>
            </a:extLst>
          </p:cNvPr>
          <p:cNvSpPr txBox="1"/>
          <p:nvPr/>
        </p:nvSpPr>
        <p:spPr>
          <a:xfrm>
            <a:off x="9411998" y="4727919"/>
            <a:ext cx="2902522" cy="684803"/>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7</a:t>
            </a:r>
            <a:r>
              <a:rPr lang="zh-CN" altLang="en-US" dirty="0">
                <a:solidFill>
                  <a:schemeClr val="bg1">
                    <a:lumMod val="50000"/>
                  </a:schemeClr>
                </a:solidFill>
                <a:latin typeface="微软雅黑" panose="020B0503020204020204" pitchFamily="34" charset="-122"/>
                <a:ea typeface="微软雅黑" panose="020B0503020204020204" pitchFamily="34" charset="-122"/>
              </a:rPr>
              <a:t>、网络测量新技术</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spcAft>
                <a:spcPts val="300"/>
              </a:spcAft>
            </a:pP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90388C0B-6F49-4AB6-BA17-F50E21E70ECC}"/>
              </a:ext>
            </a:extLst>
          </p:cNvPr>
          <p:cNvSpPr txBox="1"/>
          <p:nvPr/>
        </p:nvSpPr>
        <p:spPr>
          <a:xfrm>
            <a:off x="9266565" y="3636670"/>
            <a:ext cx="3006567"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1800" dirty="0"/>
              <a:t>中国科学院信息工程研究所</a:t>
            </a:r>
          </a:p>
        </p:txBody>
      </p:sp>
      <p:sp>
        <p:nvSpPr>
          <p:cNvPr id="34" name="圆角矩形 29">
            <a:extLst>
              <a:ext uri="{FF2B5EF4-FFF2-40B4-BE49-F238E27FC236}">
                <a16:creationId xmlns:a16="http://schemas.microsoft.com/office/drawing/2014/main" id="{80E53695-BB7B-4524-B92E-649484FFDDBD}"/>
              </a:ext>
            </a:extLst>
          </p:cNvPr>
          <p:cNvSpPr/>
          <p:nvPr/>
        </p:nvSpPr>
        <p:spPr>
          <a:xfrm>
            <a:off x="6308569" y="3002732"/>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熊刚</a:t>
            </a:r>
          </a:p>
        </p:txBody>
      </p:sp>
      <p:sp>
        <p:nvSpPr>
          <p:cNvPr id="35" name="圆角矩形 29">
            <a:extLst>
              <a:ext uri="{FF2B5EF4-FFF2-40B4-BE49-F238E27FC236}">
                <a16:creationId xmlns:a16="http://schemas.microsoft.com/office/drawing/2014/main" id="{F1C4B746-FA7A-4FA8-A2F5-ECFEE1205756}"/>
              </a:ext>
            </a:extLst>
          </p:cNvPr>
          <p:cNvSpPr/>
          <p:nvPr/>
        </p:nvSpPr>
        <p:spPr>
          <a:xfrm>
            <a:off x="9277944" y="2991307"/>
            <a:ext cx="1355490"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苟高鹏</a:t>
            </a:r>
          </a:p>
        </p:txBody>
      </p:sp>
      <p:sp>
        <p:nvSpPr>
          <p:cNvPr id="36" name="圆角矩形 29">
            <a:extLst>
              <a:ext uri="{FF2B5EF4-FFF2-40B4-BE49-F238E27FC236}">
                <a16:creationId xmlns:a16="http://schemas.microsoft.com/office/drawing/2014/main" id="{82034F9A-2D92-4436-86F2-CBB67116A7F1}"/>
              </a:ext>
            </a:extLst>
          </p:cNvPr>
          <p:cNvSpPr/>
          <p:nvPr/>
        </p:nvSpPr>
        <p:spPr>
          <a:xfrm>
            <a:off x="10751972" y="2979646"/>
            <a:ext cx="1146554"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刘畅</a:t>
            </a:r>
          </a:p>
        </p:txBody>
      </p:sp>
      <p:sp>
        <p:nvSpPr>
          <p:cNvPr id="40" name="圆角矩形 29">
            <a:extLst>
              <a:ext uri="{FF2B5EF4-FFF2-40B4-BE49-F238E27FC236}">
                <a16:creationId xmlns:a16="http://schemas.microsoft.com/office/drawing/2014/main" id="{B9F63AA9-737B-4536-B9A1-9F194A8694D9}"/>
              </a:ext>
            </a:extLst>
          </p:cNvPr>
          <p:cNvSpPr/>
          <p:nvPr/>
        </p:nvSpPr>
        <p:spPr>
          <a:xfrm>
            <a:off x="7790021" y="3002732"/>
            <a:ext cx="1355490"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丁嘉宁</a:t>
            </a:r>
          </a:p>
        </p:txBody>
      </p:sp>
      <p:pic>
        <p:nvPicPr>
          <p:cNvPr id="41" name="图片 40">
            <a:extLst>
              <a:ext uri="{FF2B5EF4-FFF2-40B4-BE49-F238E27FC236}">
                <a16:creationId xmlns:a16="http://schemas.microsoft.com/office/drawing/2014/main" id="{A54BF0FD-50D7-4EE4-9E00-F1E6B247A013}"/>
              </a:ext>
            </a:extLst>
          </p:cNvPr>
          <p:cNvPicPr>
            <a:picLocks noChangeAspect="1"/>
          </p:cNvPicPr>
          <p:nvPr/>
        </p:nvPicPr>
        <p:blipFill>
          <a:blip r:embed="rId11"/>
          <a:stretch>
            <a:fillRect/>
          </a:stretch>
        </p:blipFill>
        <p:spPr>
          <a:xfrm>
            <a:off x="7898595" y="1265960"/>
            <a:ext cx="1224600" cy="16328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2" name="文本框 41">
            <a:extLst>
              <a:ext uri="{FF2B5EF4-FFF2-40B4-BE49-F238E27FC236}">
                <a16:creationId xmlns:a16="http://schemas.microsoft.com/office/drawing/2014/main" id="{8C593AD7-DE1A-4397-B3D7-214238A19545}"/>
              </a:ext>
            </a:extLst>
          </p:cNvPr>
          <p:cNvSpPr txBox="1"/>
          <p:nvPr/>
        </p:nvSpPr>
        <p:spPr>
          <a:xfrm>
            <a:off x="1446007" y="4750925"/>
            <a:ext cx="2021195"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微软雅黑" panose="020B0503020204020204" pitchFamily="34" charset="-122"/>
                <a:ea typeface="微软雅黑" panose="020B0503020204020204" pitchFamily="34" charset="-122"/>
              </a:rPr>
              <a:t>4</a:t>
            </a:r>
            <a:r>
              <a:rPr lang="zh-CN" altLang="en-US" dirty="0">
                <a:solidFill>
                  <a:schemeClr val="bg1">
                    <a:lumMod val="50000"/>
                  </a:schemeClr>
                </a:solidFill>
                <a:latin typeface="微软雅黑" panose="020B0503020204020204" pitchFamily="34" charset="-122"/>
                <a:ea typeface="微软雅黑" panose="020B0503020204020204" pitchFamily="34" charset="-122"/>
              </a:rPr>
              <a:t>、软件定义网络</a:t>
            </a:r>
          </a:p>
        </p:txBody>
      </p:sp>
      <p:sp>
        <p:nvSpPr>
          <p:cNvPr id="48" name="灯片编号占位符 3">
            <a:extLst>
              <a:ext uri="{FF2B5EF4-FFF2-40B4-BE49-F238E27FC236}">
                <a16:creationId xmlns:a16="http://schemas.microsoft.com/office/drawing/2014/main" id="{0E5D9CB5-6CDE-AE4D-815B-92DFD9123DC4}"/>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124</a:t>
            </a:fld>
            <a:endParaRPr kumimoji="1"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物联网的原理</a:t>
            </a:r>
            <a:endParaRPr lang="zh-CN" altLang="en-US"/>
          </a:p>
        </p:txBody>
      </p:sp>
      <p:sp>
        <p:nvSpPr>
          <p:cNvPr id="25" name="内容占位符 2"/>
          <p:cNvSpPr/>
          <p:nvPr/>
        </p:nvSpPr>
        <p:spPr>
          <a:xfrm>
            <a:off x="742950" y="1339850"/>
            <a:ext cx="5857875" cy="512254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spcAft>
                <a:spcPts val="0"/>
              </a:spcAft>
            </a:pPr>
            <a:r>
              <a:rPr lang="zh-CN" altLang="en-US" sz="2400"/>
              <a:t>感知层</a:t>
            </a:r>
          </a:p>
          <a:p>
            <a:pPr lvl="1">
              <a:lnSpc>
                <a:spcPct val="130000"/>
              </a:lnSpc>
              <a:spcBef>
                <a:spcPts val="0"/>
              </a:spcBef>
              <a:spcAft>
                <a:spcPts val="0"/>
              </a:spcAft>
            </a:pPr>
            <a:r>
              <a:rPr lang="zh-CN" altLang="en-US" sz="2000"/>
              <a:t>最底层，采集物理世界种发生的物理事件和数据，包括物理量、标识、音视频数据等</a:t>
            </a:r>
          </a:p>
          <a:p>
            <a:pPr>
              <a:lnSpc>
                <a:spcPct val="130000"/>
              </a:lnSpc>
              <a:spcBef>
                <a:spcPts val="0"/>
              </a:spcBef>
              <a:spcAft>
                <a:spcPts val="0"/>
              </a:spcAft>
            </a:pPr>
            <a:r>
              <a:rPr lang="zh-CN" altLang="en-US" sz="2400"/>
              <a:t>网络层</a:t>
            </a:r>
          </a:p>
          <a:p>
            <a:pPr lvl="1">
              <a:lnSpc>
                <a:spcPct val="130000"/>
              </a:lnSpc>
              <a:spcBef>
                <a:spcPts val="0"/>
              </a:spcBef>
              <a:spcAft>
                <a:spcPts val="0"/>
              </a:spcAft>
            </a:pPr>
            <a:r>
              <a:rPr lang="zh-CN" altLang="en-US" sz="2000"/>
              <a:t>第二层，使用感知层并向上为应用层服务</a:t>
            </a:r>
          </a:p>
          <a:p>
            <a:pPr lvl="1">
              <a:lnSpc>
                <a:spcPct val="130000"/>
              </a:lnSpc>
              <a:spcBef>
                <a:spcPts val="0"/>
              </a:spcBef>
              <a:spcAft>
                <a:spcPts val="0"/>
              </a:spcAft>
            </a:pPr>
            <a:r>
              <a:rPr lang="zh-CN" altLang="en-US" sz="2000"/>
              <a:t>由各种私有网络、互联网、有线和无线通信网等组成，负责传递感知层获取的信息 </a:t>
            </a:r>
          </a:p>
          <a:p>
            <a:pPr>
              <a:lnSpc>
                <a:spcPct val="130000"/>
              </a:lnSpc>
              <a:spcBef>
                <a:spcPts val="0"/>
              </a:spcBef>
              <a:spcAft>
                <a:spcPts val="0"/>
              </a:spcAft>
            </a:pPr>
            <a:r>
              <a:rPr lang="zh-CN" altLang="en-US" sz="2400"/>
              <a:t>应用层</a:t>
            </a:r>
          </a:p>
          <a:p>
            <a:pPr lvl="1">
              <a:lnSpc>
                <a:spcPct val="130000"/>
              </a:lnSpc>
              <a:spcBef>
                <a:spcPts val="0"/>
              </a:spcBef>
              <a:spcAft>
                <a:spcPts val="0"/>
              </a:spcAft>
            </a:pPr>
            <a:r>
              <a:rPr lang="zh-CN" altLang="en-US" sz="2000"/>
              <a:t>最上层，为用户提供智能应用</a:t>
            </a:r>
          </a:p>
          <a:p>
            <a:pPr lvl="1">
              <a:lnSpc>
                <a:spcPct val="130000"/>
              </a:lnSpc>
              <a:spcBef>
                <a:spcPts val="0"/>
              </a:spcBef>
              <a:spcAft>
                <a:spcPts val="0"/>
              </a:spcAft>
            </a:pPr>
            <a:r>
              <a:rPr lang="zh-CN" altLang="en-US" sz="2000"/>
              <a:t>物联网和用户的接口，包括应用基础设施、中间件、运行环境和集成框架等，与行业需求相结合，实现物联网的智能应用</a:t>
            </a:r>
          </a:p>
          <a:p>
            <a:pPr>
              <a:lnSpc>
                <a:spcPct val="135000"/>
              </a:lnSpc>
              <a:spcBef>
                <a:spcPts val="0"/>
              </a:spcBef>
              <a:spcAft>
                <a:spcPts val="0"/>
              </a:spcAft>
            </a:pPr>
            <a:endParaRPr lang="zh-CN" altLang="en-US" sz="2000"/>
          </a:p>
        </p:txBody>
      </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物联网的原理</a:t>
            </a:r>
          </a:p>
        </p:txBody>
      </p:sp>
      <p:graphicFrame>
        <p:nvGraphicFramePr>
          <p:cNvPr id="6" name="表格 5"/>
          <p:cNvGraphicFramePr/>
          <p:nvPr/>
        </p:nvGraphicFramePr>
        <p:xfrm>
          <a:off x="8571865" y="2063115"/>
          <a:ext cx="1515110" cy="3722370"/>
        </p:xfrm>
        <a:graphic>
          <a:graphicData uri="http://schemas.openxmlformats.org/drawingml/2006/table">
            <a:tbl>
              <a:tblPr firstRow="1" bandRow="1">
                <a:tableStyleId>{5940675A-B579-460E-94D1-54222C63F5DA}</a:tableStyleId>
              </a:tblPr>
              <a:tblGrid>
                <a:gridCol w="1515110">
                  <a:extLst>
                    <a:ext uri="{9D8B030D-6E8A-4147-A177-3AD203B41FA5}">
                      <a16:colId xmlns:a16="http://schemas.microsoft.com/office/drawing/2014/main" val="20000"/>
                    </a:ext>
                  </a:extLst>
                </a:gridCol>
              </a:tblGrid>
              <a:tr h="551180">
                <a:tc>
                  <a:txBody>
                    <a:bodyPr/>
                    <a:lstStyle/>
                    <a:p>
                      <a:pPr algn="ctr">
                        <a:buNone/>
                      </a:pPr>
                      <a:r>
                        <a:rPr lang="zh-CN" altLang="en-US" sz="2000" b="0" dirty="0">
                          <a:latin typeface="微软雅黑" panose="020B0503020204020204" pitchFamily="34" charset="-122"/>
                          <a:ea typeface="微软雅黑" panose="020B0503020204020204" pitchFamily="34" charset="-122"/>
                        </a:rPr>
                        <a:t>应用层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6"/>
                    </a:solidFill>
                  </a:tcPr>
                </a:tc>
                <a:extLst>
                  <a:ext uri="{0D108BD9-81ED-4DB2-BD59-A6C34878D82A}">
                    <a16:rowId xmlns:a16="http://schemas.microsoft.com/office/drawing/2014/main" val="10000"/>
                  </a:ext>
                </a:extLst>
              </a:tr>
              <a:tr h="551815">
                <a:tc>
                  <a:txBody>
                    <a:bodyPr/>
                    <a:lstStyle/>
                    <a:p>
                      <a:pPr algn="ctr">
                        <a:buNone/>
                      </a:pPr>
                      <a:r>
                        <a:rPr lang="zh-CN" altLang="en-US" sz="2000" b="0" dirty="0">
                          <a:latin typeface="微软雅黑" panose="020B0503020204020204" pitchFamily="34" charset="-122"/>
                          <a:ea typeface="微软雅黑" panose="020B0503020204020204" pitchFamily="34" charset="-122"/>
                        </a:rPr>
                        <a:t>表示层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6"/>
                    </a:solidFill>
                  </a:tcPr>
                </a:tc>
                <a:extLst>
                  <a:ext uri="{0D108BD9-81ED-4DB2-BD59-A6C34878D82A}">
                    <a16:rowId xmlns:a16="http://schemas.microsoft.com/office/drawing/2014/main" val="10001"/>
                  </a:ext>
                </a:extLst>
              </a:tr>
              <a:tr h="511810">
                <a:tc>
                  <a:txBody>
                    <a:bodyPr/>
                    <a:lstStyle/>
                    <a:p>
                      <a:pPr algn="ctr">
                        <a:buNone/>
                      </a:pPr>
                      <a:r>
                        <a:rPr lang="zh-CN" altLang="en-US" sz="2000" b="0" dirty="0">
                          <a:latin typeface="微软雅黑" panose="020B0503020204020204" pitchFamily="34" charset="-122"/>
                          <a:ea typeface="微软雅黑" panose="020B0503020204020204" pitchFamily="34" charset="-122"/>
                        </a:rPr>
                        <a:t>会话层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6"/>
                    </a:solidFill>
                  </a:tcPr>
                </a:tc>
                <a:extLst>
                  <a:ext uri="{0D108BD9-81ED-4DB2-BD59-A6C34878D82A}">
                    <a16:rowId xmlns:a16="http://schemas.microsoft.com/office/drawing/2014/main" val="10002"/>
                  </a:ext>
                </a:extLst>
              </a:tr>
              <a:tr h="512445">
                <a:tc>
                  <a:txBody>
                    <a:bodyPr/>
                    <a:lstStyle/>
                    <a:p>
                      <a:pPr algn="ctr">
                        <a:buNone/>
                      </a:pPr>
                      <a:r>
                        <a:rPr lang="zh-CN" altLang="en-US" sz="2000" b="0">
                          <a:latin typeface="微软雅黑" panose="020B0503020204020204" pitchFamily="34" charset="-122"/>
                          <a:ea typeface="微软雅黑" panose="020B0503020204020204" pitchFamily="34" charset="-122"/>
                        </a:rPr>
                        <a:t>传输层</a:t>
                      </a:r>
                      <a:endParaRPr lang="en-US" altLang="zh-CN" sz="2000" b="0">
                        <a:latin typeface="微软雅黑" panose="020B0503020204020204" pitchFamily="34" charset="-122"/>
                        <a:ea typeface="微软雅黑" panose="020B0503020204020204" pitchFamily="34" charset="-122"/>
                      </a:endParaRPr>
                    </a:p>
                  </a:txBody>
                  <a:tcPr anchor="ctr">
                    <a:solidFill>
                      <a:schemeClr val="accent1"/>
                    </a:solidFill>
                  </a:tcPr>
                </a:tc>
                <a:extLst>
                  <a:ext uri="{0D108BD9-81ED-4DB2-BD59-A6C34878D82A}">
                    <a16:rowId xmlns:a16="http://schemas.microsoft.com/office/drawing/2014/main" val="10003"/>
                  </a:ext>
                </a:extLst>
              </a:tr>
              <a:tr h="511810">
                <a:tc>
                  <a:txBody>
                    <a:bodyPr/>
                    <a:lstStyle/>
                    <a:p>
                      <a:pPr algn="ctr">
                        <a:buNone/>
                      </a:pPr>
                      <a:r>
                        <a:rPr lang="zh-CN" altLang="en-US" sz="2000" b="0">
                          <a:latin typeface="微软雅黑" panose="020B0503020204020204" pitchFamily="34" charset="-122"/>
                          <a:ea typeface="微软雅黑" panose="020B0503020204020204" pitchFamily="34" charset="-122"/>
                        </a:rPr>
                        <a:t>网络层</a:t>
                      </a:r>
                      <a:endParaRPr lang="en-US" altLang="zh-CN" sz="2000" b="0">
                        <a:latin typeface="微软雅黑" panose="020B0503020204020204" pitchFamily="34" charset="-122"/>
                        <a:ea typeface="微软雅黑" panose="020B0503020204020204" pitchFamily="34" charset="-122"/>
                      </a:endParaRPr>
                    </a:p>
                  </a:txBody>
                  <a:tcPr anchor="ctr">
                    <a:solidFill>
                      <a:schemeClr val="accent1"/>
                    </a:solidFill>
                  </a:tcPr>
                </a:tc>
                <a:extLst>
                  <a:ext uri="{0D108BD9-81ED-4DB2-BD59-A6C34878D82A}">
                    <a16:rowId xmlns:a16="http://schemas.microsoft.com/office/drawing/2014/main" val="10004"/>
                  </a:ext>
                </a:extLst>
              </a:tr>
              <a:tr h="522605">
                <a:tc>
                  <a:txBody>
                    <a:bodyPr/>
                    <a:lstStyle/>
                    <a:p>
                      <a:pPr algn="ctr">
                        <a:buNone/>
                      </a:pPr>
                      <a:r>
                        <a:rPr lang="zh-CN" altLang="en-US" sz="2000" b="0" dirty="0">
                          <a:latin typeface="微软雅黑" panose="020B0503020204020204" pitchFamily="34" charset="-122"/>
                          <a:ea typeface="微软雅黑" panose="020B0503020204020204" pitchFamily="34" charset="-122"/>
                        </a:rPr>
                        <a:t>数据链路层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2">
                        <a:lumMod val="20000"/>
                        <a:lumOff val="80000"/>
                      </a:schemeClr>
                    </a:solidFill>
                  </a:tcPr>
                </a:tc>
                <a:extLst>
                  <a:ext uri="{0D108BD9-81ED-4DB2-BD59-A6C34878D82A}">
                    <a16:rowId xmlns:a16="http://schemas.microsoft.com/office/drawing/2014/main" val="10005"/>
                  </a:ext>
                </a:extLst>
              </a:tr>
              <a:tr h="560705">
                <a:tc>
                  <a:txBody>
                    <a:bodyPr/>
                    <a:lstStyle/>
                    <a:p>
                      <a:pPr algn="ctr">
                        <a:buNone/>
                      </a:pPr>
                      <a:r>
                        <a:rPr lang="zh-CN" altLang="en-US" sz="2000" b="0" dirty="0">
                          <a:latin typeface="微软雅黑" panose="020B0503020204020204" pitchFamily="34" charset="-122"/>
                          <a:ea typeface="微软雅黑" panose="020B0503020204020204" pitchFamily="34" charset="-122"/>
                        </a:rPr>
                        <a:t>物理层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graphicFrame>
        <p:nvGraphicFramePr>
          <p:cNvPr id="8" name="表格 7"/>
          <p:cNvGraphicFramePr/>
          <p:nvPr/>
        </p:nvGraphicFramePr>
        <p:xfrm>
          <a:off x="10349230" y="2049780"/>
          <a:ext cx="1554480" cy="3702685"/>
        </p:xfrm>
        <a:graphic>
          <a:graphicData uri="http://schemas.openxmlformats.org/drawingml/2006/table">
            <a:tbl>
              <a:tblPr firstRow="1" bandRow="1">
                <a:tableStyleId>{5940675A-B579-460E-94D1-54222C63F5DA}</a:tableStyleId>
              </a:tblPr>
              <a:tblGrid>
                <a:gridCol w="1554480">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微软雅黑" panose="020B0503020204020204" pitchFamily="34" charset="-122"/>
                          <a:ea typeface="微软雅黑" panose="020B0503020204020204" pitchFamily="34" charset="-122"/>
                        </a:rPr>
                        <a:t>应用层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6"/>
                    </a:solidFill>
                  </a:tcPr>
                </a:tc>
                <a:extLst>
                  <a:ext uri="{0D108BD9-81ED-4DB2-BD59-A6C34878D82A}">
                    <a16:rowId xmlns:a16="http://schemas.microsoft.com/office/drawing/2014/main" val="10000"/>
                  </a:ext>
                </a:extLst>
              </a:tr>
              <a:tr h="512445">
                <a:tc>
                  <a:txBody>
                    <a:bodyPr/>
                    <a:lstStyle/>
                    <a:p>
                      <a:pPr algn="ctr">
                        <a:buNone/>
                      </a:pPr>
                      <a:r>
                        <a:rPr lang="zh-CN" altLang="en-US" sz="2000" b="0">
                          <a:latin typeface="微软雅黑" panose="020B0503020204020204" pitchFamily="34" charset="-122"/>
                          <a:ea typeface="微软雅黑" panose="020B0503020204020204" pitchFamily="34" charset="-122"/>
                        </a:rPr>
                        <a:t>传输层</a:t>
                      </a:r>
                      <a:endParaRPr lang="en-US" altLang="zh-CN" sz="2000" b="0">
                        <a:latin typeface="微软雅黑" panose="020B0503020204020204" pitchFamily="34" charset="-122"/>
                        <a:ea typeface="微软雅黑" panose="020B0503020204020204" pitchFamily="34" charset="-122"/>
                      </a:endParaRPr>
                    </a:p>
                  </a:txBody>
                  <a:tcPr anchor="ctr">
                    <a:solidFill>
                      <a:schemeClr val="accent1"/>
                    </a:solidFill>
                  </a:tcPr>
                </a:tc>
                <a:extLst>
                  <a:ext uri="{0D108BD9-81ED-4DB2-BD59-A6C34878D82A}">
                    <a16:rowId xmlns:a16="http://schemas.microsoft.com/office/drawing/2014/main" val="10001"/>
                  </a:ext>
                </a:extLst>
              </a:tr>
              <a:tr h="511810">
                <a:tc>
                  <a:txBody>
                    <a:bodyPr/>
                    <a:lstStyle/>
                    <a:p>
                      <a:pPr algn="ctr">
                        <a:buNone/>
                      </a:pPr>
                      <a:r>
                        <a:rPr lang="zh-CN" altLang="en-US" sz="2000" b="0">
                          <a:latin typeface="微软雅黑" panose="020B0503020204020204" pitchFamily="34" charset="-122"/>
                          <a:ea typeface="微软雅黑" panose="020B0503020204020204" pitchFamily="34" charset="-122"/>
                          <a:sym typeface="+mn-ea"/>
                        </a:rPr>
                        <a:t>互联网层</a:t>
                      </a:r>
                      <a:endParaRPr lang="en-US" altLang="zh-CN" sz="2000" b="0">
                        <a:latin typeface="微软雅黑" panose="020B0503020204020204" pitchFamily="34" charset="-122"/>
                        <a:ea typeface="微软雅黑" panose="020B0503020204020204" pitchFamily="34" charset="-122"/>
                      </a:endParaRPr>
                    </a:p>
                  </a:txBody>
                  <a:tcPr anchor="ctr">
                    <a:solidFill>
                      <a:schemeClr val="accent1"/>
                    </a:solidFill>
                  </a:tcPr>
                </a:tc>
                <a:extLst>
                  <a:ext uri="{0D108BD9-81ED-4DB2-BD59-A6C34878D82A}">
                    <a16:rowId xmlns:a16="http://schemas.microsoft.com/office/drawing/2014/main" val="10002"/>
                  </a:ext>
                </a:extLst>
              </a:tr>
              <a:tr h="1063625">
                <a:tc>
                  <a:txBody>
                    <a:bodyPr/>
                    <a:lstStyle/>
                    <a:p>
                      <a:pPr algn="ctr">
                        <a:buNone/>
                      </a:pPr>
                      <a:r>
                        <a:rPr lang="zh-CN" altLang="en-US" sz="2000" b="0" dirty="0">
                          <a:latin typeface="微软雅黑" panose="020B0503020204020204" pitchFamily="34" charset="-122"/>
                          <a:ea typeface="微软雅黑" panose="020B0503020204020204" pitchFamily="34" charset="-122"/>
                        </a:rPr>
                        <a:t>网络接口层</a:t>
                      </a:r>
                    </a:p>
                  </a:txBody>
                  <a:tcPr anchor="ctr">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
        <p:nvSpPr>
          <p:cNvPr id="7" name="内容占位符 2"/>
          <p:cNvSpPr>
            <a:spLocks noGrp="1"/>
          </p:cNvSpPr>
          <p:nvPr/>
        </p:nvSpPr>
        <p:spPr>
          <a:xfrm>
            <a:off x="8488045" y="1602740"/>
            <a:ext cx="167957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defRPr/>
            </a:pP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OSI 7</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层模型</a:t>
            </a:r>
          </a:p>
        </p:txBody>
      </p:sp>
      <p:sp>
        <p:nvSpPr>
          <p:cNvPr id="11" name="内容占位符 2"/>
          <p:cNvSpPr>
            <a:spLocks noGrp="1"/>
          </p:cNvSpPr>
          <p:nvPr/>
        </p:nvSpPr>
        <p:spPr>
          <a:xfrm>
            <a:off x="10167620" y="1602740"/>
            <a:ext cx="202438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defRPr/>
            </a:pP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TCP/IP 4</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层模型</a:t>
            </a:r>
          </a:p>
        </p:txBody>
      </p:sp>
      <p:graphicFrame>
        <p:nvGraphicFramePr>
          <p:cNvPr id="9" name="表格 8"/>
          <p:cNvGraphicFramePr/>
          <p:nvPr/>
        </p:nvGraphicFramePr>
        <p:xfrm>
          <a:off x="6600825" y="2049780"/>
          <a:ext cx="1216660" cy="3702685"/>
        </p:xfrm>
        <a:graphic>
          <a:graphicData uri="http://schemas.openxmlformats.org/drawingml/2006/table">
            <a:tbl>
              <a:tblPr firstRow="1" bandRow="1">
                <a:tableStyleId>{5940675A-B579-460E-94D1-54222C63F5DA}</a:tableStyleId>
              </a:tblPr>
              <a:tblGrid>
                <a:gridCol w="1216660">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微软雅黑" panose="020B0503020204020204" pitchFamily="34" charset="-122"/>
                          <a:ea typeface="微软雅黑" panose="020B0503020204020204" pitchFamily="34" charset="-122"/>
                        </a:rPr>
                        <a:t>应用层</a:t>
                      </a:r>
                      <a:endParaRPr lang="en-US" altLang="zh-CN" sz="2000" b="0" dirty="0">
                        <a:latin typeface="微软雅黑" panose="020B0503020204020204" pitchFamily="34" charset="-122"/>
                        <a:ea typeface="微软雅黑" panose="020B0503020204020204" pitchFamily="34" charset="-122"/>
                      </a:endParaRPr>
                    </a:p>
                  </a:txBody>
                  <a:tcPr anchor="ctr">
                    <a:solidFill>
                      <a:schemeClr val="accent6"/>
                    </a:solidFill>
                  </a:tcPr>
                </a:tc>
                <a:extLst>
                  <a:ext uri="{0D108BD9-81ED-4DB2-BD59-A6C34878D82A}">
                    <a16:rowId xmlns:a16="http://schemas.microsoft.com/office/drawing/2014/main" val="10000"/>
                  </a:ext>
                </a:extLst>
              </a:tr>
              <a:tr h="1024255">
                <a:tc>
                  <a:txBody>
                    <a:bodyPr/>
                    <a:lstStyle/>
                    <a:p>
                      <a:pPr algn="ctr">
                        <a:buNone/>
                      </a:pPr>
                      <a:r>
                        <a:rPr lang="zh-CN" altLang="en-US" sz="2000" b="0">
                          <a:latin typeface="微软雅黑" panose="020B0503020204020204" pitchFamily="34" charset="-122"/>
                          <a:ea typeface="微软雅黑" panose="020B0503020204020204" pitchFamily="34" charset="-122"/>
                        </a:rPr>
                        <a:t>网络层</a:t>
                      </a:r>
                    </a:p>
                  </a:txBody>
                  <a:tcPr anchor="ctr">
                    <a:solidFill>
                      <a:schemeClr val="accent1"/>
                    </a:solidFill>
                  </a:tcPr>
                </a:tc>
                <a:extLst>
                  <a:ext uri="{0D108BD9-81ED-4DB2-BD59-A6C34878D82A}">
                    <a16:rowId xmlns:a16="http://schemas.microsoft.com/office/drawing/2014/main" val="10001"/>
                  </a:ext>
                </a:extLst>
              </a:tr>
              <a:tr h="1063625">
                <a:tc>
                  <a:txBody>
                    <a:bodyPr/>
                    <a:lstStyle/>
                    <a:p>
                      <a:pPr algn="ctr">
                        <a:buNone/>
                      </a:pPr>
                      <a:r>
                        <a:rPr lang="zh-CN" altLang="en-US" sz="2000" b="0">
                          <a:latin typeface="微软雅黑" panose="020B0503020204020204" pitchFamily="34" charset="-122"/>
                          <a:ea typeface="微软雅黑" panose="020B0503020204020204" pitchFamily="34" charset="-122"/>
                        </a:rPr>
                        <a:t>感知层</a:t>
                      </a:r>
                    </a:p>
                  </a:txBody>
                  <a:tcPr anchor="ct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2" name="内容占位符 2"/>
          <p:cNvSpPr>
            <a:spLocks noGrp="1"/>
          </p:cNvSpPr>
          <p:nvPr/>
        </p:nvSpPr>
        <p:spPr>
          <a:xfrm>
            <a:off x="6338570" y="1602740"/>
            <a:ext cx="187325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物联网</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层模型</a:t>
            </a:r>
          </a:p>
        </p:txBody>
      </p:sp>
      <p:sp>
        <p:nvSpPr>
          <p:cNvPr id="21" name="燕尾形箭头 20"/>
          <p:cNvSpPr/>
          <p:nvPr/>
        </p:nvSpPr>
        <p:spPr>
          <a:xfrm>
            <a:off x="7816850" y="3727450"/>
            <a:ext cx="737235" cy="687705"/>
          </a:xfrm>
          <a:prstGeom prst="notchedRight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灯片编号占位符 3">
            <a:extLst>
              <a:ext uri="{FF2B5EF4-FFF2-40B4-BE49-F238E27FC236}">
                <a16:creationId xmlns:a16="http://schemas.microsoft.com/office/drawing/2014/main" id="{D3280593-B7DE-0649-88EF-B2178AE2CFF9}"/>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13</a:t>
            </a:fld>
            <a:endParaRPr kumimoji="1"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物联网关键技术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14</a:t>
            </a:fld>
            <a:endParaRPr kumimoji="1" lang="zh-CN" altLang="en-US" dirty="0"/>
          </a:p>
        </p:txBody>
      </p:sp>
      <p:grpSp>
        <p:nvGrpSpPr>
          <p:cNvPr id="6" name="组合 5"/>
          <p:cNvGrpSpPr/>
          <p:nvPr/>
        </p:nvGrpSpPr>
        <p:grpSpPr>
          <a:xfrm>
            <a:off x="1237615" y="1419860"/>
            <a:ext cx="10282555" cy="4923449"/>
            <a:chOff x="393" y="2338"/>
            <a:chExt cx="13820" cy="7061"/>
          </a:xfrm>
        </p:grpSpPr>
        <p:sp>
          <p:nvSpPr>
            <p:cNvPr id="381954" name="AutoShape 3"/>
            <p:cNvSpPr/>
            <p:nvPr/>
          </p:nvSpPr>
          <p:spPr>
            <a:xfrm rot="5400000">
              <a:off x="1208" y="6517"/>
              <a:ext cx="1820" cy="3445"/>
            </a:xfrm>
            <a:prstGeom prst="homePlate">
              <a:avLst>
                <a:gd name="adj" fmla="val 25000"/>
              </a:avLst>
            </a:prstGeom>
            <a:solidFill>
              <a:schemeClr val="accent1"/>
            </a:solidFill>
            <a:ln w="19050" cap="flat" cmpd="sng">
              <a:solidFill>
                <a:srgbClr val="808000"/>
              </a:solidFill>
              <a:prstDash val="solid"/>
              <a:miter/>
              <a:headEnd type="none" w="med" len="med"/>
              <a:tailEnd type="none" w="med" len="med"/>
            </a:ln>
          </p:spPr>
          <p:txBody>
            <a:bodyPr rot="10800000" vert="eaVert" lIns="90000" anchor="ctr"/>
            <a:lstStyle/>
            <a:p>
              <a:pPr lvl="0" algn="ctr" eaLnBrk="1" fontAlgn="base" hangingPunct="1"/>
              <a:r>
                <a:rPr lang="zh-CN" altLang="en-US" sz="2400" b="1" strike="noStrike" noProof="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智能处理</a:t>
              </a:r>
            </a:p>
          </p:txBody>
        </p:sp>
        <p:sp>
          <p:nvSpPr>
            <p:cNvPr id="381955" name="AutoShape 4"/>
            <p:cNvSpPr/>
            <p:nvPr/>
          </p:nvSpPr>
          <p:spPr>
            <a:xfrm rot="5400000">
              <a:off x="1204" y="3936"/>
              <a:ext cx="1820" cy="3443"/>
            </a:xfrm>
            <a:prstGeom prst="homePlate">
              <a:avLst>
                <a:gd name="adj" fmla="val 25000"/>
              </a:avLst>
            </a:prstGeom>
            <a:solidFill>
              <a:schemeClr val="accent1"/>
            </a:solidFill>
            <a:ln w="19050" cap="flat" cmpd="sng">
              <a:solidFill>
                <a:srgbClr val="808000"/>
              </a:solidFill>
              <a:prstDash val="solid"/>
              <a:miter/>
              <a:headEnd type="none" w="med" len="med"/>
              <a:tailEnd type="none" w="med" len="med"/>
            </a:ln>
          </p:spPr>
          <p:txBody>
            <a:bodyPr rot="10800000" vert="eaVert" lIns="90000" anchor="ctr"/>
            <a:lstStyle/>
            <a:p>
              <a:pPr lvl="0" algn="ctr" eaLnBrk="1" fontAlgn="base" hangingPunct="1"/>
              <a:r>
                <a:rPr lang="zh-CN" altLang="en-US" sz="2400" b="1" strike="noStrike" noProof="1">
                  <a:solidFill>
                    <a:srgbClr val="FFC000"/>
                  </a:solidFill>
                  <a:effectLst/>
                  <a:latin typeface="微软雅黑" panose="020B0503020204020204" pitchFamily="34" charset="-122"/>
                  <a:ea typeface="微软雅黑" panose="020B0503020204020204" pitchFamily="34" charset="-122"/>
                  <a:cs typeface="+mn-ea"/>
                </a:rPr>
                <a:t>可靠传送</a:t>
              </a:r>
            </a:p>
          </p:txBody>
        </p:sp>
        <p:sp>
          <p:nvSpPr>
            <p:cNvPr id="381956" name="AutoShape 5"/>
            <p:cNvSpPr/>
            <p:nvPr/>
          </p:nvSpPr>
          <p:spPr>
            <a:xfrm rot="5400000">
              <a:off x="1205" y="1525"/>
              <a:ext cx="1820" cy="3445"/>
            </a:xfrm>
            <a:prstGeom prst="homePlate">
              <a:avLst>
                <a:gd name="adj" fmla="val 25000"/>
              </a:avLst>
            </a:prstGeom>
            <a:solidFill>
              <a:schemeClr val="accent1"/>
            </a:solidFill>
            <a:ln w="19050" cap="flat" cmpd="sng">
              <a:solidFill>
                <a:srgbClr val="808000"/>
              </a:solidFill>
              <a:prstDash val="solid"/>
              <a:miter/>
              <a:headEnd type="none" w="med" len="med"/>
              <a:tailEnd type="none" w="med" len="med"/>
            </a:ln>
          </p:spPr>
          <p:txBody>
            <a:bodyPr rot="10800000" vert="eaVert" lIns="90000" anchor="ctr"/>
            <a:lstStyle/>
            <a:p>
              <a:pPr lvl="0" algn="ctr" eaLnBrk="1" fontAlgn="base" hangingPunct="1"/>
              <a:r>
                <a:rPr lang="zh-CN" altLang="en-US" sz="2400" b="1" strike="noStrike" noProof="1">
                  <a:solidFill>
                    <a:srgbClr val="FFC000"/>
                  </a:solidFill>
                  <a:effectLst/>
                  <a:latin typeface="微软雅黑" panose="020B0503020204020204" pitchFamily="34" charset="-122"/>
                  <a:ea typeface="微软雅黑" panose="020B0503020204020204" pitchFamily="34" charset="-122"/>
                  <a:cs typeface="+mn-ea"/>
                </a:rPr>
                <a:t>全面感知</a:t>
              </a:r>
            </a:p>
          </p:txBody>
        </p:sp>
        <p:grpSp>
          <p:nvGrpSpPr>
            <p:cNvPr id="7" name="Group 6"/>
            <p:cNvGrpSpPr/>
            <p:nvPr/>
          </p:nvGrpSpPr>
          <p:grpSpPr>
            <a:xfrm>
              <a:off x="3843" y="6687"/>
              <a:ext cx="10370" cy="2712"/>
              <a:chOff x="1838" y="2152"/>
              <a:chExt cx="3828" cy="580"/>
            </a:xfrm>
          </p:grpSpPr>
          <p:sp>
            <p:nvSpPr>
              <p:cNvPr id="130055" name="AutoShape 7"/>
              <p:cNvSpPr>
                <a:spLocks noChangeArrowheads="1"/>
              </p:cNvSpPr>
              <p:nvPr/>
            </p:nvSpPr>
            <p:spPr bwMode="auto">
              <a:xfrm>
                <a:off x="2110" y="2152"/>
                <a:ext cx="3556" cy="580"/>
              </a:xfrm>
              <a:prstGeom prst="roundRect">
                <a:avLst>
                  <a:gd name="adj" fmla="val 16667"/>
                </a:avLst>
              </a:prstGeom>
              <a:solidFill>
                <a:srgbClr val="EEEDCA"/>
              </a:solidFill>
              <a:ln w="38100" algn="ctr">
                <a:solidFill>
                  <a:srgbClr val="808000"/>
                </a:solidFill>
                <a:round/>
              </a:ln>
              <a:effectLst/>
            </p:spPr>
            <p:txBody>
              <a:bodyPr lIns="90000" tIns="0" bIns="36195"/>
              <a:lstStyle/>
              <a:p>
                <a:pPr lvl="0" eaLnBrk="1" fontAlgn="base" hangingPunct="1">
                  <a:lnSpc>
                    <a:spcPct val="120000"/>
                  </a:lnSpc>
                </a:pPr>
                <a:r>
                  <a:rPr lang="zh-CN" altLang="en-US" sz="2400" strike="noStrike" noProof="1">
                    <a:effectLst/>
                    <a:latin typeface="微软雅黑" panose="020B0503020204020204" pitchFamily="34" charset="-122"/>
                    <a:ea typeface="微软雅黑" panose="020B0503020204020204" pitchFamily="34" charset="-122"/>
                    <a:cs typeface="微软雅黑" panose="020B0503020204020204" pitchFamily="34" charset="-122"/>
                  </a:rPr>
                  <a:t>利用云计算、人工智能、大数据 等各种智能计算技术，对海量的跨地域、跨行业、跨部门的数据和信息进行分析处理，提升对物理世界、经济社会各种活动和变化的洞察力，实现智能化的决策和控制 。</a:t>
                </a:r>
              </a:p>
            </p:txBody>
          </p:sp>
          <p:sp>
            <p:nvSpPr>
              <p:cNvPr id="20486" name="Line 8"/>
              <p:cNvSpPr/>
              <p:nvPr/>
            </p:nvSpPr>
            <p:spPr>
              <a:xfrm flipH="1">
                <a:off x="1838" y="2411"/>
                <a:ext cx="272" cy="1"/>
              </a:xfrm>
              <a:prstGeom prst="line">
                <a:avLst/>
              </a:prstGeom>
              <a:ln w="38100" cap="flat" cmpd="sng">
                <a:solidFill>
                  <a:srgbClr val="808000"/>
                </a:solidFill>
                <a:prstDash val="solid"/>
                <a:round/>
                <a:headEnd type="none" w="med" len="med"/>
                <a:tailEnd type="none" w="med" len="med"/>
              </a:ln>
            </p:spPr>
          </p:sp>
        </p:grpSp>
        <p:grpSp>
          <p:nvGrpSpPr>
            <p:cNvPr id="8" name="Group 9"/>
            <p:cNvGrpSpPr/>
            <p:nvPr/>
          </p:nvGrpSpPr>
          <p:grpSpPr>
            <a:xfrm>
              <a:off x="3840" y="4610"/>
              <a:ext cx="10370" cy="1758"/>
              <a:chOff x="1837" y="1627"/>
              <a:chExt cx="3828" cy="599"/>
            </a:xfrm>
          </p:grpSpPr>
          <p:sp>
            <p:nvSpPr>
              <p:cNvPr id="130058" name="AutoShape 10"/>
              <p:cNvSpPr>
                <a:spLocks noChangeArrowheads="1"/>
              </p:cNvSpPr>
              <p:nvPr/>
            </p:nvSpPr>
            <p:spPr bwMode="auto">
              <a:xfrm>
                <a:off x="2109" y="1627"/>
                <a:ext cx="3556" cy="599"/>
              </a:xfrm>
              <a:prstGeom prst="roundRect">
                <a:avLst>
                  <a:gd name="adj" fmla="val 16667"/>
                </a:avLst>
              </a:prstGeom>
              <a:solidFill>
                <a:srgbClr val="EEEDCA"/>
              </a:solidFill>
              <a:ln w="38100" algn="ctr">
                <a:solidFill>
                  <a:srgbClr val="808000"/>
                </a:solidFill>
                <a:round/>
              </a:ln>
              <a:effectLst/>
            </p:spPr>
            <p:txBody>
              <a:bodyPr lIns="90000"/>
              <a:lstStyle/>
              <a:p>
                <a:pPr lvl="0" eaLnBrk="1" fontAlgn="base" hangingPunct="1">
                  <a:lnSpc>
                    <a:spcPct val="120000"/>
                  </a:lnSpc>
                  <a:spcBef>
                    <a:spcPct val="5000"/>
                  </a:spcBef>
                </a:pPr>
                <a:r>
                  <a:rPr lang="zh-CN" altLang="en-US" sz="2400" strike="noStrike" noProof="1">
                    <a:effectLst/>
                    <a:latin typeface="微软雅黑" panose="020B0503020204020204" pitchFamily="34" charset="-122"/>
                    <a:ea typeface="微软雅黑" panose="020B0503020204020204" pitchFamily="34" charset="-122"/>
                    <a:cs typeface="微软雅黑" panose="020B0503020204020204" pitchFamily="34" charset="-122"/>
                  </a:rPr>
                  <a:t>通过各种通信网络与互联网的融合，将物体接入信息网络，随时随地进行可靠的信息交互和共享。</a:t>
                </a:r>
              </a:p>
            </p:txBody>
          </p:sp>
          <p:sp>
            <p:nvSpPr>
              <p:cNvPr id="20489" name="Line 11"/>
              <p:cNvSpPr/>
              <p:nvPr/>
            </p:nvSpPr>
            <p:spPr>
              <a:xfrm flipH="1">
                <a:off x="1837" y="1883"/>
                <a:ext cx="268" cy="0"/>
              </a:xfrm>
              <a:prstGeom prst="line">
                <a:avLst/>
              </a:prstGeom>
              <a:ln w="38100" cap="flat" cmpd="sng">
                <a:solidFill>
                  <a:srgbClr val="808000"/>
                </a:solidFill>
                <a:prstDash val="solid"/>
                <a:round/>
                <a:headEnd type="none" w="med" len="med"/>
                <a:tailEnd type="none" w="med" len="med"/>
              </a:ln>
            </p:spPr>
          </p:sp>
        </p:grpSp>
        <p:grpSp>
          <p:nvGrpSpPr>
            <p:cNvPr id="9" name="Group 12"/>
            <p:cNvGrpSpPr/>
            <p:nvPr/>
          </p:nvGrpSpPr>
          <p:grpSpPr>
            <a:xfrm>
              <a:off x="3829" y="2338"/>
              <a:ext cx="10306" cy="1915"/>
              <a:chOff x="1837" y="1008"/>
              <a:chExt cx="3805" cy="633"/>
            </a:xfrm>
          </p:grpSpPr>
          <p:sp>
            <p:nvSpPr>
              <p:cNvPr id="130061" name="AutoShape 13"/>
              <p:cNvSpPr>
                <a:spLocks noChangeArrowheads="1"/>
              </p:cNvSpPr>
              <p:nvPr/>
            </p:nvSpPr>
            <p:spPr bwMode="auto">
              <a:xfrm>
                <a:off x="2113" y="1008"/>
                <a:ext cx="3529" cy="633"/>
              </a:xfrm>
              <a:prstGeom prst="roundRect">
                <a:avLst>
                  <a:gd name="adj" fmla="val 16667"/>
                </a:avLst>
              </a:prstGeom>
              <a:solidFill>
                <a:srgbClr val="EEEDCA"/>
              </a:solidFill>
              <a:ln w="38100" algn="ctr">
                <a:solidFill>
                  <a:srgbClr val="808000"/>
                </a:solidFill>
                <a:round/>
              </a:ln>
              <a:effectLst/>
            </p:spPr>
            <p:txBody>
              <a:bodyPr lIns="90000"/>
              <a:lstStyle/>
              <a:p>
                <a:pPr lvl="0" algn="l" eaLnBrk="1" fontAlgn="base" hangingPunct="1">
                  <a:lnSpc>
                    <a:spcPct val="105000"/>
                  </a:lnSpc>
                  <a:spcBef>
                    <a:spcPts val="5"/>
                  </a:spcBef>
                  <a:spcAft>
                    <a:spcPts val="0"/>
                  </a:spcAft>
                  <a:buClrTx/>
                  <a:buSzTx/>
                  <a:buFontTx/>
                </a:pPr>
                <a:r>
                  <a:rPr lang="zh-CN" altLang="en-US" sz="2400" strike="noStrike" noProof="1">
                    <a:effectLst/>
                    <a:latin typeface="微软雅黑" panose="020B0503020204020204" pitchFamily="34" charset="-122"/>
                    <a:ea typeface="微软雅黑" panose="020B0503020204020204" pitchFamily="34" charset="-122"/>
                    <a:cs typeface="微软雅黑" panose="020B0503020204020204" pitchFamily="34" charset="-122"/>
                  </a:rPr>
                  <a:t>利用RFID、二维码、GPS</a:t>
                </a:r>
                <a:r>
                  <a:rPr lang="en-US" altLang="zh-CN" sz="2400" strike="noStrike" noProof="1">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strike="noStrike" noProof="1">
                    <a:effectLst/>
                    <a:latin typeface="微软雅黑" panose="020B0503020204020204" pitchFamily="34" charset="-122"/>
                    <a:ea typeface="微软雅黑" panose="020B0503020204020204" pitchFamily="34" charset="-122"/>
                    <a:cs typeface="微软雅黑" panose="020B0503020204020204" pitchFamily="34" charset="-122"/>
                  </a:rPr>
                  <a:t>北斗、摄像头、传感器、等感知、捕获、测量的技术手段随时随地对物体进行信息采集和获取。</a:t>
                </a:r>
              </a:p>
            </p:txBody>
          </p:sp>
          <p:sp>
            <p:nvSpPr>
              <p:cNvPr id="20492" name="Line 14"/>
              <p:cNvSpPr/>
              <p:nvPr/>
            </p:nvSpPr>
            <p:spPr>
              <a:xfrm flipH="1" flipV="1">
                <a:off x="1837" y="1264"/>
                <a:ext cx="272" cy="8"/>
              </a:xfrm>
              <a:prstGeom prst="line">
                <a:avLst/>
              </a:prstGeom>
              <a:ln w="38100" cap="flat" cmpd="sng">
                <a:solidFill>
                  <a:srgbClr val="808000"/>
                </a:solidFill>
                <a:prstDash val="solid"/>
                <a:round/>
                <a:headEnd type="none" w="med" len="med"/>
                <a:tailEnd type="none" w="med" len="med"/>
              </a:ln>
            </p:spPr>
          </p:sp>
        </p:grpSp>
      </p:gr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物联网关键技术</a:t>
            </a:r>
            <a:r>
              <a:rPr lang="en-US" altLang="zh-CN" dirty="0">
                <a:latin typeface="宋体" panose="02010600030101010101" pitchFamily="2" charset="-122"/>
                <a:ea typeface="宋体" panose="02010600030101010101" pitchFamily="2" charset="-122"/>
                <a:sym typeface="+mn-ea"/>
              </a:rPr>
              <a:t>－</a:t>
            </a:r>
            <a:r>
              <a:rPr lang="zh-CN" altLang="en-US" sz="3600" dirty="0">
                <a:sym typeface="+mn-ea"/>
              </a:rPr>
              <a:t>感知技术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15</a:t>
            </a:fld>
            <a:endParaRPr kumimoji="1" lang="zh-CN" altLang="en-US" dirty="0"/>
          </a:p>
        </p:txBody>
      </p:sp>
      <p:grpSp>
        <p:nvGrpSpPr>
          <p:cNvPr id="6" name="组合 5"/>
          <p:cNvGrpSpPr/>
          <p:nvPr/>
        </p:nvGrpSpPr>
        <p:grpSpPr>
          <a:xfrm>
            <a:off x="1774825" y="1375410"/>
            <a:ext cx="8718550" cy="4478020"/>
            <a:chOff x="395" y="1729"/>
            <a:chExt cx="13730" cy="7052"/>
          </a:xfrm>
        </p:grpSpPr>
        <p:sp>
          <p:nvSpPr>
            <p:cNvPr id="316437" name="AutoShape 7"/>
            <p:cNvSpPr/>
            <p:nvPr/>
          </p:nvSpPr>
          <p:spPr>
            <a:xfrm>
              <a:off x="395" y="5039"/>
              <a:ext cx="13610" cy="3742"/>
            </a:xfrm>
            <a:prstGeom prst="roundRect">
              <a:avLst>
                <a:gd name="adj" fmla="val 3273"/>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16758" name="Line 48"/>
            <p:cNvSpPr/>
            <p:nvPr/>
          </p:nvSpPr>
          <p:spPr>
            <a:xfrm flipH="1">
              <a:off x="1530" y="5831"/>
              <a:ext cx="10773" cy="0"/>
            </a:xfrm>
            <a:prstGeom prst="line">
              <a:avLst/>
            </a:prstGeom>
            <a:ln w="28575" cap="flat" cmpd="sng">
              <a:solidFill>
                <a:srgbClr val="FF9900"/>
              </a:solidFill>
              <a:prstDash val="solid"/>
              <a:round/>
              <a:headEnd type="oval" w="med" len="med"/>
              <a:tailEnd type="oval" w="med" len="med"/>
            </a:ln>
          </p:spPr>
        </p:sp>
        <p:sp>
          <p:nvSpPr>
            <p:cNvPr id="33796" name="圆角矩形 316421"/>
            <p:cNvSpPr/>
            <p:nvPr/>
          </p:nvSpPr>
          <p:spPr>
            <a:xfrm>
              <a:off x="5162" y="1729"/>
              <a:ext cx="3570" cy="700"/>
            </a:xfrm>
            <a:prstGeom prst="roundRect">
              <a:avLst>
                <a:gd name="adj" fmla="val 19028"/>
              </a:avLst>
            </a:prstGeom>
            <a:solidFill>
              <a:srgbClr val="800080"/>
            </a:solidFill>
            <a:ln w="28575" cap="flat" cmpd="sng">
              <a:solidFill>
                <a:schemeClr val="bg1"/>
              </a:solidFill>
              <a:prstDash val="solid"/>
              <a:round/>
              <a:headEnd type="none" w="med" len="med"/>
              <a:tailEnd type="none" w="med" len="med"/>
            </a:ln>
          </p:spPr>
          <p:txBody>
            <a:bodyPr wrap="none" anchor="ct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物联网感知层</a:t>
              </a:r>
            </a:p>
          </p:txBody>
        </p:sp>
        <p:sp>
          <p:nvSpPr>
            <p:cNvPr id="33797" name="AutoShape 7"/>
            <p:cNvSpPr/>
            <p:nvPr/>
          </p:nvSpPr>
          <p:spPr>
            <a:xfrm>
              <a:off x="395" y="2544"/>
              <a:ext cx="3858"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600" dirty="0">
                <a:latin typeface="微软雅黑" panose="020B0503020204020204" pitchFamily="34" charset="-122"/>
                <a:ea typeface="微软雅黑" panose="020B0503020204020204" pitchFamily="34" charset="-122"/>
              </a:endParaRPr>
            </a:p>
          </p:txBody>
        </p:sp>
        <p:sp>
          <p:nvSpPr>
            <p:cNvPr id="33798" name="AutoShape 7"/>
            <p:cNvSpPr/>
            <p:nvPr/>
          </p:nvSpPr>
          <p:spPr>
            <a:xfrm>
              <a:off x="10148" y="2544"/>
              <a:ext cx="3857"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3799" name="AutoShape 7"/>
            <p:cNvSpPr/>
            <p:nvPr/>
          </p:nvSpPr>
          <p:spPr>
            <a:xfrm>
              <a:off x="4478" y="2544"/>
              <a:ext cx="5445"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3800" name="矩形 316428"/>
            <p:cNvSpPr/>
            <p:nvPr/>
          </p:nvSpPr>
          <p:spPr>
            <a:xfrm>
              <a:off x="4481" y="3101"/>
              <a:ext cx="3166" cy="1261"/>
            </a:xfrm>
            <a:prstGeom prst="rect">
              <a:avLst/>
            </a:prstGeom>
            <a:noFill/>
            <a:ln w="9525">
              <a:noFill/>
            </a:ln>
            <a:effectLst>
              <a:prstShdw prst="shdw17" dist="17961" dir="2699999">
                <a:srgbClr val="5C5C99"/>
              </a:prstShdw>
            </a:effectLst>
          </p:spPr>
          <p:txBody>
            <a:bodyPr wrap="square" anchor="t">
              <a:spAutoFit/>
            </a:bodyPr>
            <a:lstStyle/>
            <a:p>
              <a:pPr>
                <a:lnSpc>
                  <a:spcPct val="110000"/>
                </a:lnSpc>
                <a:buClr>
                  <a:srgbClr val="FF9900"/>
                </a:buClr>
                <a:buSzPct val="70000"/>
                <a:buFont typeface="Wingdings" panose="05000000000000000000" pitchFamily="2" charset="2"/>
                <a:buChar char="l"/>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RFID</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标签和读写器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M2M</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终端和传感器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传感器网络和网关</a:t>
              </a:r>
            </a:p>
          </p:txBody>
        </p:sp>
        <p:sp>
          <p:nvSpPr>
            <p:cNvPr id="33801" name="矩形 316429"/>
            <p:cNvSpPr/>
            <p:nvPr/>
          </p:nvSpPr>
          <p:spPr>
            <a:xfrm>
              <a:off x="4480" y="2518"/>
              <a:ext cx="5445" cy="628"/>
            </a:xfrm>
            <a:prstGeom prst="rect">
              <a:avLst/>
            </a:prstGeom>
            <a:noFill/>
            <a:ln w="9525">
              <a:noFill/>
            </a:ln>
            <a:effectLst>
              <a:prstShdw prst="shdw17" dist="17961" dir="2699999">
                <a:srgbClr val="5C5C99"/>
              </a:prstShdw>
            </a:effectLst>
          </p:spPr>
          <p:txBody>
            <a:bodyPr anchor="t">
              <a:spAutoFit/>
            </a:bodyPr>
            <a:lstStyle/>
            <a:p>
              <a:pPr algn="ctr">
                <a:buClrTx/>
                <a:buSzTx/>
                <a:buFontTx/>
              </a:pPr>
              <a:r>
                <a:rPr lang="zh-CN" altLang="en-US" sz="2000" b="1" u="sng" dirty="0">
                  <a:latin typeface="微软雅黑" panose="020B0503020204020204" pitchFamily="34" charset="-122"/>
                  <a:ea typeface="微软雅黑" panose="020B0503020204020204" pitchFamily="34" charset="-122"/>
                </a:rPr>
                <a:t>感知层实现方式</a:t>
              </a:r>
            </a:p>
          </p:txBody>
        </p:sp>
        <p:sp>
          <p:nvSpPr>
            <p:cNvPr id="33802" name="矩形 316430"/>
            <p:cNvSpPr/>
            <p:nvPr/>
          </p:nvSpPr>
          <p:spPr>
            <a:xfrm>
              <a:off x="7311" y="3111"/>
              <a:ext cx="2835" cy="1261"/>
            </a:xfrm>
            <a:prstGeom prst="rect">
              <a:avLst/>
            </a:prstGeom>
            <a:noFill/>
            <a:ln w="9525">
              <a:noFill/>
            </a:ln>
            <a:effectLst>
              <a:prstShdw prst="shdw17" dist="17961" dir="2699999">
                <a:srgbClr val="5C5C99"/>
              </a:prstShdw>
            </a:effectLst>
          </p:spPr>
          <p:txBody>
            <a:bodyPr wrap="square" anchor="t">
              <a:spAutoFit/>
            </a:bodyPr>
            <a:lstStyle/>
            <a:p>
              <a:pPr>
                <a:lnSpc>
                  <a:spcPct val="110000"/>
                </a:lnSpc>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摄像头</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和监控</a:t>
              </a:r>
            </a:p>
            <a:p>
              <a:pPr>
                <a:lnSpc>
                  <a:spcPct val="110000"/>
                </a:lnSpc>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GPS/</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北斗定位</a:t>
              </a:r>
            </a:p>
            <a:p>
              <a:pPr>
                <a:lnSpc>
                  <a:spcPct val="110000"/>
                </a:lnSpc>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智能</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家居网关</a:t>
              </a:r>
            </a:p>
          </p:txBody>
        </p:sp>
        <p:sp>
          <p:nvSpPr>
            <p:cNvPr id="33803" name="矩形 316431"/>
            <p:cNvSpPr/>
            <p:nvPr/>
          </p:nvSpPr>
          <p:spPr>
            <a:xfrm>
              <a:off x="397" y="2518"/>
              <a:ext cx="3858" cy="628"/>
            </a:xfrm>
            <a:prstGeom prst="rect">
              <a:avLst/>
            </a:prstGeom>
            <a:noFill/>
            <a:ln w="9525">
              <a:noFill/>
            </a:ln>
            <a:effectLst>
              <a:prstShdw prst="shdw17" dist="17961" dir="2699999">
                <a:srgbClr val="5C5C99"/>
              </a:prstShdw>
            </a:effectLst>
          </p:spPr>
          <p:txBody>
            <a:bodyPr anchor="t">
              <a:spAutoFit/>
            </a:bodyPr>
            <a:lstStyle/>
            <a:p>
              <a:pPr algn="ctr"/>
              <a:r>
                <a:rPr lang="zh-CN" altLang="en-US" sz="2000" b="1" u="sng" dirty="0">
                  <a:latin typeface="微软雅黑" panose="020B0503020204020204" pitchFamily="34" charset="-122"/>
                  <a:ea typeface="微软雅黑" panose="020B0503020204020204" pitchFamily="34" charset="-122"/>
                </a:rPr>
                <a:t>感知层作用</a:t>
              </a:r>
            </a:p>
          </p:txBody>
        </p:sp>
        <p:sp>
          <p:nvSpPr>
            <p:cNvPr id="33804" name="矩形 316433"/>
            <p:cNvSpPr/>
            <p:nvPr/>
          </p:nvSpPr>
          <p:spPr>
            <a:xfrm>
              <a:off x="10146" y="2518"/>
              <a:ext cx="3857" cy="628"/>
            </a:xfrm>
            <a:prstGeom prst="rect">
              <a:avLst/>
            </a:prstGeom>
            <a:noFill/>
            <a:ln w="9525">
              <a:noFill/>
            </a:ln>
            <a:effectLst>
              <a:prstShdw prst="shdw17" dist="17961" dir="2699999">
                <a:srgbClr val="5C5C99"/>
              </a:prstShdw>
            </a:effectLst>
          </p:spPr>
          <p:txBody>
            <a:bodyPr anchor="t">
              <a:spAutoFit/>
            </a:bodyPr>
            <a:lstStyle/>
            <a:p>
              <a:pPr algn="ctr">
                <a:buClrTx/>
                <a:buSzTx/>
                <a:buFontTx/>
              </a:pPr>
              <a:r>
                <a:rPr lang="zh-CN" altLang="en-US" sz="2000" b="1" u="sng" dirty="0">
                  <a:latin typeface="微软雅黑" panose="020B0503020204020204" pitchFamily="34" charset="-122"/>
                  <a:ea typeface="微软雅黑" panose="020B0503020204020204" pitchFamily="34" charset="-122"/>
                </a:rPr>
                <a:t>感知层发展方向</a:t>
              </a:r>
            </a:p>
          </p:txBody>
        </p:sp>
        <p:sp>
          <p:nvSpPr>
            <p:cNvPr id="33805" name="矩形 316434"/>
            <p:cNvSpPr/>
            <p:nvPr/>
          </p:nvSpPr>
          <p:spPr>
            <a:xfrm>
              <a:off x="800" y="3195"/>
              <a:ext cx="3455" cy="1113"/>
            </a:xfrm>
            <a:prstGeom prst="rect">
              <a:avLst/>
            </a:prstGeom>
            <a:noFill/>
            <a:ln w="9525">
              <a:noFill/>
            </a:ln>
            <a:effectLst>
              <a:prstShdw prst="shdw17" dist="17961" dir="2699999">
                <a:srgbClr val="5C5C99"/>
              </a:prstShdw>
            </a:effectLst>
          </p:spPr>
          <p:txBody>
            <a:bodyPr wrap="square" anchor="t">
              <a:spAutoFit/>
            </a:bodyPr>
            <a:lstStyle/>
            <a:p>
              <a:pPr fontAlgn="auto">
                <a:lnSpc>
                  <a:spcPts val="2400"/>
                </a:lnSpc>
                <a:buClr>
                  <a:srgbClr val="FF9900"/>
                </a:buClr>
                <a:buSzPct val="7000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感知和识别物体</a:t>
              </a:r>
            </a:p>
            <a:p>
              <a:pPr fontAlgn="auto">
                <a:lnSpc>
                  <a:spcPts val="2400"/>
                </a:lnSpc>
                <a:buClr>
                  <a:srgbClr val="FF9900"/>
                </a:buClr>
                <a:buSzPct val="70000"/>
                <a:buFont typeface="Wingdings" panose="05000000000000000000" pitchFamily="2" charset="2"/>
                <a:buChar char="l"/>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采集和捕获信息</a:t>
              </a:r>
            </a:p>
          </p:txBody>
        </p:sp>
        <p:sp>
          <p:nvSpPr>
            <p:cNvPr id="33806" name="矩形 316435"/>
            <p:cNvSpPr/>
            <p:nvPr/>
          </p:nvSpPr>
          <p:spPr>
            <a:xfrm>
              <a:off x="10151" y="3118"/>
              <a:ext cx="3974" cy="1261"/>
            </a:xfrm>
            <a:prstGeom prst="rect">
              <a:avLst/>
            </a:prstGeom>
            <a:noFill/>
            <a:ln w="9525">
              <a:noFill/>
            </a:ln>
            <a:effectLst>
              <a:prstShdw prst="shdw17" dist="17961" dir="2699999">
                <a:srgbClr val="5C5C99"/>
              </a:prstShdw>
            </a:effectLst>
          </p:spPr>
          <p:txBody>
            <a:bodyPr wrap="square" anchor="t">
              <a:spAutoFit/>
            </a:bodyPr>
            <a:lstStyle/>
            <a:p>
              <a:pPr>
                <a:lnSpc>
                  <a:spcPct val="110000"/>
                </a:lnSpc>
                <a:buClr>
                  <a:srgbClr val="FF9900"/>
                </a:buClr>
                <a:buSzPct val="70000"/>
                <a:buFont typeface="Wingdings" panose="05000000000000000000" pitchFamily="2" charset="2"/>
                <a:buChar char="l"/>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更敏感和更全面的感知能力</a:t>
              </a:r>
            </a:p>
            <a:p>
              <a:pPr>
                <a:lnSpc>
                  <a:spcPct val="110000"/>
                </a:lnSpc>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解决低功耗的问题</a:t>
              </a:r>
            </a:p>
            <a:p>
              <a:pPr>
                <a:lnSpc>
                  <a:spcPct val="110000"/>
                </a:lnSpc>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解决小型化和低成本问题</a:t>
              </a:r>
            </a:p>
          </p:txBody>
        </p:sp>
        <p:sp>
          <p:nvSpPr>
            <p:cNvPr id="316438" name="Line 48"/>
            <p:cNvSpPr/>
            <p:nvPr/>
          </p:nvSpPr>
          <p:spPr>
            <a:xfrm>
              <a:off x="2325" y="4359"/>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16439" name="Line 48"/>
            <p:cNvSpPr/>
            <p:nvPr/>
          </p:nvSpPr>
          <p:spPr>
            <a:xfrm>
              <a:off x="7200" y="4359"/>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16440" name="Line 48"/>
            <p:cNvSpPr/>
            <p:nvPr/>
          </p:nvSpPr>
          <p:spPr>
            <a:xfrm>
              <a:off x="12075" y="4359"/>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pic>
          <p:nvPicPr>
            <p:cNvPr id="316606" name="Picture 89"/>
            <p:cNvPicPr>
              <a:picLocks noChangeAspect="1"/>
            </p:cNvPicPr>
            <p:nvPr/>
          </p:nvPicPr>
          <p:blipFill>
            <a:blip r:embed="rId2"/>
            <a:stretch>
              <a:fillRect/>
            </a:stretch>
          </p:blipFill>
          <p:spPr>
            <a:xfrm>
              <a:off x="1190" y="7636"/>
              <a:ext cx="680" cy="408"/>
            </a:xfrm>
            <a:prstGeom prst="rect">
              <a:avLst/>
            </a:prstGeom>
            <a:noFill/>
            <a:ln w="9525">
              <a:noFill/>
            </a:ln>
          </p:spPr>
        </p:pic>
        <p:sp>
          <p:nvSpPr>
            <p:cNvPr id="316607" name="Text Box 117"/>
            <p:cNvSpPr txBox="1"/>
            <p:nvPr/>
          </p:nvSpPr>
          <p:spPr>
            <a:xfrm>
              <a:off x="676" y="8214"/>
              <a:ext cx="1762" cy="340"/>
            </a:xfrm>
            <a:prstGeom prst="rect">
              <a:avLst/>
            </a:prstGeom>
            <a:noFill/>
            <a:ln w="38100">
              <a:noFill/>
            </a:ln>
          </p:spPr>
          <p:txBody>
            <a:bodyPr wrap="none" lIns="0" tIns="0" rIns="0" bIns="0" anchor="t"/>
            <a:lstStyle/>
            <a:p>
              <a:pPr algn="ctr"/>
              <a:r>
                <a:rPr lang="en-US" altLang="ko-KR" sz="1600" u="sng">
                  <a:latin typeface="微软雅黑" panose="020B0503020204020204" pitchFamily="34" charset="-122"/>
                  <a:ea typeface="微软雅黑" panose="020B0503020204020204" pitchFamily="34" charset="-122"/>
                  <a:cs typeface="微软雅黑" panose="020B0503020204020204" pitchFamily="34" charset="-122"/>
                </a:rPr>
                <a:t>RFID</a:t>
              </a:r>
              <a:r>
                <a:rPr lang="zh-CN" altLang="en-US" sz="1600" u="sng" dirty="0">
                  <a:latin typeface="微软雅黑" panose="020B0503020204020204" pitchFamily="34" charset="-122"/>
                  <a:ea typeface="微软雅黑" panose="020B0503020204020204" pitchFamily="34" charset="-122"/>
                  <a:cs typeface="微软雅黑" panose="020B0503020204020204" pitchFamily="34" charset="-122"/>
                </a:rPr>
                <a:t>读写</a:t>
              </a:r>
            </a:p>
          </p:txBody>
        </p:sp>
        <p:pic>
          <p:nvPicPr>
            <p:cNvPr id="316610" name="图片 316609"/>
            <p:cNvPicPr>
              <a:picLocks noChangeAspect="1"/>
            </p:cNvPicPr>
            <p:nvPr/>
          </p:nvPicPr>
          <p:blipFill>
            <a:blip r:embed="rId3"/>
            <a:stretch>
              <a:fillRect/>
            </a:stretch>
          </p:blipFill>
          <p:spPr>
            <a:xfrm>
              <a:off x="1190" y="6614"/>
              <a:ext cx="453" cy="567"/>
            </a:xfrm>
            <a:prstGeom prst="rect">
              <a:avLst/>
            </a:prstGeom>
            <a:noFill/>
            <a:ln w="9525">
              <a:noFill/>
            </a:ln>
          </p:spPr>
        </p:pic>
        <p:sp>
          <p:nvSpPr>
            <p:cNvPr id="316611" name="Line 88"/>
            <p:cNvSpPr/>
            <p:nvPr/>
          </p:nvSpPr>
          <p:spPr>
            <a:xfrm flipH="1">
              <a:off x="1530" y="7251"/>
              <a:ext cx="0" cy="385"/>
            </a:xfrm>
            <a:prstGeom prst="line">
              <a:avLst/>
            </a:prstGeom>
            <a:ln w="28575" cap="flat" cmpd="sng">
              <a:solidFill>
                <a:srgbClr val="FF6600"/>
              </a:solidFill>
              <a:prstDash val="sysDot"/>
              <a:round/>
              <a:headEnd type="none" w="med" len="med"/>
              <a:tailEnd type="none" w="med" len="med"/>
            </a:ln>
          </p:spPr>
        </p:sp>
        <p:pic>
          <p:nvPicPr>
            <p:cNvPr id="316612" name="Picture 179" descr="flash1"/>
            <p:cNvPicPr>
              <a:picLocks noChangeAspect="1"/>
            </p:cNvPicPr>
            <p:nvPr/>
          </p:nvPicPr>
          <p:blipFill>
            <a:blip r:embed="rId4"/>
            <a:stretch>
              <a:fillRect/>
            </a:stretch>
          </p:blipFill>
          <p:spPr>
            <a:xfrm rot="-1039133" flipH="1">
              <a:off x="1305" y="6161"/>
              <a:ext cx="778" cy="353"/>
            </a:xfrm>
            <a:prstGeom prst="rect">
              <a:avLst/>
            </a:prstGeom>
            <a:noFill/>
            <a:ln w="9525">
              <a:noFill/>
            </a:ln>
            <a:effectLst>
              <a:outerShdw dist="35921" dir="2699999" algn="ctr" rotWithShape="0">
                <a:srgbClr val="808080"/>
              </a:outerShdw>
            </a:effectLst>
          </p:spPr>
        </p:pic>
        <p:sp>
          <p:nvSpPr>
            <p:cNvPr id="316613" name="Text Box 117"/>
            <p:cNvSpPr txBox="1"/>
            <p:nvPr/>
          </p:nvSpPr>
          <p:spPr>
            <a:xfrm>
              <a:off x="11620" y="8214"/>
              <a:ext cx="1703" cy="340"/>
            </a:xfrm>
            <a:prstGeom prst="rect">
              <a:avLst/>
            </a:prstGeom>
            <a:noFill/>
            <a:ln w="38100">
              <a:noFill/>
            </a:ln>
          </p:spPr>
          <p:txBody>
            <a:bodyPr wrap="none" lIns="0" tIns="0" rIns="0" bIns="0" anchor="t"/>
            <a:lstStyle/>
            <a:p>
              <a:pPr algn="ctr"/>
              <a:r>
                <a:rPr lang="zh-CN" altLang="en-US" sz="1600" u="sng" dirty="0">
                  <a:latin typeface="微软雅黑" panose="020B0503020204020204" pitchFamily="34" charset="-122"/>
                  <a:ea typeface="微软雅黑" panose="020B0503020204020204" pitchFamily="34" charset="-122"/>
                </a:rPr>
                <a:t>智能家居网关</a:t>
              </a:r>
            </a:p>
          </p:txBody>
        </p:sp>
        <p:sp>
          <p:nvSpPr>
            <p:cNvPr id="316614" name="Text Box 117"/>
            <p:cNvSpPr txBox="1"/>
            <p:nvPr/>
          </p:nvSpPr>
          <p:spPr>
            <a:xfrm>
              <a:off x="2553" y="8214"/>
              <a:ext cx="1702" cy="340"/>
            </a:xfrm>
            <a:prstGeom prst="rect">
              <a:avLst/>
            </a:prstGeom>
            <a:noFill/>
            <a:ln w="38100">
              <a:noFill/>
            </a:ln>
          </p:spPr>
          <p:txBody>
            <a:bodyPr wrap="none" lIns="0" tIns="0" rIns="0" bIns="0" anchor="t"/>
            <a:lstStyle/>
            <a:p>
              <a:pPr algn="ctr"/>
              <a:r>
                <a:rPr lang="en-US" altLang="zh-CN" sz="1600" u="sng">
                  <a:latin typeface="微软雅黑" panose="020B0503020204020204" pitchFamily="34" charset="-122"/>
                  <a:ea typeface="微软雅黑" panose="020B0503020204020204" pitchFamily="34" charset="-122"/>
                  <a:cs typeface="微软雅黑" panose="020B0503020204020204" pitchFamily="34" charset="-122"/>
                </a:rPr>
                <a:t>M2M</a:t>
              </a:r>
              <a:r>
                <a:rPr lang="zh-CN" altLang="en-US" sz="1600" u="sng" dirty="0">
                  <a:latin typeface="微软雅黑" panose="020B0503020204020204" pitchFamily="34" charset="-122"/>
                  <a:ea typeface="微软雅黑" panose="020B0503020204020204" pitchFamily="34" charset="-122"/>
                  <a:cs typeface="微软雅黑" panose="020B0503020204020204" pitchFamily="34" charset="-122"/>
                </a:rPr>
                <a:t>终端</a:t>
              </a:r>
            </a:p>
          </p:txBody>
        </p:sp>
        <p:sp>
          <p:nvSpPr>
            <p:cNvPr id="316615" name="Text Box 117"/>
            <p:cNvSpPr txBox="1"/>
            <p:nvPr/>
          </p:nvSpPr>
          <p:spPr>
            <a:xfrm>
              <a:off x="5163" y="8214"/>
              <a:ext cx="1702" cy="340"/>
            </a:xfrm>
            <a:prstGeom prst="rect">
              <a:avLst/>
            </a:prstGeom>
            <a:noFill/>
            <a:ln w="38100">
              <a:noFill/>
            </a:ln>
          </p:spPr>
          <p:txBody>
            <a:bodyPr wrap="none" lIns="0" tIns="0" rIns="0" bIns="0" anchor="t"/>
            <a:lstStyle/>
            <a:p>
              <a:pPr algn="ctr"/>
              <a:r>
                <a:rPr lang="zh-CN" altLang="en-US" sz="1600" u="sng" dirty="0">
                  <a:latin typeface="微软雅黑" panose="020B0503020204020204" pitchFamily="34" charset="-122"/>
                  <a:ea typeface="微软雅黑" panose="020B0503020204020204" pitchFamily="34" charset="-122"/>
                </a:rPr>
                <a:t>传感器网络</a:t>
              </a:r>
            </a:p>
          </p:txBody>
        </p:sp>
        <p:sp>
          <p:nvSpPr>
            <p:cNvPr id="316616" name="Text Box 117"/>
            <p:cNvSpPr txBox="1"/>
            <p:nvPr/>
          </p:nvSpPr>
          <p:spPr>
            <a:xfrm>
              <a:off x="7768" y="8214"/>
              <a:ext cx="1702" cy="340"/>
            </a:xfrm>
            <a:prstGeom prst="rect">
              <a:avLst/>
            </a:prstGeom>
            <a:noFill/>
            <a:ln w="38100">
              <a:noFill/>
            </a:ln>
          </p:spPr>
          <p:txBody>
            <a:bodyPr wrap="none" lIns="0" tIns="0" rIns="0" bIns="0" anchor="t"/>
            <a:lstStyle/>
            <a:p>
              <a:pPr algn="ctr"/>
              <a:r>
                <a:rPr lang="zh-CN" altLang="en-US" sz="1600" u="sng" dirty="0">
                  <a:latin typeface="微软雅黑" panose="020B0503020204020204" pitchFamily="34" charset="-122"/>
                  <a:ea typeface="微软雅黑" panose="020B0503020204020204" pitchFamily="34" charset="-122"/>
                </a:rPr>
                <a:t>摄像头</a:t>
              </a:r>
            </a:p>
          </p:txBody>
        </p:sp>
        <p:sp>
          <p:nvSpPr>
            <p:cNvPr id="316617" name="Text Box 117"/>
            <p:cNvSpPr txBox="1"/>
            <p:nvPr/>
          </p:nvSpPr>
          <p:spPr>
            <a:xfrm>
              <a:off x="9355" y="8214"/>
              <a:ext cx="1703" cy="340"/>
            </a:xfrm>
            <a:prstGeom prst="rect">
              <a:avLst/>
            </a:prstGeom>
            <a:noFill/>
            <a:ln w="38100">
              <a:noFill/>
            </a:ln>
          </p:spPr>
          <p:txBody>
            <a:bodyPr wrap="none" lIns="0" tIns="0" rIns="0" bIns="0" anchor="t"/>
            <a:lstStyle/>
            <a:p>
              <a:pPr algn="ctr"/>
              <a:r>
                <a:rPr lang="en-US" altLang="zh-CN" sz="1600" u="sng">
                  <a:latin typeface="微软雅黑" panose="020B0503020204020204" pitchFamily="34" charset="-122"/>
                  <a:ea typeface="微软雅黑" panose="020B0503020204020204" pitchFamily="34" charset="-122"/>
                  <a:cs typeface="微软雅黑" panose="020B0503020204020204" pitchFamily="34" charset="-122"/>
                </a:rPr>
                <a:t>GPS/</a:t>
              </a:r>
              <a:r>
                <a:rPr lang="zh-CN" altLang="en-US" sz="1600" u="sng" dirty="0">
                  <a:latin typeface="微软雅黑" panose="020B0503020204020204" pitchFamily="34" charset="-122"/>
                  <a:ea typeface="微软雅黑" panose="020B0503020204020204" pitchFamily="34" charset="-122"/>
                  <a:cs typeface="微软雅黑" panose="020B0503020204020204" pitchFamily="34" charset="-122"/>
                </a:rPr>
                <a:t>北斗</a:t>
              </a:r>
            </a:p>
          </p:txBody>
        </p:sp>
        <p:sp>
          <p:nvSpPr>
            <p:cNvPr id="316618" name="AutoShape 7"/>
            <p:cNvSpPr/>
            <p:nvPr/>
          </p:nvSpPr>
          <p:spPr>
            <a:xfrm>
              <a:off x="850" y="6049"/>
              <a:ext cx="1363" cy="2040"/>
            </a:xfrm>
            <a:prstGeom prst="roundRect">
              <a:avLst>
                <a:gd name="adj" fmla="val 9032"/>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16633" name="Oval 14"/>
            <p:cNvSpPr/>
            <p:nvPr/>
          </p:nvSpPr>
          <p:spPr>
            <a:xfrm>
              <a:off x="11168" y="6441"/>
              <a:ext cx="2322" cy="1535"/>
            </a:xfrm>
            <a:prstGeom prst="ellipse">
              <a:avLst/>
            </a:prstGeom>
            <a:solidFill>
              <a:schemeClr val="bg1"/>
            </a:solidFill>
            <a:ln w="38100" cap="flat" cmpd="sng">
              <a:solidFill>
                <a:srgbClr val="FF0000"/>
              </a:solidFill>
              <a:prstDash val="solid"/>
              <a:round/>
              <a:headEnd type="none" w="med" len="med"/>
              <a:tailEnd type="none" w="med" len="med"/>
            </a:ln>
          </p:spPr>
          <p:txBody>
            <a:bodyPr wrap="none" lIns="90000" tIns="46800" rIns="90000" bIns="46800" anchor="ctr"/>
            <a:lstStyle/>
            <a:p>
              <a:pPr algn="ctr"/>
              <a:endParaRPr lang="zh-CN" altLang="zh-CN" sz="1400" b="1" dirty="0">
                <a:latin typeface="微软雅黑" panose="020B0503020204020204" pitchFamily="34" charset="-122"/>
                <a:ea typeface="微软雅黑" panose="020B0503020204020204" pitchFamily="34" charset="-122"/>
              </a:endParaRPr>
            </a:p>
          </p:txBody>
        </p:sp>
        <p:pic>
          <p:nvPicPr>
            <p:cNvPr id="316634" name="Picture 22" descr="titags"/>
            <p:cNvPicPr>
              <a:picLocks noChangeAspect="1"/>
            </p:cNvPicPr>
            <p:nvPr/>
          </p:nvPicPr>
          <p:blipFill>
            <a:blip r:embed="rId5"/>
            <a:stretch>
              <a:fillRect/>
            </a:stretch>
          </p:blipFill>
          <p:spPr>
            <a:xfrm>
              <a:off x="12565" y="6989"/>
              <a:ext cx="728" cy="492"/>
            </a:xfrm>
            <a:prstGeom prst="rect">
              <a:avLst/>
            </a:prstGeom>
            <a:noFill/>
            <a:ln w="9525">
              <a:noFill/>
            </a:ln>
          </p:spPr>
        </p:pic>
        <p:pic>
          <p:nvPicPr>
            <p:cNvPr id="316635" name="Picture 92"/>
            <p:cNvPicPr>
              <a:picLocks noChangeAspect="1"/>
            </p:cNvPicPr>
            <p:nvPr/>
          </p:nvPicPr>
          <p:blipFill>
            <a:blip r:embed="rId2"/>
            <a:stretch>
              <a:fillRect/>
            </a:stretch>
          </p:blipFill>
          <p:spPr>
            <a:xfrm>
              <a:off x="11245" y="6961"/>
              <a:ext cx="493" cy="295"/>
            </a:xfrm>
            <a:prstGeom prst="rect">
              <a:avLst/>
            </a:prstGeom>
            <a:noFill/>
            <a:ln w="9525">
              <a:noFill/>
            </a:ln>
          </p:spPr>
        </p:pic>
        <p:pic>
          <p:nvPicPr>
            <p:cNvPr id="316636" name="Picture 93"/>
            <p:cNvPicPr>
              <a:picLocks noChangeAspect="1"/>
            </p:cNvPicPr>
            <p:nvPr/>
          </p:nvPicPr>
          <p:blipFill>
            <a:blip r:embed="rId2"/>
            <a:stretch>
              <a:fillRect/>
            </a:stretch>
          </p:blipFill>
          <p:spPr>
            <a:xfrm>
              <a:off x="11430" y="7231"/>
              <a:ext cx="493" cy="295"/>
            </a:xfrm>
            <a:prstGeom prst="rect">
              <a:avLst/>
            </a:prstGeom>
            <a:noFill/>
            <a:ln w="9525">
              <a:noFill/>
            </a:ln>
          </p:spPr>
        </p:pic>
        <p:pic>
          <p:nvPicPr>
            <p:cNvPr id="316637" name="Picture 94"/>
            <p:cNvPicPr>
              <a:picLocks noChangeAspect="1"/>
            </p:cNvPicPr>
            <p:nvPr/>
          </p:nvPicPr>
          <p:blipFill>
            <a:blip r:embed="rId2"/>
            <a:stretch>
              <a:fillRect/>
            </a:stretch>
          </p:blipFill>
          <p:spPr>
            <a:xfrm>
              <a:off x="11750" y="7441"/>
              <a:ext cx="493" cy="295"/>
            </a:xfrm>
            <a:prstGeom prst="rect">
              <a:avLst/>
            </a:prstGeom>
            <a:noFill/>
            <a:ln w="9525">
              <a:noFill/>
            </a:ln>
          </p:spPr>
        </p:pic>
        <p:pic>
          <p:nvPicPr>
            <p:cNvPr id="316638" name="Picture 95"/>
            <p:cNvPicPr>
              <a:picLocks noChangeAspect="1"/>
            </p:cNvPicPr>
            <p:nvPr/>
          </p:nvPicPr>
          <p:blipFill>
            <a:blip r:embed="rId2"/>
            <a:stretch>
              <a:fillRect/>
            </a:stretch>
          </p:blipFill>
          <p:spPr>
            <a:xfrm>
              <a:off x="12265" y="7539"/>
              <a:ext cx="493" cy="295"/>
            </a:xfrm>
            <a:prstGeom prst="rect">
              <a:avLst/>
            </a:prstGeom>
            <a:noFill/>
            <a:ln w="9525">
              <a:noFill/>
            </a:ln>
          </p:spPr>
        </p:pic>
        <p:pic>
          <p:nvPicPr>
            <p:cNvPr id="316639" name="Picture 96" descr="prod_pic_IF5"/>
            <p:cNvPicPr>
              <a:picLocks noChangeAspect="1"/>
            </p:cNvPicPr>
            <p:nvPr/>
          </p:nvPicPr>
          <p:blipFill>
            <a:blip r:embed="rId6"/>
            <a:stretch>
              <a:fillRect/>
            </a:stretch>
          </p:blipFill>
          <p:spPr>
            <a:xfrm>
              <a:off x="11918" y="6289"/>
              <a:ext cx="542" cy="592"/>
            </a:xfrm>
            <a:prstGeom prst="rect">
              <a:avLst/>
            </a:prstGeom>
            <a:noFill/>
            <a:ln w="9525">
              <a:noFill/>
            </a:ln>
          </p:spPr>
        </p:pic>
        <p:sp>
          <p:nvSpPr>
            <p:cNvPr id="316640" name="Line 97"/>
            <p:cNvSpPr/>
            <p:nvPr/>
          </p:nvSpPr>
          <p:spPr>
            <a:xfrm flipH="1">
              <a:off x="11475" y="6574"/>
              <a:ext cx="488" cy="480"/>
            </a:xfrm>
            <a:prstGeom prst="line">
              <a:avLst/>
            </a:prstGeom>
            <a:ln w="28575" cap="flat" cmpd="sng">
              <a:solidFill>
                <a:srgbClr val="FF6600"/>
              </a:solidFill>
              <a:prstDash val="sysDot"/>
              <a:round/>
              <a:headEnd type="none" w="med" len="med"/>
              <a:tailEnd type="none" w="med" len="med"/>
            </a:ln>
          </p:spPr>
        </p:sp>
        <p:sp>
          <p:nvSpPr>
            <p:cNvPr id="316641" name="Line 98"/>
            <p:cNvSpPr/>
            <p:nvPr/>
          </p:nvSpPr>
          <p:spPr>
            <a:xfrm flipH="1">
              <a:off x="11733" y="6666"/>
              <a:ext cx="322" cy="640"/>
            </a:xfrm>
            <a:prstGeom prst="line">
              <a:avLst/>
            </a:prstGeom>
            <a:ln w="28575" cap="flat" cmpd="sng">
              <a:solidFill>
                <a:srgbClr val="FF6600"/>
              </a:solidFill>
              <a:prstDash val="sysDot"/>
              <a:round/>
              <a:headEnd type="none" w="med" len="med"/>
              <a:tailEnd type="none" w="med" len="med"/>
            </a:ln>
          </p:spPr>
        </p:sp>
        <p:sp>
          <p:nvSpPr>
            <p:cNvPr id="316642" name="Line 99"/>
            <p:cNvSpPr/>
            <p:nvPr/>
          </p:nvSpPr>
          <p:spPr>
            <a:xfrm>
              <a:off x="12320" y="6681"/>
              <a:ext cx="93" cy="915"/>
            </a:xfrm>
            <a:prstGeom prst="line">
              <a:avLst/>
            </a:prstGeom>
            <a:ln w="28575" cap="flat" cmpd="sng">
              <a:solidFill>
                <a:srgbClr val="FF6600"/>
              </a:solidFill>
              <a:prstDash val="sysDot"/>
              <a:round/>
              <a:headEnd type="none" w="med" len="med"/>
              <a:tailEnd type="none" w="med" len="med"/>
            </a:ln>
          </p:spPr>
        </p:sp>
        <p:sp>
          <p:nvSpPr>
            <p:cNvPr id="316643" name="Line 100"/>
            <p:cNvSpPr/>
            <p:nvPr/>
          </p:nvSpPr>
          <p:spPr>
            <a:xfrm>
              <a:off x="12435" y="6579"/>
              <a:ext cx="483" cy="450"/>
            </a:xfrm>
            <a:prstGeom prst="line">
              <a:avLst/>
            </a:prstGeom>
            <a:ln w="28575" cap="flat" cmpd="sng">
              <a:solidFill>
                <a:srgbClr val="FF6600"/>
              </a:solidFill>
              <a:prstDash val="sysDot"/>
              <a:round/>
              <a:headEnd type="none" w="med" len="med"/>
              <a:tailEnd type="none" w="med" len="med"/>
            </a:ln>
          </p:spPr>
        </p:sp>
        <p:sp>
          <p:nvSpPr>
            <p:cNvPr id="316644" name="Line 101"/>
            <p:cNvSpPr/>
            <p:nvPr/>
          </p:nvSpPr>
          <p:spPr>
            <a:xfrm flipH="1">
              <a:off x="12060" y="6714"/>
              <a:ext cx="85" cy="720"/>
            </a:xfrm>
            <a:prstGeom prst="line">
              <a:avLst/>
            </a:prstGeom>
            <a:ln w="28575" cap="flat" cmpd="sng">
              <a:solidFill>
                <a:srgbClr val="FF6600"/>
              </a:solidFill>
              <a:prstDash val="sysDot"/>
              <a:round/>
              <a:headEnd type="none" w="med" len="med"/>
              <a:tailEnd type="none" w="med" len="med"/>
            </a:ln>
          </p:spPr>
        </p:sp>
        <p:sp>
          <p:nvSpPr>
            <p:cNvPr id="316646" name="Line 215"/>
            <p:cNvSpPr/>
            <p:nvPr/>
          </p:nvSpPr>
          <p:spPr>
            <a:xfrm flipH="1">
              <a:off x="12355" y="6161"/>
              <a:ext cx="228" cy="340"/>
            </a:xfrm>
            <a:prstGeom prst="line">
              <a:avLst/>
            </a:prstGeom>
            <a:ln w="28575" cap="flat" cmpd="sng">
              <a:solidFill>
                <a:srgbClr val="3333CC"/>
              </a:solidFill>
              <a:prstDash val="solid"/>
              <a:round/>
              <a:headEnd type="none" w="med" len="med"/>
              <a:tailEnd type="none" w="med" len="med"/>
            </a:ln>
          </p:spPr>
        </p:sp>
        <p:sp>
          <p:nvSpPr>
            <p:cNvPr id="316647" name="AutoShape 7"/>
            <p:cNvSpPr/>
            <p:nvPr/>
          </p:nvSpPr>
          <p:spPr>
            <a:xfrm>
              <a:off x="11055" y="6049"/>
              <a:ext cx="2608" cy="2040"/>
            </a:xfrm>
            <a:prstGeom prst="roundRect">
              <a:avLst>
                <a:gd name="adj" fmla="val 7106"/>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16648" name="AutoShape 7"/>
            <p:cNvSpPr/>
            <p:nvPr/>
          </p:nvSpPr>
          <p:spPr>
            <a:xfrm>
              <a:off x="2438" y="6049"/>
              <a:ext cx="1930" cy="2040"/>
            </a:xfrm>
            <a:prstGeom prst="roundRect">
              <a:avLst>
                <a:gd name="adj" fmla="val 6995"/>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pic>
          <p:nvPicPr>
            <p:cNvPr id="316673" name="Picture 135"/>
            <p:cNvPicPr>
              <a:picLocks noChangeAspect="1"/>
            </p:cNvPicPr>
            <p:nvPr/>
          </p:nvPicPr>
          <p:blipFill>
            <a:blip r:embed="rId7"/>
            <a:stretch>
              <a:fillRect/>
            </a:stretch>
          </p:blipFill>
          <p:spPr>
            <a:xfrm>
              <a:off x="2553" y="6841"/>
              <a:ext cx="982" cy="1100"/>
            </a:xfrm>
            <a:prstGeom prst="rect">
              <a:avLst/>
            </a:prstGeom>
            <a:noFill/>
            <a:ln w="9525">
              <a:noFill/>
            </a:ln>
          </p:spPr>
        </p:pic>
        <p:pic>
          <p:nvPicPr>
            <p:cNvPr id="316674" name="Picture 90" descr="0740040000012"/>
            <p:cNvPicPr>
              <a:picLocks noChangeAspect="1"/>
            </p:cNvPicPr>
            <p:nvPr/>
          </p:nvPicPr>
          <p:blipFill>
            <a:blip r:embed="rId8"/>
            <a:stretch>
              <a:fillRect/>
            </a:stretch>
          </p:blipFill>
          <p:spPr>
            <a:xfrm>
              <a:off x="3573" y="6161"/>
              <a:ext cx="567" cy="503"/>
            </a:xfrm>
            <a:prstGeom prst="rect">
              <a:avLst/>
            </a:prstGeom>
            <a:noFill/>
            <a:ln w="9525">
              <a:noFill/>
            </a:ln>
          </p:spPr>
        </p:pic>
        <p:sp>
          <p:nvSpPr>
            <p:cNvPr id="316675" name="Line 91"/>
            <p:cNvSpPr/>
            <p:nvPr/>
          </p:nvSpPr>
          <p:spPr>
            <a:xfrm flipH="1">
              <a:off x="3460" y="6614"/>
              <a:ext cx="228" cy="412"/>
            </a:xfrm>
            <a:prstGeom prst="line">
              <a:avLst/>
            </a:prstGeom>
            <a:ln w="28575" cap="flat" cmpd="sng">
              <a:solidFill>
                <a:srgbClr val="FF6600"/>
              </a:solidFill>
              <a:prstDash val="sysDot"/>
              <a:round/>
              <a:headEnd type="none" w="med" len="med"/>
              <a:tailEnd type="none" w="med" len="med"/>
            </a:ln>
          </p:spPr>
        </p:sp>
        <p:pic>
          <p:nvPicPr>
            <p:cNvPr id="316677" name="Object 144"/>
            <p:cNvPicPr>
              <a:picLocks noChangeAspect="1"/>
            </p:cNvPicPr>
            <p:nvPr/>
          </p:nvPicPr>
          <p:blipFill>
            <a:blip r:embed="rId9"/>
            <a:stretch>
              <a:fillRect/>
            </a:stretch>
          </p:blipFill>
          <p:spPr>
            <a:xfrm>
              <a:off x="2553" y="7409"/>
              <a:ext cx="905" cy="465"/>
            </a:xfrm>
            <a:prstGeom prst="rect">
              <a:avLst/>
            </a:prstGeom>
            <a:noFill/>
            <a:ln w="9525">
              <a:noFill/>
            </a:ln>
          </p:spPr>
        </p:pic>
        <p:pic>
          <p:nvPicPr>
            <p:cNvPr id="316678" name="Object 146"/>
            <p:cNvPicPr>
              <a:picLocks noChangeAspect="1"/>
            </p:cNvPicPr>
            <p:nvPr/>
          </p:nvPicPr>
          <p:blipFill>
            <a:blip r:embed="rId9"/>
            <a:stretch>
              <a:fillRect/>
            </a:stretch>
          </p:blipFill>
          <p:spPr>
            <a:xfrm>
              <a:off x="2553" y="6954"/>
              <a:ext cx="902" cy="465"/>
            </a:xfrm>
            <a:prstGeom prst="rect">
              <a:avLst/>
            </a:prstGeom>
            <a:noFill/>
            <a:ln w="9525">
              <a:noFill/>
            </a:ln>
          </p:spPr>
        </p:pic>
        <p:pic>
          <p:nvPicPr>
            <p:cNvPr id="316684" name="Object 174"/>
            <p:cNvPicPr>
              <a:picLocks noChangeAspect="1"/>
            </p:cNvPicPr>
            <p:nvPr/>
          </p:nvPicPr>
          <p:blipFill>
            <a:blip r:embed="rId9"/>
            <a:stretch>
              <a:fillRect/>
            </a:stretch>
          </p:blipFill>
          <p:spPr>
            <a:xfrm>
              <a:off x="3233" y="7636"/>
              <a:ext cx="902" cy="463"/>
            </a:xfrm>
            <a:prstGeom prst="rect">
              <a:avLst/>
            </a:prstGeom>
            <a:noFill/>
            <a:ln w="9525">
              <a:noFill/>
            </a:ln>
          </p:spPr>
        </p:pic>
        <p:sp>
          <p:nvSpPr>
            <p:cNvPr id="316685" name="Line 175"/>
            <p:cNvSpPr/>
            <p:nvPr/>
          </p:nvSpPr>
          <p:spPr>
            <a:xfrm>
              <a:off x="3915" y="6729"/>
              <a:ext cx="115" cy="562"/>
            </a:xfrm>
            <a:prstGeom prst="line">
              <a:avLst/>
            </a:prstGeom>
            <a:ln w="28575" cap="flat" cmpd="sng">
              <a:solidFill>
                <a:srgbClr val="FF6600"/>
              </a:solidFill>
              <a:prstDash val="sysDot"/>
              <a:round/>
              <a:headEnd type="none" w="med" len="med"/>
              <a:tailEnd type="none" w="med" len="med"/>
            </a:ln>
          </p:spPr>
        </p:sp>
        <p:pic>
          <p:nvPicPr>
            <p:cNvPr id="316687" name="Object 177"/>
            <p:cNvPicPr>
              <a:picLocks noChangeAspect="1"/>
            </p:cNvPicPr>
            <p:nvPr/>
          </p:nvPicPr>
          <p:blipFill>
            <a:blip r:embed="rId9"/>
            <a:stretch>
              <a:fillRect/>
            </a:stretch>
          </p:blipFill>
          <p:spPr>
            <a:xfrm>
              <a:off x="3348" y="7409"/>
              <a:ext cx="905" cy="465"/>
            </a:xfrm>
            <a:prstGeom prst="rect">
              <a:avLst/>
            </a:prstGeom>
            <a:noFill/>
            <a:ln w="9525">
              <a:noFill/>
            </a:ln>
          </p:spPr>
        </p:pic>
        <p:pic>
          <p:nvPicPr>
            <p:cNvPr id="316689" name="Picture 179" descr="flash1"/>
            <p:cNvPicPr>
              <a:picLocks noChangeAspect="1"/>
            </p:cNvPicPr>
            <p:nvPr/>
          </p:nvPicPr>
          <p:blipFill>
            <a:blip r:embed="rId4"/>
            <a:stretch>
              <a:fillRect/>
            </a:stretch>
          </p:blipFill>
          <p:spPr>
            <a:xfrm rot="2388017" flipH="1">
              <a:off x="2668" y="6161"/>
              <a:ext cx="777" cy="353"/>
            </a:xfrm>
            <a:prstGeom prst="rect">
              <a:avLst/>
            </a:prstGeom>
            <a:noFill/>
            <a:ln w="9525">
              <a:noFill/>
            </a:ln>
            <a:effectLst>
              <a:outerShdw dist="35921" dir="2699999" algn="ctr" rotWithShape="0">
                <a:srgbClr val="808080"/>
              </a:outerShdw>
            </a:effectLst>
          </p:spPr>
        </p:pic>
        <p:sp>
          <p:nvSpPr>
            <p:cNvPr id="316690" name="AutoShape 7"/>
            <p:cNvSpPr/>
            <p:nvPr/>
          </p:nvSpPr>
          <p:spPr>
            <a:xfrm>
              <a:off x="4595" y="6049"/>
              <a:ext cx="3060" cy="2040"/>
            </a:xfrm>
            <a:prstGeom prst="roundRect">
              <a:avLst>
                <a:gd name="adj" fmla="val 6130"/>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grpSp>
          <p:nvGrpSpPr>
            <p:cNvPr id="316691" name="Group 167"/>
            <p:cNvGrpSpPr/>
            <p:nvPr/>
          </p:nvGrpSpPr>
          <p:grpSpPr>
            <a:xfrm>
              <a:off x="4708" y="7016"/>
              <a:ext cx="1020" cy="393"/>
              <a:chOff x="702" y="2378"/>
              <a:chExt cx="560" cy="196"/>
            </a:xfrm>
          </p:grpSpPr>
          <p:pic>
            <p:nvPicPr>
              <p:cNvPr id="33847" name="Picture 168"/>
              <p:cNvPicPr>
                <a:picLocks noChangeAspect="1"/>
              </p:cNvPicPr>
              <p:nvPr/>
            </p:nvPicPr>
            <p:blipFill>
              <a:blip r:embed="rId10"/>
              <a:stretch>
                <a:fillRect/>
              </a:stretch>
            </p:blipFill>
            <p:spPr>
              <a:xfrm>
                <a:off x="702" y="2378"/>
                <a:ext cx="560" cy="196"/>
              </a:xfrm>
              <a:prstGeom prst="rect">
                <a:avLst/>
              </a:prstGeom>
              <a:noFill/>
              <a:ln w="9525">
                <a:noFill/>
              </a:ln>
            </p:spPr>
          </p:pic>
          <p:pic>
            <p:nvPicPr>
              <p:cNvPr id="33848" name="Picture 169" descr="TAG"/>
              <p:cNvPicPr>
                <a:picLocks noChangeAspect="1"/>
              </p:cNvPicPr>
              <p:nvPr/>
            </p:nvPicPr>
            <p:blipFill>
              <a:blip r:embed="rId11"/>
              <a:stretch>
                <a:fillRect/>
              </a:stretch>
            </p:blipFill>
            <p:spPr>
              <a:xfrm>
                <a:off x="804" y="2414"/>
                <a:ext cx="144" cy="88"/>
              </a:xfrm>
              <a:prstGeom prst="rect">
                <a:avLst/>
              </a:prstGeom>
              <a:noFill/>
              <a:ln w="9525">
                <a:noFill/>
              </a:ln>
            </p:spPr>
          </p:pic>
        </p:grpSp>
        <p:pic>
          <p:nvPicPr>
            <p:cNvPr id="316694" name="Picture 138"/>
            <p:cNvPicPr>
              <a:picLocks noChangeAspect="1"/>
            </p:cNvPicPr>
            <p:nvPr/>
          </p:nvPicPr>
          <p:blipFill>
            <a:blip r:embed="rId12"/>
            <a:stretch>
              <a:fillRect/>
            </a:stretch>
          </p:blipFill>
          <p:spPr>
            <a:xfrm>
              <a:off x="5163" y="7409"/>
              <a:ext cx="1255" cy="612"/>
            </a:xfrm>
            <a:prstGeom prst="rect">
              <a:avLst/>
            </a:prstGeom>
            <a:noFill/>
            <a:ln w="19050">
              <a:noFill/>
            </a:ln>
          </p:spPr>
        </p:pic>
        <p:pic>
          <p:nvPicPr>
            <p:cNvPr id="316695" name="Picture 137"/>
            <p:cNvPicPr>
              <a:picLocks noChangeAspect="1"/>
            </p:cNvPicPr>
            <p:nvPr/>
          </p:nvPicPr>
          <p:blipFill>
            <a:blip r:embed="rId13"/>
            <a:stretch>
              <a:fillRect/>
            </a:stretch>
          </p:blipFill>
          <p:spPr>
            <a:xfrm>
              <a:off x="6523" y="6954"/>
              <a:ext cx="975" cy="1040"/>
            </a:xfrm>
            <a:prstGeom prst="rect">
              <a:avLst/>
            </a:prstGeom>
            <a:noFill/>
            <a:ln w="9525">
              <a:noFill/>
            </a:ln>
          </p:spPr>
        </p:pic>
        <p:pic>
          <p:nvPicPr>
            <p:cNvPr id="316718" name="Object 142"/>
            <p:cNvPicPr>
              <a:picLocks noChangeAspect="1"/>
            </p:cNvPicPr>
            <p:nvPr/>
          </p:nvPicPr>
          <p:blipFill>
            <a:blip r:embed="rId9"/>
            <a:stretch>
              <a:fillRect/>
            </a:stretch>
          </p:blipFill>
          <p:spPr>
            <a:xfrm>
              <a:off x="6523" y="7721"/>
              <a:ext cx="717" cy="368"/>
            </a:xfrm>
            <a:prstGeom prst="rect">
              <a:avLst/>
            </a:prstGeom>
            <a:noFill/>
            <a:ln w="9525">
              <a:noFill/>
            </a:ln>
          </p:spPr>
        </p:pic>
        <p:pic>
          <p:nvPicPr>
            <p:cNvPr id="316720" name="Object 149"/>
            <p:cNvPicPr>
              <a:picLocks noChangeAspect="1"/>
            </p:cNvPicPr>
            <p:nvPr/>
          </p:nvPicPr>
          <p:blipFill>
            <a:blip r:embed="rId9"/>
            <a:stretch>
              <a:fillRect/>
            </a:stretch>
          </p:blipFill>
          <p:spPr>
            <a:xfrm>
              <a:off x="4823" y="7511"/>
              <a:ext cx="905" cy="465"/>
            </a:xfrm>
            <a:prstGeom prst="rect">
              <a:avLst/>
            </a:prstGeom>
            <a:noFill/>
            <a:ln w="9525">
              <a:noFill/>
            </a:ln>
          </p:spPr>
        </p:pic>
        <p:pic>
          <p:nvPicPr>
            <p:cNvPr id="316721" name="Object 150"/>
            <p:cNvPicPr>
              <a:picLocks noChangeAspect="1"/>
            </p:cNvPicPr>
            <p:nvPr/>
          </p:nvPicPr>
          <p:blipFill>
            <a:blip r:embed="rId9"/>
            <a:stretch>
              <a:fillRect/>
            </a:stretch>
          </p:blipFill>
          <p:spPr>
            <a:xfrm>
              <a:off x="5735" y="7171"/>
              <a:ext cx="900" cy="465"/>
            </a:xfrm>
            <a:prstGeom prst="rect">
              <a:avLst/>
            </a:prstGeom>
            <a:noFill/>
            <a:ln w="9525">
              <a:noFill/>
            </a:ln>
          </p:spPr>
        </p:pic>
        <p:pic>
          <p:nvPicPr>
            <p:cNvPr id="316724" name="Object 154"/>
            <p:cNvPicPr>
              <a:picLocks noChangeAspect="1"/>
            </p:cNvPicPr>
            <p:nvPr/>
          </p:nvPicPr>
          <p:blipFill>
            <a:blip r:embed="rId9"/>
            <a:stretch>
              <a:fillRect/>
            </a:stretch>
          </p:blipFill>
          <p:spPr>
            <a:xfrm>
              <a:off x="4710" y="7171"/>
              <a:ext cx="905" cy="465"/>
            </a:xfrm>
            <a:prstGeom prst="rect">
              <a:avLst/>
            </a:prstGeom>
            <a:noFill/>
            <a:ln w="9525">
              <a:noFill/>
            </a:ln>
          </p:spPr>
        </p:pic>
        <p:pic>
          <p:nvPicPr>
            <p:cNvPr id="316725" name="Object 157"/>
            <p:cNvPicPr>
              <a:picLocks noChangeAspect="1"/>
            </p:cNvPicPr>
            <p:nvPr/>
          </p:nvPicPr>
          <p:blipFill>
            <a:blip r:embed="rId9"/>
            <a:stretch>
              <a:fillRect/>
            </a:stretch>
          </p:blipFill>
          <p:spPr>
            <a:xfrm>
              <a:off x="6523" y="7171"/>
              <a:ext cx="905" cy="465"/>
            </a:xfrm>
            <a:prstGeom prst="rect">
              <a:avLst/>
            </a:prstGeom>
            <a:noFill/>
            <a:ln w="9525">
              <a:noFill/>
            </a:ln>
          </p:spPr>
        </p:pic>
        <p:pic>
          <p:nvPicPr>
            <p:cNvPr id="316726" name="Object 158"/>
            <p:cNvPicPr>
              <a:picLocks noChangeAspect="1"/>
            </p:cNvPicPr>
            <p:nvPr/>
          </p:nvPicPr>
          <p:blipFill>
            <a:blip r:embed="rId9"/>
            <a:stretch>
              <a:fillRect/>
            </a:stretch>
          </p:blipFill>
          <p:spPr>
            <a:xfrm>
              <a:off x="6408" y="7396"/>
              <a:ext cx="902" cy="465"/>
            </a:xfrm>
            <a:prstGeom prst="rect">
              <a:avLst/>
            </a:prstGeom>
            <a:noFill/>
            <a:ln w="9525">
              <a:noFill/>
            </a:ln>
          </p:spPr>
        </p:pic>
        <p:pic>
          <p:nvPicPr>
            <p:cNvPr id="316728" name="Object 160"/>
            <p:cNvPicPr>
              <a:picLocks noChangeAspect="1"/>
            </p:cNvPicPr>
            <p:nvPr/>
          </p:nvPicPr>
          <p:blipFill>
            <a:blip r:embed="rId9"/>
            <a:stretch>
              <a:fillRect/>
            </a:stretch>
          </p:blipFill>
          <p:spPr>
            <a:xfrm>
              <a:off x="5615" y="7284"/>
              <a:ext cx="903" cy="465"/>
            </a:xfrm>
            <a:prstGeom prst="rect">
              <a:avLst/>
            </a:prstGeom>
            <a:noFill/>
            <a:ln w="9525">
              <a:noFill/>
            </a:ln>
          </p:spPr>
        </p:pic>
        <p:pic>
          <p:nvPicPr>
            <p:cNvPr id="316729" name="Object 161"/>
            <p:cNvPicPr>
              <a:picLocks noChangeAspect="1"/>
            </p:cNvPicPr>
            <p:nvPr/>
          </p:nvPicPr>
          <p:blipFill>
            <a:blip r:embed="rId9"/>
            <a:stretch>
              <a:fillRect/>
            </a:stretch>
          </p:blipFill>
          <p:spPr>
            <a:xfrm>
              <a:off x="5620" y="7624"/>
              <a:ext cx="903" cy="465"/>
            </a:xfrm>
            <a:prstGeom prst="rect">
              <a:avLst/>
            </a:prstGeom>
            <a:noFill/>
            <a:ln w="9525">
              <a:noFill/>
            </a:ln>
          </p:spPr>
        </p:pic>
        <p:pic>
          <p:nvPicPr>
            <p:cNvPr id="316730" name="Object 160"/>
            <p:cNvPicPr>
              <a:picLocks noChangeAspect="1"/>
            </p:cNvPicPr>
            <p:nvPr/>
          </p:nvPicPr>
          <p:blipFill>
            <a:blip r:embed="rId9"/>
            <a:stretch>
              <a:fillRect/>
            </a:stretch>
          </p:blipFill>
          <p:spPr>
            <a:xfrm>
              <a:off x="4935" y="6841"/>
              <a:ext cx="903" cy="465"/>
            </a:xfrm>
            <a:prstGeom prst="rect">
              <a:avLst/>
            </a:prstGeom>
            <a:noFill/>
            <a:ln w="9525">
              <a:noFill/>
            </a:ln>
          </p:spPr>
        </p:pic>
        <p:pic>
          <p:nvPicPr>
            <p:cNvPr id="316731" name="Picture 11" descr="DSCN7893"/>
            <p:cNvPicPr>
              <a:picLocks noChangeAspect="1"/>
            </p:cNvPicPr>
            <p:nvPr/>
          </p:nvPicPr>
          <p:blipFill>
            <a:blip r:embed="rId14"/>
            <a:stretch>
              <a:fillRect/>
            </a:stretch>
          </p:blipFill>
          <p:spPr>
            <a:xfrm>
              <a:off x="5163" y="6161"/>
              <a:ext cx="565" cy="540"/>
            </a:xfrm>
            <a:prstGeom prst="rect">
              <a:avLst/>
            </a:prstGeom>
            <a:noFill/>
            <a:ln w="9525">
              <a:noFill/>
            </a:ln>
          </p:spPr>
        </p:pic>
        <p:sp>
          <p:nvSpPr>
            <p:cNvPr id="316732" name="Text Box 117"/>
            <p:cNvSpPr txBox="1"/>
            <p:nvPr/>
          </p:nvSpPr>
          <p:spPr>
            <a:xfrm>
              <a:off x="5728" y="6274"/>
              <a:ext cx="795" cy="340"/>
            </a:xfrm>
            <a:prstGeom prst="rect">
              <a:avLst/>
            </a:prstGeom>
            <a:noFill/>
            <a:ln w="38100">
              <a:noFill/>
            </a:ln>
          </p:spPr>
          <p:txBody>
            <a:bodyPr wrap="none" lIns="0" tIns="0" rIns="0" bIns="0" anchor="t"/>
            <a:lstStyle/>
            <a:p>
              <a:pPr algn="ctr"/>
              <a:r>
                <a:rPr lang="zh-CN" altLang="en-US" sz="1000" dirty="0">
                  <a:latin typeface="微软雅黑" panose="020B0503020204020204" pitchFamily="34" charset="-122"/>
                  <a:ea typeface="微软雅黑" panose="020B0503020204020204" pitchFamily="34" charset="-122"/>
                </a:rPr>
                <a:t>传感器</a:t>
              </a:r>
            </a:p>
            <a:p>
              <a:pPr algn="ctr"/>
              <a:r>
                <a:rPr lang="zh-CN" altLang="en-US" sz="1000" dirty="0">
                  <a:latin typeface="微软雅黑" panose="020B0503020204020204" pitchFamily="34" charset="-122"/>
                  <a:ea typeface="微软雅黑" panose="020B0503020204020204" pitchFamily="34" charset="-122"/>
                </a:rPr>
                <a:t>网关</a:t>
              </a:r>
            </a:p>
          </p:txBody>
        </p:sp>
        <p:pic>
          <p:nvPicPr>
            <p:cNvPr id="316733" name="Picture 120"/>
            <p:cNvPicPr>
              <a:picLocks noChangeAspect="1"/>
            </p:cNvPicPr>
            <p:nvPr/>
          </p:nvPicPr>
          <p:blipFill>
            <a:blip r:embed="rId15"/>
            <a:stretch>
              <a:fillRect/>
            </a:stretch>
          </p:blipFill>
          <p:spPr>
            <a:xfrm>
              <a:off x="6523" y="6161"/>
              <a:ext cx="530" cy="568"/>
            </a:xfrm>
            <a:prstGeom prst="rect">
              <a:avLst/>
            </a:prstGeom>
            <a:noFill/>
            <a:ln w="9525">
              <a:noFill/>
            </a:ln>
          </p:spPr>
        </p:pic>
        <p:pic>
          <p:nvPicPr>
            <p:cNvPr id="316734" name="Picture 179" descr="flash1"/>
            <p:cNvPicPr>
              <a:picLocks noChangeAspect="1"/>
            </p:cNvPicPr>
            <p:nvPr/>
          </p:nvPicPr>
          <p:blipFill>
            <a:blip r:embed="rId4"/>
            <a:stretch>
              <a:fillRect/>
            </a:stretch>
          </p:blipFill>
          <p:spPr>
            <a:xfrm rot="2388017" flipH="1">
              <a:off x="4498" y="6161"/>
              <a:ext cx="777" cy="353"/>
            </a:xfrm>
            <a:prstGeom prst="rect">
              <a:avLst/>
            </a:prstGeom>
            <a:noFill/>
            <a:ln w="9525">
              <a:noFill/>
            </a:ln>
            <a:effectLst>
              <a:outerShdw dist="35921" dir="2699999" algn="ctr" rotWithShape="0">
                <a:srgbClr val="808080"/>
              </a:outerShdw>
            </a:effectLst>
          </p:spPr>
        </p:pic>
        <p:sp>
          <p:nvSpPr>
            <p:cNvPr id="316735" name="Line 91"/>
            <p:cNvSpPr/>
            <p:nvPr/>
          </p:nvSpPr>
          <p:spPr>
            <a:xfrm flipH="1">
              <a:off x="5163" y="6614"/>
              <a:ext cx="225" cy="340"/>
            </a:xfrm>
            <a:prstGeom prst="line">
              <a:avLst/>
            </a:prstGeom>
            <a:ln w="28575" cap="flat" cmpd="sng">
              <a:solidFill>
                <a:srgbClr val="FF6600"/>
              </a:solidFill>
              <a:prstDash val="sysDot"/>
              <a:round/>
              <a:headEnd type="none" w="med" len="med"/>
              <a:tailEnd type="none" w="med" len="med"/>
            </a:ln>
          </p:spPr>
        </p:sp>
        <p:sp>
          <p:nvSpPr>
            <p:cNvPr id="316736" name="Line 91"/>
            <p:cNvSpPr/>
            <p:nvPr/>
          </p:nvSpPr>
          <p:spPr>
            <a:xfrm>
              <a:off x="5728" y="6614"/>
              <a:ext cx="340" cy="567"/>
            </a:xfrm>
            <a:prstGeom prst="line">
              <a:avLst/>
            </a:prstGeom>
            <a:ln w="28575" cap="flat" cmpd="sng">
              <a:solidFill>
                <a:srgbClr val="FF6600"/>
              </a:solidFill>
              <a:prstDash val="sysDot"/>
              <a:round/>
              <a:headEnd type="none" w="med" len="med"/>
              <a:tailEnd type="none" w="med" len="med"/>
            </a:ln>
          </p:spPr>
        </p:sp>
        <p:sp>
          <p:nvSpPr>
            <p:cNvPr id="316737" name="Line 91"/>
            <p:cNvSpPr/>
            <p:nvPr/>
          </p:nvSpPr>
          <p:spPr>
            <a:xfrm flipH="1">
              <a:off x="6183" y="6729"/>
              <a:ext cx="452" cy="452"/>
            </a:xfrm>
            <a:prstGeom prst="line">
              <a:avLst/>
            </a:prstGeom>
            <a:ln w="28575" cap="flat" cmpd="sng">
              <a:solidFill>
                <a:srgbClr val="FF6600"/>
              </a:solidFill>
              <a:prstDash val="sysDot"/>
              <a:round/>
              <a:headEnd type="none" w="med" len="med"/>
              <a:tailEnd type="none" w="med" len="med"/>
            </a:ln>
          </p:spPr>
        </p:sp>
        <p:sp>
          <p:nvSpPr>
            <p:cNvPr id="316738" name="Line 215"/>
            <p:cNvSpPr/>
            <p:nvPr/>
          </p:nvSpPr>
          <p:spPr>
            <a:xfrm>
              <a:off x="6863" y="6729"/>
              <a:ext cx="112" cy="340"/>
            </a:xfrm>
            <a:prstGeom prst="line">
              <a:avLst/>
            </a:prstGeom>
            <a:ln w="28575" cap="flat" cmpd="sng">
              <a:solidFill>
                <a:srgbClr val="3333CC"/>
              </a:solidFill>
              <a:prstDash val="solid"/>
              <a:round/>
              <a:headEnd type="none" w="med" len="med"/>
              <a:tailEnd type="none" w="med" len="med"/>
            </a:ln>
          </p:spPr>
        </p:sp>
        <p:sp>
          <p:nvSpPr>
            <p:cNvPr id="316739" name="Line 215"/>
            <p:cNvSpPr/>
            <p:nvPr/>
          </p:nvSpPr>
          <p:spPr>
            <a:xfrm flipV="1">
              <a:off x="6975" y="6274"/>
              <a:ext cx="455" cy="227"/>
            </a:xfrm>
            <a:prstGeom prst="line">
              <a:avLst/>
            </a:prstGeom>
            <a:ln w="28575" cap="flat" cmpd="sng">
              <a:solidFill>
                <a:srgbClr val="3333CC"/>
              </a:solidFill>
              <a:prstDash val="solid"/>
              <a:round/>
              <a:headEnd type="none" w="med" len="med"/>
              <a:tailEnd type="none" w="med" len="med"/>
            </a:ln>
          </p:spPr>
        </p:sp>
        <p:sp>
          <p:nvSpPr>
            <p:cNvPr id="316740" name="AutoShape 7"/>
            <p:cNvSpPr/>
            <p:nvPr/>
          </p:nvSpPr>
          <p:spPr>
            <a:xfrm>
              <a:off x="7880" y="6049"/>
              <a:ext cx="1363" cy="2040"/>
            </a:xfrm>
            <a:prstGeom prst="roundRect">
              <a:avLst>
                <a:gd name="adj" fmla="val 9032"/>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16742" name="AutoShape 7"/>
            <p:cNvSpPr/>
            <p:nvPr/>
          </p:nvSpPr>
          <p:spPr>
            <a:xfrm>
              <a:off x="9468" y="6049"/>
              <a:ext cx="1362" cy="2040"/>
            </a:xfrm>
            <a:prstGeom prst="roundRect">
              <a:avLst>
                <a:gd name="adj" fmla="val 9032"/>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pic>
          <p:nvPicPr>
            <p:cNvPr id="316743" name="图片 316742"/>
            <p:cNvPicPr>
              <a:picLocks noChangeAspect="1"/>
            </p:cNvPicPr>
            <p:nvPr/>
          </p:nvPicPr>
          <p:blipFill>
            <a:blip r:embed="rId16"/>
            <a:stretch>
              <a:fillRect/>
            </a:stretch>
          </p:blipFill>
          <p:spPr>
            <a:xfrm>
              <a:off x="8125" y="6556"/>
              <a:ext cx="680" cy="525"/>
            </a:xfrm>
            <a:prstGeom prst="rect">
              <a:avLst/>
            </a:prstGeom>
            <a:noFill/>
            <a:ln w="9525">
              <a:noFill/>
            </a:ln>
          </p:spPr>
        </p:pic>
        <p:pic>
          <p:nvPicPr>
            <p:cNvPr id="316744" name="Picture 179" descr="flash1"/>
            <p:cNvPicPr>
              <a:picLocks noChangeAspect="1"/>
            </p:cNvPicPr>
            <p:nvPr/>
          </p:nvPicPr>
          <p:blipFill>
            <a:blip r:embed="rId4"/>
            <a:stretch>
              <a:fillRect/>
            </a:stretch>
          </p:blipFill>
          <p:spPr>
            <a:xfrm rot="-1039133" flipH="1">
              <a:off x="8338" y="6161"/>
              <a:ext cx="777" cy="353"/>
            </a:xfrm>
            <a:prstGeom prst="rect">
              <a:avLst/>
            </a:prstGeom>
            <a:noFill/>
            <a:ln w="9525">
              <a:noFill/>
            </a:ln>
            <a:effectLst>
              <a:outerShdw dist="35921" dir="2699999" algn="ctr" rotWithShape="0">
                <a:srgbClr val="808080"/>
              </a:outerShdw>
            </a:effectLst>
          </p:spPr>
        </p:pic>
        <p:pic>
          <p:nvPicPr>
            <p:cNvPr id="316745" name="图片 316744" descr="u=3217573594,862947943&amp;gp=48">
              <a:hlinkClick r:id="rId17"/>
            </p:cNvPr>
            <p:cNvPicPr>
              <a:picLocks noChangeAspect="1"/>
            </p:cNvPicPr>
            <p:nvPr/>
          </p:nvPicPr>
          <p:blipFill>
            <a:blip r:embed="rId18">
              <a:clrChange>
                <a:clrFrom>
                  <a:srgbClr val="FFFFFF"/>
                </a:clrFrom>
                <a:clrTo>
                  <a:srgbClr val="FFFFFF">
                    <a:alpha val="0"/>
                  </a:srgbClr>
                </a:clrTo>
              </a:clrChange>
            </a:blip>
            <a:stretch>
              <a:fillRect/>
            </a:stretch>
          </p:blipFill>
          <p:spPr>
            <a:xfrm>
              <a:off x="7998" y="7296"/>
              <a:ext cx="792" cy="768"/>
            </a:xfrm>
            <a:prstGeom prst="rect">
              <a:avLst/>
            </a:prstGeom>
            <a:noFill/>
            <a:ln w="9525">
              <a:noFill/>
            </a:ln>
          </p:spPr>
        </p:pic>
        <p:sp>
          <p:nvSpPr>
            <p:cNvPr id="316746" name="Line 215"/>
            <p:cNvSpPr/>
            <p:nvPr/>
          </p:nvSpPr>
          <p:spPr>
            <a:xfrm flipV="1">
              <a:off x="8563" y="7069"/>
              <a:ext cx="455" cy="340"/>
            </a:xfrm>
            <a:prstGeom prst="line">
              <a:avLst/>
            </a:prstGeom>
            <a:ln w="28575" cap="flat" cmpd="sng">
              <a:solidFill>
                <a:srgbClr val="3333CC"/>
              </a:solidFill>
              <a:prstDash val="solid"/>
              <a:round/>
              <a:headEnd type="none" w="med" len="med"/>
              <a:tailEnd type="none" w="med" len="med"/>
            </a:ln>
          </p:spPr>
        </p:sp>
        <p:pic>
          <p:nvPicPr>
            <p:cNvPr id="316747" name="图片 316746"/>
            <p:cNvPicPr>
              <a:picLocks noChangeAspect="1"/>
            </p:cNvPicPr>
            <p:nvPr/>
          </p:nvPicPr>
          <p:blipFill>
            <a:blip r:embed="rId19"/>
            <a:stretch>
              <a:fillRect/>
            </a:stretch>
          </p:blipFill>
          <p:spPr>
            <a:xfrm>
              <a:off x="9585" y="6501"/>
              <a:ext cx="1020" cy="890"/>
            </a:xfrm>
            <a:prstGeom prst="rect">
              <a:avLst/>
            </a:prstGeom>
            <a:noFill/>
            <a:ln w="9525">
              <a:noFill/>
            </a:ln>
          </p:spPr>
        </p:pic>
        <p:pic>
          <p:nvPicPr>
            <p:cNvPr id="316748" name="Picture 179" descr="flash1"/>
            <p:cNvPicPr>
              <a:picLocks noChangeAspect="1"/>
            </p:cNvPicPr>
            <p:nvPr/>
          </p:nvPicPr>
          <p:blipFill>
            <a:blip r:embed="rId4"/>
            <a:stretch>
              <a:fillRect/>
            </a:stretch>
          </p:blipFill>
          <p:spPr>
            <a:xfrm rot="-1039133" flipH="1">
              <a:off x="9698" y="6161"/>
              <a:ext cx="777" cy="353"/>
            </a:xfrm>
            <a:prstGeom prst="rect">
              <a:avLst/>
            </a:prstGeom>
            <a:noFill/>
            <a:ln w="9525">
              <a:noFill/>
            </a:ln>
            <a:effectLst>
              <a:outerShdw dist="35921" dir="2699999" algn="ctr" rotWithShape="0">
                <a:srgbClr val="808080"/>
              </a:outerShdw>
            </a:effectLst>
          </p:spPr>
        </p:pic>
        <p:pic>
          <p:nvPicPr>
            <p:cNvPr id="316749" name="图片 316748"/>
            <p:cNvPicPr>
              <a:picLocks noChangeAspect="1"/>
            </p:cNvPicPr>
            <p:nvPr/>
          </p:nvPicPr>
          <p:blipFill>
            <a:blip r:embed="rId20"/>
            <a:stretch>
              <a:fillRect/>
            </a:stretch>
          </p:blipFill>
          <p:spPr>
            <a:xfrm>
              <a:off x="9698" y="7409"/>
              <a:ext cx="1020" cy="582"/>
            </a:xfrm>
            <a:prstGeom prst="rect">
              <a:avLst/>
            </a:prstGeom>
            <a:noFill/>
            <a:ln w="9525">
              <a:noFill/>
            </a:ln>
          </p:spPr>
        </p:pic>
        <p:sp>
          <p:nvSpPr>
            <p:cNvPr id="316752" name="Line 48"/>
            <p:cNvSpPr/>
            <p:nvPr/>
          </p:nvSpPr>
          <p:spPr>
            <a:xfrm>
              <a:off x="1530"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3" name="Line 48"/>
            <p:cNvSpPr/>
            <p:nvPr/>
          </p:nvSpPr>
          <p:spPr>
            <a:xfrm>
              <a:off x="12303"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4" name="Line 48"/>
            <p:cNvSpPr/>
            <p:nvPr/>
          </p:nvSpPr>
          <p:spPr>
            <a:xfrm>
              <a:off x="3348"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5" name="Line 48"/>
            <p:cNvSpPr/>
            <p:nvPr/>
          </p:nvSpPr>
          <p:spPr>
            <a:xfrm>
              <a:off x="6068"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6" name="Line 48"/>
            <p:cNvSpPr/>
            <p:nvPr/>
          </p:nvSpPr>
          <p:spPr>
            <a:xfrm>
              <a:off x="8563"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7" name="Line 48"/>
            <p:cNvSpPr/>
            <p:nvPr/>
          </p:nvSpPr>
          <p:spPr>
            <a:xfrm>
              <a:off x="10150" y="5831"/>
              <a:ext cx="0" cy="215"/>
            </a:xfrm>
            <a:prstGeom prst="line">
              <a:avLst/>
            </a:prstGeom>
            <a:ln w="28575" cap="flat" cmpd="sng">
              <a:solidFill>
                <a:srgbClr val="FF9900"/>
              </a:solidFill>
              <a:prstDash val="solid"/>
              <a:round/>
              <a:headEnd type="oval" w="med" len="med"/>
              <a:tailEnd type="oval" w="med" len="med"/>
            </a:ln>
            <a:effectLst>
              <a:outerShdw dist="35921" dir="2699999" algn="ctr" rotWithShape="0">
                <a:schemeClr val="bg2"/>
              </a:outerShdw>
            </a:effectLst>
          </p:spPr>
        </p:sp>
        <p:sp>
          <p:nvSpPr>
            <p:cNvPr id="316759" name="Line 48"/>
            <p:cNvSpPr/>
            <p:nvPr/>
          </p:nvSpPr>
          <p:spPr>
            <a:xfrm>
              <a:off x="7200" y="5491"/>
              <a:ext cx="0" cy="330"/>
            </a:xfrm>
            <a:prstGeom prst="line">
              <a:avLst/>
            </a:prstGeom>
            <a:ln w="28575" cap="flat" cmpd="sng">
              <a:solidFill>
                <a:srgbClr val="FF9900"/>
              </a:solidFill>
              <a:prstDash val="solid"/>
              <a:round/>
              <a:headEnd type="arrow" w="med" len="med"/>
              <a:tailEnd type="oval" w="med" len="med"/>
            </a:ln>
            <a:effectLst>
              <a:outerShdw dist="35921" dir="2699999" algn="ctr" rotWithShape="0">
                <a:schemeClr val="bg2"/>
              </a:outerShdw>
            </a:effectLst>
          </p:spPr>
        </p:sp>
        <p:sp>
          <p:nvSpPr>
            <p:cNvPr id="316760" name="Text Box 117"/>
            <p:cNvSpPr txBox="1"/>
            <p:nvPr/>
          </p:nvSpPr>
          <p:spPr>
            <a:xfrm>
              <a:off x="5155" y="5151"/>
              <a:ext cx="4315" cy="533"/>
            </a:xfrm>
            <a:prstGeom prst="rect">
              <a:avLst/>
            </a:prstGeom>
            <a:noFill/>
            <a:ln w="38100">
              <a:noFill/>
            </a:ln>
          </p:spPr>
          <p:txBody>
            <a:bodyPr lIns="0" tIns="0" rIns="0" bIns="0" anchor="t"/>
            <a:lstStyle/>
            <a:p>
              <a:pPr algn="ct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无线上联 </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&amp; </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有线上联</a:t>
              </a:r>
            </a:p>
          </p:txBody>
        </p:sp>
      </p:grpSp>
      <p:grpSp>
        <p:nvGrpSpPr>
          <p:cNvPr id="7" name="组合 6"/>
          <p:cNvGrpSpPr/>
          <p:nvPr/>
        </p:nvGrpSpPr>
        <p:grpSpPr>
          <a:xfrm>
            <a:off x="1876425" y="6054725"/>
            <a:ext cx="8714105" cy="666750"/>
            <a:chOff x="395" y="9595"/>
            <a:chExt cx="13723" cy="1050"/>
          </a:xfrm>
        </p:grpSpPr>
        <p:sp>
          <p:nvSpPr>
            <p:cNvPr id="316750" name="AutoShape 7"/>
            <p:cNvSpPr/>
            <p:nvPr/>
          </p:nvSpPr>
          <p:spPr>
            <a:xfrm>
              <a:off x="395" y="9595"/>
              <a:ext cx="13723" cy="1050"/>
            </a:xfrm>
            <a:prstGeom prst="roundRect">
              <a:avLst>
                <a:gd name="adj" fmla="val 15704"/>
              </a:avLst>
            </a:prstGeom>
            <a:solidFill>
              <a:srgbClr val="80008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8" name="矩形 7"/>
            <p:cNvSpPr/>
            <p:nvPr/>
          </p:nvSpPr>
          <p:spPr>
            <a:xfrm>
              <a:off x="516" y="9757"/>
              <a:ext cx="13602" cy="725"/>
            </a:xfrm>
            <a:prstGeom prst="rect">
              <a:avLst/>
            </a:prstGeom>
            <a:noFill/>
            <a:ln w="9525">
              <a:noFill/>
            </a:ln>
            <a:effectLst>
              <a:prstShdw prst="shdw17" dist="17961" dir="2699999">
                <a:srgbClr val="5C5C99"/>
              </a:prstShdw>
            </a:effectLst>
          </p:spPr>
          <p:txBody>
            <a:bodyPr wrap="square" anchor="t">
              <a:spAutoFit/>
            </a:bodyPr>
            <a:lstStyle/>
            <a:p>
              <a:pPr algn="ctr">
                <a:buClr>
                  <a:srgbClr val="FF9900"/>
                </a:buClr>
                <a:buSzPct val="70000"/>
                <a:buFont typeface="Wingdings" panose="05000000000000000000" pitchFamily="2" charset="2"/>
              </a:pPr>
              <a:r>
                <a:rPr lang="zh-CN" altLang="en-US" sz="2400" b="1" dirty="0">
                  <a:solidFill>
                    <a:schemeClr val="bg1"/>
                  </a:solidFill>
                  <a:latin typeface="微软雅黑" panose="020B0503020204020204" pitchFamily="34" charset="-122"/>
                  <a:ea typeface="微软雅黑" panose="020B0503020204020204" pitchFamily="34" charset="-122"/>
                </a:rPr>
                <a:t>感知层</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实现物的世界连接和感知的基础</a:t>
              </a:r>
            </a:p>
          </p:txBody>
        </p:sp>
      </p:gr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物联网关键技术</a:t>
            </a:r>
            <a:r>
              <a:rPr lang="en-US" altLang="zh-CN" dirty="0">
                <a:latin typeface="宋体" panose="02010600030101010101" pitchFamily="2" charset="-122"/>
                <a:ea typeface="宋体" panose="02010600030101010101" pitchFamily="2" charset="-122"/>
                <a:sym typeface="+mn-ea"/>
              </a:rPr>
              <a:t>－</a:t>
            </a:r>
            <a:r>
              <a:rPr lang="zh-CN" altLang="en-US" sz="3600" dirty="0">
                <a:sym typeface="+mn-ea"/>
              </a:rPr>
              <a:t>感知技术</a:t>
            </a:r>
          </a:p>
        </p:txBody>
      </p:sp>
      <p:sp>
        <p:nvSpPr>
          <p:cNvPr id="3" name="内容占位符 2"/>
          <p:cNvSpPr>
            <a:spLocks noGrp="1"/>
          </p:cNvSpPr>
          <p:nvPr>
            <p:ph idx="1"/>
          </p:nvPr>
        </p:nvSpPr>
        <p:spPr>
          <a:xfrm>
            <a:off x="838200" y="1457325"/>
            <a:ext cx="9533255" cy="673735"/>
          </a:xfrm>
        </p:spPr>
        <p:txBody>
          <a:bodyPr/>
          <a:lstStyle/>
          <a:p>
            <a:pPr marR="0" lvl="0" algn="l" defTabSz="914400" rtl="0" eaLnBrk="1" fontAlgn="base" latinLnBrk="0" hangingPunct="1">
              <a:lnSpc>
                <a:spcPct val="135000"/>
              </a:lnSpc>
              <a:spcBef>
                <a:spcPts val="20"/>
              </a:spcBef>
              <a:spcAft>
                <a:spcPts val="0"/>
              </a:spcAft>
              <a:buClrTx/>
              <a:buSzTx/>
              <a:buFont typeface="Wingdings" panose="05000000000000000000" charset="0"/>
              <a:buChar char="Ø"/>
              <a:defRPr/>
            </a:pPr>
            <a:r>
              <a:rPr lang="zh-CN" altLang="en-US" sz="2400" kern="0"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自动识别技术</a:t>
            </a:r>
            <a:r>
              <a:rPr lang="zh-CN" altLang="zh-CN" sz="2400" dirty="0">
                <a:solidFill>
                  <a:schemeClr val="tx1"/>
                </a:solidFill>
                <a:latin typeface="Times New Roman" panose="02020603050405020304" pitchFamily="18" charset="0"/>
                <a:cs typeface="Times New Roman" panose="02020603050405020304" pitchFamily="18" charset="0"/>
                <a:sym typeface="+mn-ea"/>
              </a:rPr>
              <a:t>(automatic identification, </a:t>
            </a:r>
            <a:r>
              <a:rPr lang="zh-CN" altLang="en-US" sz="2400" dirty="0">
                <a:solidFill>
                  <a:schemeClr val="tx1"/>
                </a:solidFill>
                <a:latin typeface="Times New Roman" panose="02020603050405020304" pitchFamily="18" charset="0"/>
                <a:cs typeface="Times New Roman" panose="02020603050405020304" pitchFamily="18" charset="0"/>
                <a:sym typeface="+mn-ea"/>
              </a:rPr>
              <a:t>简称</a:t>
            </a:r>
            <a:r>
              <a:rPr lang="zh-CN" altLang="zh-CN" sz="2400" dirty="0">
                <a:solidFill>
                  <a:schemeClr val="tx1"/>
                </a:solidFill>
                <a:latin typeface="Times New Roman" panose="02020603050405020304" pitchFamily="18" charset="0"/>
                <a:cs typeface="Times New Roman" panose="02020603050405020304" pitchFamily="18" charset="0"/>
                <a:sym typeface="+mn-ea"/>
              </a:rPr>
              <a:t>Auto-ID)</a:t>
            </a:r>
          </a:p>
          <a:p>
            <a:pPr marL="0" indent="0">
              <a:buNone/>
            </a:pPr>
            <a:endParaRPr kumimoji="0" lang="zh-CN" altLang="en-US" sz="2055" b="0" i="0" u="none" strike="noStrike" kern="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endParaRPr>
          </a:p>
        </p:txBody>
      </p:sp>
      <p:sp>
        <p:nvSpPr>
          <p:cNvPr id="22535" name="Rectangle 3"/>
          <p:cNvSpPr/>
          <p:nvPr/>
        </p:nvSpPr>
        <p:spPr>
          <a:xfrm>
            <a:off x="1307465" y="2346643"/>
            <a:ext cx="4572000" cy="639762"/>
          </a:xfrm>
          <a:prstGeom prst="rect">
            <a:avLst/>
          </a:prstGeom>
        </p:spPr>
        <p:txBody>
          <a:bodyPr vert="horz" wrap="square" lIns="91440" tIns="45720" rIns="91440" bIns="45720" rtlCol="0" anchor="t">
            <a:normAutofit lnSpcReduction="10000"/>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150000"/>
              </a:lnSpc>
              <a:buNone/>
            </a:pPr>
            <a:r>
              <a:rPr lang="zh-CN" altLang="en-US" sz="2400" b="1" dirty="0">
                <a:solidFill>
                  <a:srgbClr val="FF0000"/>
                </a:solidFill>
                <a:effectLst>
                  <a:outerShdw blurRad="38100" dist="38100" dir="2700000" algn="tl">
                    <a:srgbClr val="000000">
                      <a:alpha val="43137"/>
                    </a:srgbClr>
                  </a:outerShdw>
                </a:effectLst>
              </a:rPr>
              <a:t>针对物（“无生命”）的识别</a:t>
            </a:r>
          </a:p>
          <a:p>
            <a:pPr eaLnBrk="1" hangingPunct="1">
              <a:lnSpc>
                <a:spcPct val="150000"/>
              </a:lnSpc>
            </a:pPr>
            <a:endParaRPr lang="zh-CN" altLang="en-US" sz="2400" b="1" dirty="0">
              <a:solidFill>
                <a:srgbClr val="7030A0"/>
              </a:solidFill>
              <a:effectLst>
                <a:outerShdw blurRad="38100" dist="38100" dir="2700000" algn="tl">
                  <a:srgbClr val="000000">
                    <a:alpha val="43137"/>
                  </a:srgbClr>
                </a:outerShdw>
              </a:effectLst>
            </a:endParaRPr>
          </a:p>
        </p:txBody>
      </p:sp>
      <p:grpSp>
        <p:nvGrpSpPr>
          <p:cNvPr id="5" name="组合 4"/>
          <p:cNvGrpSpPr/>
          <p:nvPr/>
        </p:nvGrpSpPr>
        <p:grpSpPr>
          <a:xfrm>
            <a:off x="664151" y="3201670"/>
            <a:ext cx="5673007" cy="2914649"/>
            <a:chOff x="885" y="4035"/>
            <a:chExt cx="14135" cy="6398"/>
          </a:xfrm>
        </p:grpSpPr>
        <p:sp>
          <p:nvSpPr>
            <p:cNvPr id="11266" name="圆角矩形 6"/>
            <p:cNvSpPr>
              <a:spLocks noChangeArrowheads="1"/>
            </p:cNvSpPr>
            <p:nvPr/>
          </p:nvSpPr>
          <p:spPr bwMode="auto">
            <a:xfrm>
              <a:off x="7680" y="7275"/>
              <a:ext cx="5880" cy="204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67" name="圆角矩形 6"/>
            <p:cNvSpPr>
              <a:spLocks noChangeArrowheads="1"/>
            </p:cNvSpPr>
            <p:nvPr/>
          </p:nvSpPr>
          <p:spPr bwMode="auto">
            <a:xfrm>
              <a:off x="7680" y="4035"/>
              <a:ext cx="5880" cy="204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68" name="圆角矩形 6"/>
            <p:cNvSpPr>
              <a:spLocks noChangeArrowheads="1"/>
            </p:cNvSpPr>
            <p:nvPr/>
          </p:nvSpPr>
          <p:spPr bwMode="auto">
            <a:xfrm>
              <a:off x="1200" y="4035"/>
              <a:ext cx="5880" cy="204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69" name="圆角矩形 6"/>
            <p:cNvSpPr>
              <a:spLocks noChangeArrowheads="1"/>
            </p:cNvSpPr>
            <p:nvPr/>
          </p:nvSpPr>
          <p:spPr bwMode="auto">
            <a:xfrm>
              <a:off x="1200" y="7275"/>
              <a:ext cx="5880" cy="204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2536" name="Picture 4"/>
            <p:cNvPicPr>
              <a:picLocks noChangeAspect="1"/>
            </p:cNvPicPr>
            <p:nvPr/>
          </p:nvPicPr>
          <p:blipFill>
            <a:blip r:embed="rId3"/>
            <a:srcRect l="3999" t="11111" r="3999" b="27779"/>
            <a:stretch>
              <a:fillRect/>
            </a:stretch>
          </p:blipFill>
          <p:spPr>
            <a:xfrm>
              <a:off x="1440" y="4275"/>
              <a:ext cx="2880" cy="1680"/>
            </a:xfrm>
            <a:prstGeom prst="rect">
              <a:avLst/>
            </a:prstGeom>
            <a:noFill/>
            <a:ln w="9525">
              <a:noFill/>
            </a:ln>
          </p:spPr>
        </p:pic>
        <p:pic>
          <p:nvPicPr>
            <p:cNvPr id="22537" name="Picture 5"/>
            <p:cNvPicPr>
              <a:picLocks noChangeAspect="1"/>
            </p:cNvPicPr>
            <p:nvPr/>
          </p:nvPicPr>
          <p:blipFill>
            <a:blip r:embed="rId4"/>
            <a:stretch>
              <a:fillRect/>
            </a:stretch>
          </p:blipFill>
          <p:spPr>
            <a:xfrm>
              <a:off x="4800" y="4155"/>
              <a:ext cx="2040" cy="1840"/>
            </a:xfrm>
            <a:prstGeom prst="rect">
              <a:avLst/>
            </a:prstGeom>
            <a:noFill/>
            <a:ln w="9525">
              <a:noFill/>
            </a:ln>
          </p:spPr>
        </p:pic>
        <p:pic>
          <p:nvPicPr>
            <p:cNvPr id="22538" name="Picture 6"/>
            <p:cNvPicPr>
              <a:picLocks noChangeAspect="1"/>
            </p:cNvPicPr>
            <p:nvPr/>
          </p:nvPicPr>
          <p:blipFill>
            <a:blip r:embed="rId5"/>
            <a:srcRect l="50000"/>
            <a:stretch>
              <a:fillRect/>
            </a:stretch>
          </p:blipFill>
          <p:spPr>
            <a:xfrm>
              <a:off x="10680" y="4155"/>
              <a:ext cx="2668" cy="1675"/>
            </a:xfrm>
            <a:prstGeom prst="rect">
              <a:avLst/>
            </a:prstGeom>
            <a:noFill/>
            <a:ln w="9525">
              <a:noFill/>
            </a:ln>
          </p:spPr>
        </p:pic>
        <p:pic>
          <p:nvPicPr>
            <p:cNvPr id="22539" name="Picture 7"/>
            <p:cNvPicPr>
              <a:picLocks noChangeAspect="1"/>
            </p:cNvPicPr>
            <p:nvPr/>
          </p:nvPicPr>
          <p:blipFill>
            <a:blip r:embed="rId6"/>
            <a:srcRect l="18759" t="9273" r="11516" b="23940"/>
            <a:stretch>
              <a:fillRect/>
            </a:stretch>
          </p:blipFill>
          <p:spPr>
            <a:xfrm>
              <a:off x="4320" y="7543"/>
              <a:ext cx="2520" cy="1652"/>
            </a:xfrm>
            <a:prstGeom prst="rect">
              <a:avLst/>
            </a:prstGeom>
            <a:noFill/>
            <a:ln w="9525">
              <a:noFill/>
            </a:ln>
          </p:spPr>
        </p:pic>
        <p:pic>
          <p:nvPicPr>
            <p:cNvPr id="22540" name="Picture 8"/>
            <p:cNvPicPr>
              <a:picLocks noChangeAspect="1"/>
            </p:cNvPicPr>
            <p:nvPr/>
          </p:nvPicPr>
          <p:blipFill>
            <a:blip r:embed="rId7"/>
            <a:srcRect l="14984" t="22849" r="14207" b="22424"/>
            <a:stretch>
              <a:fillRect/>
            </a:stretch>
          </p:blipFill>
          <p:spPr>
            <a:xfrm>
              <a:off x="1440" y="7738"/>
              <a:ext cx="2503" cy="1217"/>
            </a:xfrm>
            <a:prstGeom prst="rect">
              <a:avLst/>
            </a:prstGeom>
            <a:noFill/>
            <a:ln w="9525">
              <a:noFill/>
            </a:ln>
          </p:spPr>
        </p:pic>
        <p:pic>
          <p:nvPicPr>
            <p:cNvPr id="22541" name="图片 1"/>
            <p:cNvPicPr>
              <a:picLocks noChangeAspect="1"/>
            </p:cNvPicPr>
            <p:nvPr/>
          </p:nvPicPr>
          <p:blipFill>
            <a:blip r:embed="rId8"/>
            <a:stretch>
              <a:fillRect/>
            </a:stretch>
          </p:blipFill>
          <p:spPr>
            <a:xfrm>
              <a:off x="7800" y="4155"/>
              <a:ext cx="2678" cy="1718"/>
            </a:xfrm>
            <a:prstGeom prst="rect">
              <a:avLst/>
            </a:prstGeom>
            <a:noFill/>
            <a:ln w="9525">
              <a:noFill/>
            </a:ln>
          </p:spPr>
        </p:pic>
        <p:pic>
          <p:nvPicPr>
            <p:cNvPr id="22542" name="Picture 11"/>
            <p:cNvPicPr>
              <a:picLocks noChangeAspect="1"/>
            </p:cNvPicPr>
            <p:nvPr/>
          </p:nvPicPr>
          <p:blipFill>
            <a:blip r:embed="rId9"/>
            <a:stretch>
              <a:fillRect/>
            </a:stretch>
          </p:blipFill>
          <p:spPr>
            <a:xfrm>
              <a:off x="7800" y="7395"/>
              <a:ext cx="2040" cy="1800"/>
            </a:xfrm>
            <a:prstGeom prst="rect">
              <a:avLst/>
            </a:prstGeom>
            <a:noFill/>
            <a:ln w="9525">
              <a:noFill/>
            </a:ln>
          </p:spPr>
        </p:pic>
        <p:pic>
          <p:nvPicPr>
            <p:cNvPr id="22543" name="Picture 12"/>
            <p:cNvPicPr>
              <a:picLocks noChangeAspect="1"/>
            </p:cNvPicPr>
            <p:nvPr/>
          </p:nvPicPr>
          <p:blipFill>
            <a:blip r:embed="rId10"/>
            <a:stretch>
              <a:fillRect/>
            </a:stretch>
          </p:blipFill>
          <p:spPr>
            <a:xfrm>
              <a:off x="10080" y="7465"/>
              <a:ext cx="3360" cy="1730"/>
            </a:xfrm>
            <a:prstGeom prst="rect">
              <a:avLst/>
            </a:prstGeom>
            <a:noFill/>
            <a:ln w="9525">
              <a:noFill/>
            </a:ln>
          </p:spPr>
        </p:pic>
        <p:sp>
          <p:nvSpPr>
            <p:cNvPr id="22544" name="矩形 1"/>
            <p:cNvSpPr/>
            <p:nvPr/>
          </p:nvSpPr>
          <p:spPr>
            <a:xfrm>
              <a:off x="7681" y="9321"/>
              <a:ext cx="5668" cy="1112"/>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436245" algn="ctr" eaLnBrk="1" hangingPunct="1">
                <a:lnSpc>
                  <a:spcPct val="150000"/>
                </a:lnSpc>
                <a:spcBef>
                  <a:spcPct val="0"/>
                </a:spcBef>
                <a:buSzTx/>
                <a:buFontTx/>
                <a:buNone/>
              </a:pPr>
              <a:r>
                <a:rPr lang="zh-CN" altLang="en-US" sz="1800" dirty="0">
                  <a:solidFill>
                    <a:schemeClr val="tx2"/>
                  </a:solidFill>
                  <a:ea typeface="宋体" panose="02010600030101010101" pitchFamily="2" charset="-122"/>
                </a:rPr>
                <a:t>传感技术</a:t>
              </a:r>
              <a:endParaRPr lang="zh-CN" altLang="en-US" sz="2000" dirty="0">
                <a:solidFill>
                  <a:schemeClr val="tx2"/>
                </a:solidFill>
                <a:ea typeface="宋体" panose="02010600030101010101" pitchFamily="2" charset="-122"/>
              </a:endParaRPr>
            </a:p>
          </p:txBody>
        </p:sp>
        <p:sp>
          <p:nvSpPr>
            <p:cNvPr id="22545" name="矩形 2"/>
            <p:cNvSpPr/>
            <p:nvPr/>
          </p:nvSpPr>
          <p:spPr>
            <a:xfrm>
              <a:off x="885" y="6076"/>
              <a:ext cx="5710" cy="1112"/>
            </a:xfrm>
            <a:prstGeom prst="rect">
              <a:avLst/>
            </a:prstGeom>
            <a:noFill/>
            <a:ln w="9525">
              <a:noFill/>
            </a:ln>
          </p:spPr>
          <p:txBody>
            <a:bodyPr wrap="square" lIns="0" rIns="0">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0" algn="l" eaLnBrk="1" hangingPunct="1">
                <a:lnSpc>
                  <a:spcPct val="150000"/>
                </a:lnSpc>
                <a:spcBef>
                  <a:spcPct val="0"/>
                </a:spcBef>
                <a:buSzTx/>
                <a:buFontTx/>
                <a:buNone/>
              </a:pPr>
              <a:r>
                <a:rPr lang="zh-CN" altLang="en-US" sz="1800" dirty="0">
                  <a:solidFill>
                    <a:schemeClr val="tx2"/>
                  </a:solidFill>
                  <a:ea typeface="宋体" panose="02010600030101010101" pitchFamily="2" charset="-122"/>
                </a:rPr>
                <a:t>一维码、二维码</a:t>
              </a:r>
              <a:endParaRPr lang="zh-CN" altLang="en-US" sz="2000" dirty="0">
                <a:solidFill>
                  <a:schemeClr val="tx2"/>
                </a:solidFill>
                <a:ea typeface="宋体" panose="02010600030101010101" pitchFamily="2" charset="-122"/>
              </a:endParaRPr>
            </a:p>
          </p:txBody>
        </p:sp>
        <p:sp>
          <p:nvSpPr>
            <p:cNvPr id="22546" name="矩形 3"/>
            <p:cNvSpPr/>
            <p:nvPr/>
          </p:nvSpPr>
          <p:spPr>
            <a:xfrm>
              <a:off x="7008" y="6048"/>
              <a:ext cx="8012" cy="1012"/>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262255" eaLnBrk="1" hangingPunct="1">
                <a:lnSpc>
                  <a:spcPct val="150000"/>
                </a:lnSpc>
                <a:spcBef>
                  <a:spcPct val="0"/>
                </a:spcBef>
                <a:buSzTx/>
                <a:buNone/>
                <a:tabLst>
                  <a:tab pos="179070" algn="l"/>
                </a:tabLst>
              </a:pPr>
              <a:r>
                <a:rPr lang="en-US" altLang="zh-CN" sz="1800" dirty="0">
                  <a:solidFill>
                    <a:schemeClr val="tx2"/>
                  </a:solidFill>
                  <a:ea typeface="宋体" panose="02010600030101010101" pitchFamily="2" charset="-122"/>
                </a:rPr>
                <a:t>NFC</a:t>
              </a:r>
              <a:r>
                <a:rPr lang="zh-CN" altLang="en-US" sz="1800" dirty="0">
                  <a:solidFill>
                    <a:schemeClr val="tx2"/>
                  </a:solidFill>
                  <a:ea typeface="宋体" panose="02010600030101010101" pitchFamily="2" charset="-122"/>
                </a:rPr>
                <a:t>智能卡（</a:t>
              </a:r>
              <a:r>
                <a:rPr lang="en-US" altLang="zh-CN" sz="1800" dirty="0">
                  <a:solidFill>
                    <a:schemeClr val="tx2"/>
                  </a:solidFill>
                  <a:ea typeface="宋体" panose="02010600030101010101" pitchFamily="2" charset="-122"/>
                </a:rPr>
                <a:t>C </a:t>
              </a:r>
              <a:r>
                <a:rPr lang="zh-CN" altLang="en-US" sz="1800" dirty="0">
                  <a:solidFill>
                    <a:schemeClr val="tx2"/>
                  </a:solidFill>
                  <a:ea typeface="宋体" panose="02010600030101010101" pitchFamily="2" charset="-122"/>
                </a:rPr>
                <a:t>Smart Card）</a:t>
              </a:r>
              <a:endParaRPr lang="zh-CN" altLang="en-US" sz="2000" dirty="0">
                <a:solidFill>
                  <a:schemeClr val="tx2"/>
                </a:solidFill>
                <a:ea typeface="宋体" panose="02010600030101010101" pitchFamily="2" charset="-122"/>
              </a:endParaRPr>
            </a:p>
          </p:txBody>
        </p:sp>
        <p:sp>
          <p:nvSpPr>
            <p:cNvPr id="22547" name="矩形 4"/>
            <p:cNvSpPr/>
            <p:nvPr/>
          </p:nvSpPr>
          <p:spPr>
            <a:xfrm>
              <a:off x="1440" y="9321"/>
              <a:ext cx="5640" cy="1112"/>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396240" algn="ctr" eaLnBrk="1" hangingPunct="1">
                <a:lnSpc>
                  <a:spcPct val="150000"/>
                </a:lnSpc>
                <a:spcBef>
                  <a:spcPct val="0"/>
                </a:spcBef>
                <a:buSzTx/>
                <a:buFontTx/>
                <a:buNone/>
              </a:pPr>
              <a:r>
                <a:rPr lang="zh-CN" altLang="en-US" sz="1800" dirty="0">
                  <a:solidFill>
                    <a:schemeClr val="tx2"/>
                  </a:solidFill>
                  <a:ea typeface="宋体" panose="02010600030101010101" pitchFamily="2" charset="-122"/>
                </a:rPr>
                <a:t>射频识别技术</a:t>
              </a:r>
              <a:r>
                <a:rPr lang="en-US" altLang="zh-CN" sz="1800" dirty="0">
                  <a:solidFill>
                    <a:schemeClr val="tx2"/>
                  </a:solidFill>
                  <a:ea typeface="宋体" panose="02010600030101010101" pitchFamily="2" charset="-122"/>
                </a:rPr>
                <a:t>(RFID)</a:t>
              </a:r>
            </a:p>
          </p:txBody>
        </p:sp>
      </p:grpSp>
      <p:sp>
        <p:nvSpPr>
          <p:cNvPr id="23559" name="Rectangle 3"/>
          <p:cNvSpPr/>
          <p:nvPr/>
        </p:nvSpPr>
        <p:spPr>
          <a:xfrm>
            <a:off x="6827520" y="2371090"/>
            <a:ext cx="5003165" cy="591185"/>
          </a:xfrm>
          <a:prstGeom prst="rect">
            <a:avLst/>
          </a:prstGeom>
          <a:noFill/>
          <a:ln w="9525">
            <a:noFill/>
          </a:ln>
        </p:spPr>
        <p:txBody>
          <a:bodyPr vert="horz" wrap="square" lIns="91440" tIns="45720" rIns="91440" bIns="45720" anchor="t"/>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vl6pPr marL="2514600" indent="-228600" algn="l" rtl="0" fontAlgn="base">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6pPr>
            <a:lvl7pPr marL="2971800" indent="-228600" algn="l" rtl="0" fontAlgn="base">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7pPr>
            <a:lvl8pPr marL="3429000" indent="-228600" algn="l" rtl="0" fontAlgn="base">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8pPr>
            <a:lvl9pPr marL="3886200" indent="-228600" algn="l" rtl="0" fontAlgn="base">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9pPr>
          </a:lstStyle>
          <a:p>
            <a:pPr marL="0" algn="l" eaLnBrk="1" fontAlgn="auto" hangingPunct="1">
              <a:lnSpc>
                <a:spcPct val="150000"/>
              </a:lnSpc>
              <a:spcBef>
                <a:spcPts val="600"/>
              </a:spcBef>
              <a:buClrTx/>
              <a:buSzTx/>
              <a:buNone/>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针对人（“有生命”）的识别</a:t>
            </a:r>
          </a:p>
          <a:p>
            <a:pPr eaLnBrk="1" hangingPunct="1">
              <a:lnSpc>
                <a:spcPct val="150000"/>
              </a:lnSpc>
            </a:pPr>
            <a:endParaRPr lang="zh-CN" altLang="en-US" sz="2400" b="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 name="组合 6"/>
          <p:cNvGrpSpPr/>
          <p:nvPr/>
        </p:nvGrpSpPr>
        <p:grpSpPr>
          <a:xfrm>
            <a:off x="6273800" y="3256280"/>
            <a:ext cx="5923347" cy="2850972"/>
            <a:chOff x="1303" y="3720"/>
            <a:chExt cx="12812" cy="7124"/>
          </a:xfrm>
        </p:grpSpPr>
        <p:sp>
          <p:nvSpPr>
            <p:cNvPr id="18" name="圆角矩形 6"/>
            <p:cNvSpPr>
              <a:spLocks noChangeArrowheads="1"/>
            </p:cNvSpPr>
            <p:nvPr/>
          </p:nvSpPr>
          <p:spPr bwMode="auto">
            <a:xfrm>
              <a:off x="8178" y="7080"/>
              <a:ext cx="5503" cy="252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圆角矩形 6"/>
            <p:cNvSpPr>
              <a:spLocks noChangeArrowheads="1"/>
            </p:cNvSpPr>
            <p:nvPr/>
          </p:nvSpPr>
          <p:spPr bwMode="auto">
            <a:xfrm>
              <a:off x="1303" y="7080"/>
              <a:ext cx="6050" cy="2520"/>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圆角矩形 6"/>
            <p:cNvSpPr>
              <a:spLocks noChangeArrowheads="1"/>
            </p:cNvSpPr>
            <p:nvPr/>
          </p:nvSpPr>
          <p:spPr bwMode="auto">
            <a:xfrm>
              <a:off x="8160" y="3720"/>
              <a:ext cx="5640" cy="2373"/>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290" name="圆角矩形 6"/>
            <p:cNvSpPr>
              <a:spLocks noChangeArrowheads="1"/>
            </p:cNvSpPr>
            <p:nvPr/>
          </p:nvSpPr>
          <p:spPr bwMode="auto">
            <a:xfrm>
              <a:off x="1320" y="3720"/>
              <a:ext cx="6080" cy="2373"/>
            </a:xfrm>
            <a:prstGeom prst="roundRect">
              <a:avLst>
                <a:gd name="adj" fmla="val 3718"/>
              </a:avLst>
            </a:prstGeom>
            <a:solidFill>
              <a:schemeClr val="accent1">
                <a:lumMod val="60000"/>
                <a:lumOff val="40000"/>
              </a:schemeClr>
            </a:solidFill>
            <a:ln w="12700" algn="ctr">
              <a:solidFill>
                <a:srgbClr val="0070C0"/>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3560" name="图片 2"/>
            <p:cNvPicPr>
              <a:picLocks noChangeAspect="1"/>
            </p:cNvPicPr>
            <p:nvPr/>
          </p:nvPicPr>
          <p:blipFill>
            <a:blip r:embed="rId11"/>
            <a:stretch>
              <a:fillRect/>
            </a:stretch>
          </p:blipFill>
          <p:spPr>
            <a:xfrm>
              <a:off x="11040" y="3840"/>
              <a:ext cx="2385" cy="2035"/>
            </a:xfrm>
            <a:prstGeom prst="rect">
              <a:avLst/>
            </a:prstGeom>
            <a:noFill/>
            <a:ln w="9525">
              <a:noFill/>
            </a:ln>
          </p:spPr>
        </p:pic>
        <p:pic>
          <p:nvPicPr>
            <p:cNvPr id="23561" name="图片 3"/>
            <p:cNvPicPr>
              <a:picLocks noChangeAspect="1"/>
            </p:cNvPicPr>
            <p:nvPr/>
          </p:nvPicPr>
          <p:blipFill>
            <a:blip r:embed="rId12"/>
            <a:stretch>
              <a:fillRect/>
            </a:stretch>
          </p:blipFill>
          <p:spPr>
            <a:xfrm>
              <a:off x="4440" y="3985"/>
              <a:ext cx="2673" cy="1935"/>
            </a:xfrm>
            <a:prstGeom prst="rect">
              <a:avLst/>
            </a:prstGeom>
            <a:noFill/>
            <a:ln w="9525">
              <a:noFill/>
            </a:ln>
          </p:spPr>
        </p:pic>
        <p:pic>
          <p:nvPicPr>
            <p:cNvPr id="23562" name="图片 4"/>
            <p:cNvPicPr>
              <a:picLocks noChangeAspect="1"/>
            </p:cNvPicPr>
            <p:nvPr/>
          </p:nvPicPr>
          <p:blipFill>
            <a:blip r:embed="rId13"/>
            <a:stretch>
              <a:fillRect/>
            </a:stretch>
          </p:blipFill>
          <p:spPr>
            <a:xfrm>
              <a:off x="1615" y="3960"/>
              <a:ext cx="2625" cy="1960"/>
            </a:xfrm>
            <a:prstGeom prst="rect">
              <a:avLst/>
            </a:prstGeom>
            <a:noFill/>
            <a:ln w="9525">
              <a:noFill/>
            </a:ln>
          </p:spPr>
        </p:pic>
        <p:pic>
          <p:nvPicPr>
            <p:cNvPr id="23563" name="图片 1"/>
            <p:cNvPicPr>
              <a:picLocks noChangeAspect="1"/>
            </p:cNvPicPr>
            <p:nvPr/>
          </p:nvPicPr>
          <p:blipFill>
            <a:blip r:embed="rId14"/>
            <a:stretch>
              <a:fillRect/>
            </a:stretch>
          </p:blipFill>
          <p:spPr>
            <a:xfrm>
              <a:off x="1560" y="7338"/>
              <a:ext cx="2680" cy="1980"/>
            </a:xfrm>
            <a:prstGeom prst="rect">
              <a:avLst/>
            </a:prstGeom>
            <a:noFill/>
            <a:ln w="9525">
              <a:noFill/>
            </a:ln>
          </p:spPr>
        </p:pic>
        <p:sp>
          <p:nvSpPr>
            <p:cNvPr id="23564" name="矩形 1"/>
            <p:cNvSpPr/>
            <p:nvPr/>
          </p:nvSpPr>
          <p:spPr>
            <a:xfrm>
              <a:off x="8519" y="9519"/>
              <a:ext cx="4906" cy="1266"/>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0" eaLnBrk="1" hangingPunct="1">
                <a:lnSpc>
                  <a:spcPct val="150000"/>
                </a:lnSpc>
                <a:spcBef>
                  <a:spcPct val="0"/>
                </a:spcBef>
                <a:buSzTx/>
                <a:buFontTx/>
                <a:buNone/>
              </a:pPr>
              <a:r>
                <a:rPr lang="zh-CN" altLang="en-US" sz="1800" dirty="0">
                  <a:solidFill>
                    <a:schemeClr val="tx2"/>
                  </a:solidFill>
                  <a:ea typeface="宋体" panose="02010600030101010101" pitchFamily="2" charset="-122"/>
                </a:rPr>
                <a:t>行为识别等</a:t>
              </a:r>
            </a:p>
          </p:txBody>
        </p:sp>
        <p:sp>
          <p:nvSpPr>
            <p:cNvPr id="23565" name="矩形 2"/>
            <p:cNvSpPr/>
            <p:nvPr/>
          </p:nvSpPr>
          <p:spPr>
            <a:xfrm>
              <a:off x="1560" y="5906"/>
              <a:ext cx="5334" cy="1266"/>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0" eaLnBrk="1" hangingPunct="1">
                <a:lnSpc>
                  <a:spcPct val="150000"/>
                </a:lnSpc>
                <a:spcBef>
                  <a:spcPct val="0"/>
                </a:spcBef>
                <a:buSzTx/>
                <a:buFontTx/>
                <a:buNone/>
              </a:pPr>
              <a:r>
                <a:rPr lang="zh-CN" altLang="en-US" sz="1800" dirty="0">
                  <a:solidFill>
                    <a:schemeClr val="tx2"/>
                  </a:solidFill>
                  <a:ea typeface="宋体" panose="02010600030101010101" pitchFamily="2" charset="-122"/>
                </a:rPr>
                <a:t>声音识别技术</a:t>
              </a:r>
              <a:endParaRPr lang="zh-CN" altLang="en-US" sz="2000" dirty="0">
                <a:solidFill>
                  <a:schemeClr val="tx2"/>
                </a:solidFill>
                <a:ea typeface="宋体" panose="02010600030101010101" pitchFamily="2" charset="-122"/>
              </a:endParaRPr>
            </a:p>
          </p:txBody>
        </p:sp>
        <p:pic>
          <p:nvPicPr>
            <p:cNvPr id="23566" name="图片 3"/>
            <p:cNvPicPr>
              <a:picLocks noChangeAspect="1"/>
            </p:cNvPicPr>
            <p:nvPr/>
          </p:nvPicPr>
          <p:blipFill>
            <a:blip r:embed="rId15"/>
            <a:stretch>
              <a:fillRect/>
            </a:stretch>
          </p:blipFill>
          <p:spPr>
            <a:xfrm>
              <a:off x="9000" y="7275"/>
              <a:ext cx="3840" cy="2205"/>
            </a:xfrm>
            <a:prstGeom prst="rect">
              <a:avLst/>
            </a:prstGeom>
            <a:noFill/>
            <a:ln w="9525">
              <a:noFill/>
            </a:ln>
          </p:spPr>
        </p:pic>
        <p:sp>
          <p:nvSpPr>
            <p:cNvPr id="23567" name="矩形 4"/>
            <p:cNvSpPr/>
            <p:nvPr/>
          </p:nvSpPr>
          <p:spPr>
            <a:xfrm>
              <a:off x="8179" y="5814"/>
              <a:ext cx="5936" cy="1266"/>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0" eaLnBrk="1" hangingPunct="1">
                <a:lnSpc>
                  <a:spcPct val="150000"/>
                </a:lnSpc>
                <a:spcBef>
                  <a:spcPct val="0"/>
                </a:spcBef>
                <a:buSzTx/>
                <a:buFontTx/>
                <a:buNone/>
              </a:pPr>
              <a:r>
                <a:rPr lang="zh-CN" altLang="en-US" sz="1800" dirty="0">
                  <a:solidFill>
                    <a:schemeClr val="tx2"/>
                  </a:solidFill>
                  <a:ea typeface="宋体" panose="02010600030101010101" pitchFamily="2" charset="-122"/>
                </a:rPr>
                <a:t>人脸识别技术</a:t>
              </a:r>
              <a:endParaRPr lang="zh-CN" altLang="en-US" sz="2000" dirty="0">
                <a:solidFill>
                  <a:schemeClr val="tx2"/>
                </a:solidFill>
                <a:ea typeface="宋体" panose="02010600030101010101" pitchFamily="2" charset="-122"/>
              </a:endParaRPr>
            </a:p>
          </p:txBody>
        </p:sp>
        <p:pic>
          <p:nvPicPr>
            <p:cNvPr id="23568" name="图片 5"/>
            <p:cNvPicPr>
              <a:picLocks noChangeAspect="1"/>
            </p:cNvPicPr>
            <p:nvPr/>
          </p:nvPicPr>
          <p:blipFill>
            <a:blip r:embed="rId16"/>
            <a:stretch>
              <a:fillRect/>
            </a:stretch>
          </p:blipFill>
          <p:spPr>
            <a:xfrm>
              <a:off x="8520" y="3840"/>
              <a:ext cx="2160" cy="2120"/>
            </a:xfrm>
            <a:prstGeom prst="rect">
              <a:avLst/>
            </a:prstGeom>
            <a:noFill/>
            <a:ln w="9525">
              <a:noFill/>
            </a:ln>
          </p:spPr>
        </p:pic>
        <p:pic>
          <p:nvPicPr>
            <p:cNvPr id="23569" name="图片 6"/>
            <p:cNvPicPr>
              <a:picLocks noChangeAspect="1"/>
            </p:cNvPicPr>
            <p:nvPr/>
          </p:nvPicPr>
          <p:blipFill>
            <a:blip r:embed="rId17"/>
            <a:stretch>
              <a:fillRect/>
            </a:stretch>
          </p:blipFill>
          <p:spPr>
            <a:xfrm>
              <a:off x="4560" y="7370"/>
              <a:ext cx="2335" cy="1973"/>
            </a:xfrm>
            <a:prstGeom prst="rect">
              <a:avLst/>
            </a:prstGeom>
            <a:noFill/>
            <a:ln w="9525">
              <a:noFill/>
            </a:ln>
          </p:spPr>
        </p:pic>
        <p:sp>
          <p:nvSpPr>
            <p:cNvPr id="23570" name="矩形 7"/>
            <p:cNvSpPr/>
            <p:nvPr/>
          </p:nvSpPr>
          <p:spPr>
            <a:xfrm>
              <a:off x="1613" y="9578"/>
              <a:ext cx="5282" cy="1266"/>
            </a:xfrm>
            <a:prstGeom prst="rect">
              <a:avLst/>
            </a:prstGeom>
            <a:noFill/>
            <a:ln w="9525">
              <a:noFill/>
            </a:ln>
          </p:spPr>
          <p:txBody>
            <a:bodyPr wrap="square">
              <a:spAutoFit/>
            </a:bodyPr>
            <a:lstStyle>
              <a:lvl1pPr marL="342900" indent="-342900" algn="l" rtl="0" eaLnBrk="0" fontAlgn="base" hangingPunct="0">
                <a:lnSpc>
                  <a:spcPct val="160000"/>
                </a:lnSpc>
                <a:spcBef>
                  <a:spcPct val="20000"/>
                </a:spcBef>
                <a:spcAft>
                  <a:spcPct val="0"/>
                </a:spcAft>
                <a:buFont typeface="Wingdings" panose="05000000000000000000" pitchFamily="2" charset="2"/>
                <a:buChar char="§"/>
                <a:defRPr sz="1600">
                  <a:solidFill>
                    <a:schemeClr val="tx1"/>
                  </a:solidFill>
                  <a:latin typeface="+mn-lt"/>
                  <a:ea typeface="+mn-ea"/>
                  <a:cs typeface="+mn-cs"/>
                </a:defRPr>
              </a:lvl1pPr>
              <a:lvl2pPr marL="742950" indent="-285750" algn="l" rtl="0" eaLnBrk="0" fontAlgn="base" hangingPunct="0">
                <a:lnSpc>
                  <a:spcPct val="160000"/>
                </a:lnSpc>
                <a:spcBef>
                  <a:spcPct val="20000"/>
                </a:spcBef>
                <a:spcAft>
                  <a:spcPct val="0"/>
                </a:spcAft>
                <a:buSzPct val="50000"/>
                <a:buFont typeface="Wingdings" panose="05000000000000000000" pitchFamily="2" charset="2"/>
                <a:buChar char=""/>
                <a:defRPr sz="1400">
                  <a:solidFill>
                    <a:schemeClr val="tx1"/>
                  </a:solidFill>
                  <a:latin typeface="+mn-lt"/>
                  <a:ea typeface="+mn-ea"/>
                </a:defRPr>
              </a:lvl2pPr>
              <a:lvl3pPr marL="1143000" indent="-228600" algn="l" rtl="0" eaLnBrk="0" fontAlgn="base" hangingPunct="0">
                <a:lnSpc>
                  <a:spcPct val="160000"/>
                </a:lnSpc>
                <a:spcBef>
                  <a:spcPct val="20000"/>
                </a:spcBef>
                <a:spcAft>
                  <a:spcPct val="0"/>
                </a:spcAft>
                <a:buFont typeface="Wingdings" panose="05000000000000000000" pitchFamily="2" charset="2"/>
                <a:buChar char="§"/>
                <a:defRPr sz="1200">
                  <a:solidFill>
                    <a:schemeClr val="tx1"/>
                  </a:solidFill>
                  <a:latin typeface="+mn-lt"/>
                  <a:ea typeface="+mn-ea"/>
                </a:defRPr>
              </a:lvl3pPr>
              <a:lvl4pPr marL="1600200" indent="-228600" algn="l" rtl="0" eaLnBrk="0" fontAlgn="base" hangingPunct="0">
                <a:lnSpc>
                  <a:spcPct val="160000"/>
                </a:lnSpc>
                <a:spcBef>
                  <a:spcPct val="20000"/>
                </a:spcBef>
                <a:spcAft>
                  <a:spcPct val="0"/>
                </a:spcAft>
                <a:buSzPct val="60000"/>
                <a:buFont typeface="Wingdings" panose="05000000000000000000" pitchFamily="2" charset="2"/>
                <a:buChar char=""/>
                <a:defRPr sz="1000">
                  <a:solidFill>
                    <a:schemeClr val="tx1"/>
                  </a:solidFill>
                  <a:latin typeface="+mn-lt"/>
                  <a:ea typeface="+mn-ea"/>
                </a:defRPr>
              </a:lvl4pPr>
              <a:lvl5pPr marL="2057400" indent="-228600" algn="l" rtl="0" eaLnBrk="0" fontAlgn="base" hangingPunct="0">
                <a:lnSpc>
                  <a:spcPct val="160000"/>
                </a:lnSpc>
                <a:spcBef>
                  <a:spcPct val="20000"/>
                </a:spcBef>
                <a:spcAft>
                  <a:spcPct val="0"/>
                </a:spcAft>
                <a:buFont typeface="Wingdings" panose="05000000000000000000" pitchFamily="2" charset="2"/>
                <a:buChar char="§"/>
                <a:defRPr sz="1000">
                  <a:solidFill>
                    <a:schemeClr val="tx1"/>
                  </a:solidFill>
                  <a:latin typeface="+mn-lt"/>
                  <a:ea typeface="+mn-ea"/>
                </a:defRPr>
              </a:lvl5pPr>
            </a:lstStyle>
            <a:p>
              <a:pPr marL="457200" lvl="1" indent="0" eaLnBrk="1" hangingPunct="1">
                <a:lnSpc>
                  <a:spcPct val="150000"/>
                </a:lnSpc>
                <a:spcBef>
                  <a:spcPct val="0"/>
                </a:spcBef>
                <a:buSzTx/>
                <a:buFontTx/>
                <a:buNone/>
              </a:pPr>
              <a:r>
                <a:rPr lang="zh-CN" altLang="en-US" sz="1800" dirty="0">
                  <a:solidFill>
                    <a:schemeClr val="tx2"/>
                  </a:solidFill>
                  <a:ea typeface="宋体" panose="02010600030101010101" pitchFamily="2" charset="-122"/>
                </a:rPr>
                <a:t>指纹识别技术</a:t>
              </a:r>
            </a:p>
          </p:txBody>
        </p:sp>
      </p:gr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
        <p:nvSpPr>
          <p:cNvPr id="41" name="灯片编号占位符 3">
            <a:extLst>
              <a:ext uri="{FF2B5EF4-FFF2-40B4-BE49-F238E27FC236}">
                <a16:creationId xmlns:a16="http://schemas.microsoft.com/office/drawing/2014/main" id="{061445B6-995C-3649-87A9-F3D046F9CD53}"/>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16</a:t>
            </a:fld>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物联网关键技术</a:t>
            </a:r>
            <a:r>
              <a:rPr lang="en-US" altLang="zh-CN" dirty="0">
                <a:latin typeface="宋体" panose="02010600030101010101" pitchFamily="2" charset="-122"/>
                <a:ea typeface="宋体" panose="02010600030101010101" pitchFamily="2" charset="-122"/>
                <a:sym typeface="+mn-ea"/>
              </a:rPr>
              <a:t>－</a:t>
            </a:r>
            <a:r>
              <a:rPr lang="zh-CN" altLang="en-US" sz="3600" dirty="0">
                <a:sym typeface="+mn-ea"/>
              </a:rPr>
              <a:t>数据传输技术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17</a:t>
            </a:fld>
            <a:endParaRPr kumimoji="1" lang="zh-CN" altLang="en-US" dirty="0"/>
          </a:p>
        </p:txBody>
      </p:sp>
      <p:grpSp>
        <p:nvGrpSpPr>
          <p:cNvPr id="3" name="组合 2"/>
          <p:cNvGrpSpPr/>
          <p:nvPr/>
        </p:nvGrpSpPr>
        <p:grpSpPr>
          <a:xfrm>
            <a:off x="1470025" y="1309370"/>
            <a:ext cx="9089390" cy="4411345"/>
            <a:chOff x="395" y="1796"/>
            <a:chExt cx="13723" cy="6947"/>
          </a:xfrm>
        </p:grpSpPr>
        <p:sp>
          <p:nvSpPr>
            <p:cNvPr id="35842" name="矩形 323591"/>
            <p:cNvSpPr/>
            <p:nvPr/>
          </p:nvSpPr>
          <p:spPr>
            <a:xfrm>
              <a:off x="850" y="7213"/>
              <a:ext cx="12928" cy="550"/>
            </a:xfrm>
            <a:prstGeom prst="rect">
              <a:avLst/>
            </a:prstGeom>
            <a:noFill/>
            <a:ln w="9525">
              <a:noFill/>
            </a:ln>
            <a:effectLst>
              <a:prstShdw prst="shdw17" dist="17961" dir="2699999">
                <a:srgbClr val="5C5C99"/>
              </a:prstShdw>
            </a:effectLst>
          </p:spPr>
          <p:txBody>
            <a:bodyPr anchor="t">
              <a:spAutoFit/>
            </a:bodyPr>
            <a:lstStyle/>
            <a:p>
              <a:pPr>
                <a:lnSpc>
                  <a:spcPct val="120000"/>
                </a:lnSpc>
                <a:buClr>
                  <a:srgbClr val="FF9900"/>
                </a:buClr>
                <a:buSzPct val="70000"/>
                <a:buFont typeface="Wingdings" panose="05000000000000000000" pitchFamily="2" charset="2"/>
                <a:buChar char="l"/>
              </a:pPr>
              <a:endParaRPr lang="zh-CN" altLang="en-US" sz="1400" dirty="0">
                <a:latin typeface="微软雅黑" panose="020B0503020204020204" pitchFamily="34" charset="-122"/>
                <a:ea typeface="微软雅黑" panose="020B0503020204020204" pitchFamily="34" charset="-122"/>
              </a:endParaRPr>
            </a:p>
          </p:txBody>
        </p:sp>
        <p:sp>
          <p:nvSpPr>
            <p:cNvPr id="35843" name="圆角矩形 323592"/>
            <p:cNvSpPr/>
            <p:nvPr/>
          </p:nvSpPr>
          <p:spPr>
            <a:xfrm>
              <a:off x="5922" y="1796"/>
              <a:ext cx="3280" cy="654"/>
            </a:xfrm>
            <a:prstGeom prst="roundRect">
              <a:avLst>
                <a:gd name="adj" fmla="val 19028"/>
              </a:avLst>
            </a:prstGeom>
            <a:solidFill>
              <a:srgbClr val="800080"/>
            </a:solidFill>
            <a:ln w="28575" cap="flat" cmpd="sng">
              <a:solidFill>
                <a:schemeClr val="bg1"/>
              </a:solidFill>
              <a:prstDash val="solid"/>
              <a:round/>
              <a:headEnd type="none" w="med" len="med"/>
              <a:tailEnd type="none" w="med" len="med"/>
            </a:ln>
          </p:spPr>
          <p:txBody>
            <a:bodyPr wrap="none" anchor="ct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物联网网络层</a:t>
              </a:r>
            </a:p>
          </p:txBody>
        </p:sp>
        <p:sp>
          <p:nvSpPr>
            <p:cNvPr id="35844" name="AutoShape 7"/>
            <p:cNvSpPr/>
            <p:nvPr/>
          </p:nvSpPr>
          <p:spPr>
            <a:xfrm>
              <a:off x="395" y="2506"/>
              <a:ext cx="3858"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5845" name="AutoShape 7"/>
            <p:cNvSpPr/>
            <p:nvPr/>
          </p:nvSpPr>
          <p:spPr>
            <a:xfrm>
              <a:off x="10148" y="2506"/>
              <a:ext cx="3857"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5846" name="AutoShape 7"/>
            <p:cNvSpPr/>
            <p:nvPr/>
          </p:nvSpPr>
          <p:spPr>
            <a:xfrm>
              <a:off x="4478" y="2506"/>
              <a:ext cx="5445"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5847" name="矩形 323596"/>
            <p:cNvSpPr/>
            <p:nvPr/>
          </p:nvSpPr>
          <p:spPr>
            <a:xfrm>
              <a:off x="4400" y="3063"/>
              <a:ext cx="5906" cy="1261"/>
            </a:xfrm>
            <a:prstGeom prst="rect">
              <a:avLst/>
            </a:prstGeom>
            <a:noFill/>
            <a:ln w="9525">
              <a:noFill/>
            </a:ln>
            <a:effectLst>
              <a:prstShdw prst="shdw17" dist="17961" dir="2699999">
                <a:srgbClr val="5C5C99"/>
              </a:prstShdw>
            </a:effectLst>
          </p:spPr>
          <p:txBody>
            <a:bodyPr wrap="square" anchor="t">
              <a:spAutoFit/>
            </a:bodyPr>
            <a:lstStyle/>
            <a:p>
              <a:pPr algn="l">
                <a:lnSpc>
                  <a:spcPct val="110000"/>
                </a:lnSpc>
                <a:spcBef>
                  <a:spcPts val="0"/>
                </a:spcBef>
                <a:spcAft>
                  <a:spcPts val="0"/>
                </a:spcAft>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接入网</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有线</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无线等</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各种类型的接入形式</a:t>
              </a:r>
            </a:p>
            <a:p>
              <a:pPr algn="l">
                <a:lnSpc>
                  <a:spcPct val="110000"/>
                </a:lnSpc>
                <a:spcBef>
                  <a:spcPts val="0"/>
                </a:spcBef>
                <a:spcAft>
                  <a:spcPts val="0"/>
                </a:spcAft>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核心网</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统一</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协议上的大带宽的可靠网络</a:t>
              </a:r>
            </a:p>
            <a:p>
              <a:pPr algn="l">
                <a:lnSpc>
                  <a:spcPct val="110000"/>
                </a:lnSpc>
                <a:spcBef>
                  <a:spcPts val="0"/>
                </a:spcBef>
                <a:spcAft>
                  <a:spcPts val="0"/>
                </a:spcAft>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业务支撑平台</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业务统一管理部署和运营支撑</a:t>
              </a:r>
            </a:p>
          </p:txBody>
        </p:sp>
        <p:sp>
          <p:nvSpPr>
            <p:cNvPr id="35848" name="矩形 323597"/>
            <p:cNvSpPr/>
            <p:nvPr/>
          </p:nvSpPr>
          <p:spPr>
            <a:xfrm>
              <a:off x="4478" y="2450"/>
              <a:ext cx="5445" cy="628"/>
            </a:xfrm>
            <a:prstGeom prst="rect">
              <a:avLst/>
            </a:prstGeom>
            <a:noFill/>
            <a:ln w="9525">
              <a:noFill/>
            </a:ln>
            <a:effectLst>
              <a:prstShdw prst="shdw17" dist="17961" dir="2699999">
                <a:srgbClr val="5C5C99"/>
              </a:prstShdw>
            </a:effectLst>
          </p:spPr>
          <p:txBody>
            <a:bodyPr anchor="t">
              <a:spAutoFit/>
            </a:bodyPr>
            <a:lstStyle/>
            <a:p>
              <a:pPr algn="ctr"/>
              <a:r>
                <a:rPr lang="zh-CN" altLang="en-US" sz="2000" b="1" u="sng" dirty="0">
                  <a:latin typeface="微软雅黑" panose="020B0503020204020204" pitchFamily="34" charset="-122"/>
                  <a:ea typeface="微软雅黑" panose="020B0503020204020204" pitchFamily="34" charset="-122"/>
                </a:rPr>
                <a:t>网络层主要层次</a:t>
              </a:r>
            </a:p>
          </p:txBody>
        </p:sp>
        <p:sp>
          <p:nvSpPr>
            <p:cNvPr id="35849" name="矩形 323599"/>
            <p:cNvSpPr/>
            <p:nvPr/>
          </p:nvSpPr>
          <p:spPr>
            <a:xfrm>
              <a:off x="395" y="2472"/>
              <a:ext cx="3858" cy="628"/>
            </a:xfrm>
            <a:prstGeom prst="rect">
              <a:avLst/>
            </a:prstGeom>
            <a:noFill/>
            <a:ln w="9525">
              <a:noFill/>
            </a:ln>
            <a:effectLst>
              <a:prstShdw prst="shdw17" dist="17961" dir="2699999">
                <a:srgbClr val="5C5C99"/>
              </a:prstShdw>
            </a:effectLst>
          </p:spPr>
          <p:txBody>
            <a:bodyPr anchor="t">
              <a:spAutoFit/>
            </a:bodyPr>
            <a:lstStyle/>
            <a:p>
              <a:pPr algn="ctr"/>
              <a:r>
                <a:rPr lang="zh-CN" altLang="en-US" sz="2000" b="1" u="sng" dirty="0">
                  <a:latin typeface="微软雅黑" panose="020B0503020204020204" pitchFamily="34" charset="-122"/>
                  <a:ea typeface="微软雅黑" panose="020B0503020204020204" pitchFamily="34" charset="-122"/>
                </a:rPr>
                <a:t>网络层作用</a:t>
              </a:r>
            </a:p>
          </p:txBody>
        </p:sp>
        <p:sp>
          <p:nvSpPr>
            <p:cNvPr id="35850" name="矩形 323600"/>
            <p:cNvSpPr/>
            <p:nvPr/>
          </p:nvSpPr>
          <p:spPr>
            <a:xfrm>
              <a:off x="10205" y="2453"/>
              <a:ext cx="3799" cy="628"/>
            </a:xfrm>
            <a:prstGeom prst="rect">
              <a:avLst/>
            </a:prstGeom>
            <a:noFill/>
            <a:ln w="9525">
              <a:noFill/>
            </a:ln>
            <a:effectLst>
              <a:prstShdw prst="shdw17" dist="17961" dir="2699999">
                <a:srgbClr val="5C5C99"/>
              </a:prstShdw>
            </a:effectLst>
          </p:spPr>
          <p:txBody>
            <a:bodyPr wrap="square" anchor="t">
              <a:spAutoFit/>
            </a:bodyPr>
            <a:lstStyle/>
            <a:p>
              <a:pPr algn="ctr"/>
              <a:r>
                <a:rPr lang="zh-CN" altLang="en-US" sz="2000" b="1" u="sng" dirty="0">
                  <a:latin typeface="微软雅黑" panose="020B0503020204020204" pitchFamily="34" charset="-122"/>
                  <a:ea typeface="微软雅黑" panose="020B0503020204020204" pitchFamily="34" charset="-122"/>
                </a:rPr>
                <a:t>网络层发展方向</a:t>
              </a:r>
            </a:p>
          </p:txBody>
        </p:sp>
        <p:sp>
          <p:nvSpPr>
            <p:cNvPr id="35851" name="矩形 323601"/>
            <p:cNvSpPr/>
            <p:nvPr/>
          </p:nvSpPr>
          <p:spPr>
            <a:xfrm>
              <a:off x="850" y="3031"/>
              <a:ext cx="3175" cy="923"/>
            </a:xfrm>
            <a:prstGeom prst="rect">
              <a:avLst/>
            </a:prstGeom>
            <a:noFill/>
            <a:ln w="9525">
              <a:noFill/>
            </a:ln>
            <a:effectLst>
              <a:prstShdw prst="shdw17" dist="17961" dir="2699999">
                <a:srgbClr val="5C5C99"/>
              </a:prstShdw>
            </a:effectLst>
          </p:spPr>
          <p:txBody>
            <a:bodyPr anchor="t">
              <a:spAutoFit/>
            </a:bodyPr>
            <a:lstStyle/>
            <a:p>
              <a:pPr>
                <a:lnSpc>
                  <a:spcPct val="115000"/>
                </a:lnSpc>
                <a:spcBef>
                  <a:spcPts val="0"/>
                </a:spcBef>
                <a:spcAft>
                  <a:spcPts val="0"/>
                </a:spcAft>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连接感知层和应用层</a:t>
              </a:r>
            </a:p>
            <a:p>
              <a:pPr>
                <a:lnSpc>
                  <a:spcPct val="115000"/>
                </a:lnSpc>
                <a:spcBef>
                  <a:spcPts val="0"/>
                </a:spcBef>
                <a:spcAft>
                  <a:spcPts val="0"/>
                </a:spcAft>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随时随地的连接实现</a:t>
              </a:r>
            </a:p>
          </p:txBody>
        </p:sp>
        <p:sp>
          <p:nvSpPr>
            <p:cNvPr id="35852" name="矩形 323602"/>
            <p:cNvSpPr/>
            <p:nvPr/>
          </p:nvSpPr>
          <p:spPr>
            <a:xfrm>
              <a:off x="10148" y="3052"/>
              <a:ext cx="3970" cy="1261"/>
            </a:xfrm>
            <a:prstGeom prst="rect">
              <a:avLst/>
            </a:prstGeom>
            <a:noFill/>
            <a:ln w="9525">
              <a:noFill/>
            </a:ln>
            <a:effectLst>
              <a:prstShdw prst="shdw17" dist="17961" dir="2699999">
                <a:srgbClr val="5C5C99"/>
              </a:prstShdw>
            </a:effectLst>
          </p:spPr>
          <p:txBody>
            <a:bodyPr anchor="t">
              <a:spAutoFit/>
            </a:bodyPr>
            <a:lstStyle/>
            <a:p>
              <a:pPr>
                <a:lnSpc>
                  <a:spcPct val="110000"/>
                </a:lnSpc>
                <a:spcBef>
                  <a:spcPts val="0"/>
                </a:spcBef>
                <a:spcAft>
                  <a:spcPts val="0"/>
                </a:spcAft>
                <a:buClr>
                  <a:srgbClr val="FF9900"/>
                </a:buClr>
                <a:buSzPct val="70000"/>
                <a:buFont typeface="Wingdings" panose="05000000000000000000" pitchFamily="2" charset="2"/>
                <a:buChar char="l"/>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扩展规模，以实现无处不在</a:t>
              </a:r>
            </a:p>
            <a:p>
              <a:pPr>
                <a:lnSpc>
                  <a:spcPct val="110000"/>
                </a:lnSpc>
                <a:spcBef>
                  <a:spcPts val="0"/>
                </a:spcBef>
                <a:spcAft>
                  <a:spcPts val="0"/>
                </a:spcAft>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边缘智能化</a:t>
              </a:r>
            </a:p>
            <a:p>
              <a:pPr>
                <a:lnSpc>
                  <a:spcPct val="110000"/>
                </a:lnSpc>
                <a:spcBef>
                  <a:spcPts val="0"/>
                </a:spcBef>
                <a:spcAft>
                  <a:spcPts val="0"/>
                </a:spcAft>
                <a:buClr>
                  <a:srgbClr val="FF9900"/>
                </a:buClr>
                <a:buSzPct val="7000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多种网络的融合</a:t>
              </a:r>
            </a:p>
          </p:txBody>
        </p:sp>
        <p:sp>
          <p:nvSpPr>
            <p:cNvPr id="323604" name="Line 48"/>
            <p:cNvSpPr/>
            <p:nvPr/>
          </p:nvSpPr>
          <p:spPr>
            <a:xfrm>
              <a:off x="2325" y="4321"/>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3605" name="Line 48"/>
            <p:cNvSpPr/>
            <p:nvPr/>
          </p:nvSpPr>
          <p:spPr>
            <a:xfrm>
              <a:off x="7200" y="4321"/>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3606" name="Line 48"/>
            <p:cNvSpPr/>
            <p:nvPr/>
          </p:nvSpPr>
          <p:spPr>
            <a:xfrm>
              <a:off x="12075" y="4321"/>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3607" name="AutoShape 7"/>
            <p:cNvSpPr/>
            <p:nvPr/>
          </p:nvSpPr>
          <p:spPr>
            <a:xfrm>
              <a:off x="395" y="5001"/>
              <a:ext cx="13610" cy="3742"/>
            </a:xfrm>
            <a:prstGeom prst="roundRect">
              <a:avLst>
                <a:gd name="adj" fmla="val 3273"/>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grpSp>
          <p:nvGrpSpPr>
            <p:cNvPr id="323615" name="组合 323614"/>
            <p:cNvGrpSpPr/>
            <p:nvPr/>
          </p:nvGrpSpPr>
          <p:grpSpPr>
            <a:xfrm>
              <a:off x="623" y="5113"/>
              <a:ext cx="795" cy="3515"/>
              <a:chOff x="249" y="2296"/>
              <a:chExt cx="318" cy="1406"/>
            </a:xfrm>
          </p:grpSpPr>
          <p:sp>
            <p:nvSpPr>
              <p:cNvPr id="35858" name="AutoShape 7"/>
              <p:cNvSpPr/>
              <p:nvPr/>
            </p:nvSpPr>
            <p:spPr>
              <a:xfrm>
                <a:off x="249" y="2296"/>
                <a:ext cx="318" cy="1406"/>
              </a:xfrm>
              <a:prstGeom prst="roundRect">
                <a:avLst>
                  <a:gd name="adj" fmla="val 16667"/>
                </a:avLst>
              </a:prstGeom>
              <a:solidFill>
                <a:srgbClr val="FF990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5859" name="文本框 323613"/>
              <p:cNvSpPr txBox="1"/>
              <p:nvPr/>
            </p:nvSpPr>
            <p:spPr>
              <a:xfrm>
                <a:off x="295" y="2348"/>
                <a:ext cx="226" cy="1339"/>
              </a:xfrm>
              <a:prstGeom prst="rect">
                <a:avLst/>
              </a:prstGeom>
              <a:noFill/>
              <a:ln w="9525">
                <a:noFill/>
              </a:ln>
              <a:effectLst>
                <a:prstShdw prst="shdw17" dist="17961" dir="2699999">
                  <a:srgbClr val="5C5C99"/>
                </a:prstShdw>
              </a:effectLst>
            </p:spPr>
            <p:txBody>
              <a:bodyPr anchor="t">
                <a:spAutoFit/>
              </a:bodyPr>
              <a:lstStyle/>
              <a:p>
                <a:pPr algn="ctr">
                  <a:lnSpc>
                    <a:spcPct val="85000"/>
                  </a:lnSpc>
                  <a:spcBef>
                    <a:spcPct val="50000"/>
                  </a:spcBef>
                </a:pPr>
                <a:r>
                  <a:rPr lang="en-US" altLang="zh-CN"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统一协议有效降低实现成本</a:t>
                </a:r>
              </a:p>
            </p:txBody>
          </p:sp>
        </p:grpSp>
        <p:grpSp>
          <p:nvGrpSpPr>
            <p:cNvPr id="323616" name="组合 323615"/>
            <p:cNvGrpSpPr/>
            <p:nvPr/>
          </p:nvGrpSpPr>
          <p:grpSpPr>
            <a:xfrm>
              <a:off x="1530" y="5113"/>
              <a:ext cx="795" cy="3515"/>
              <a:chOff x="249" y="2296"/>
              <a:chExt cx="318" cy="1406"/>
            </a:xfrm>
          </p:grpSpPr>
          <p:sp>
            <p:nvSpPr>
              <p:cNvPr id="35861" name="AutoShape 7"/>
              <p:cNvSpPr/>
              <p:nvPr/>
            </p:nvSpPr>
            <p:spPr>
              <a:xfrm>
                <a:off x="249" y="2296"/>
                <a:ext cx="318" cy="1406"/>
              </a:xfrm>
              <a:prstGeom prst="roundRect">
                <a:avLst>
                  <a:gd name="adj" fmla="val 16667"/>
                </a:avLst>
              </a:prstGeom>
              <a:solidFill>
                <a:srgbClr val="FF990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5862" name="文本框 323617"/>
              <p:cNvSpPr txBox="1"/>
              <p:nvPr/>
            </p:nvSpPr>
            <p:spPr>
              <a:xfrm>
                <a:off x="295" y="2348"/>
                <a:ext cx="226" cy="1339"/>
              </a:xfrm>
              <a:prstGeom prst="rect">
                <a:avLst/>
              </a:prstGeom>
              <a:noFill/>
              <a:ln w="9525">
                <a:noFill/>
              </a:ln>
              <a:effectLst>
                <a:prstShdw prst="shdw17" dist="17961" dir="2699999">
                  <a:srgbClr val="5C5C99"/>
                </a:prstShdw>
              </a:effectLst>
            </p:spPr>
            <p:txBody>
              <a:bodyPr anchor="t">
                <a:spAutoFit/>
              </a:bodyPr>
              <a:lstStyle/>
              <a:p>
                <a:pPr algn="ctr">
                  <a:lnSpc>
                    <a:spcPct val="85000"/>
                  </a:lnSpc>
                  <a:spcBef>
                    <a:spcPct val="50000"/>
                  </a:spcBef>
                </a:pPr>
                <a:r>
                  <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规模扩展带来</a:t>
                </a:r>
                <a:r>
                  <a:rPr lang="en-US" altLang="zh-CN"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IPv6</a:t>
                </a:r>
                <a:r>
                  <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的发展动力</a:t>
                </a:r>
              </a:p>
            </p:txBody>
          </p:sp>
        </p:grpSp>
        <p:sp>
          <p:nvSpPr>
            <p:cNvPr id="323619" name="AutoShape 7"/>
            <p:cNvSpPr/>
            <p:nvPr/>
          </p:nvSpPr>
          <p:spPr>
            <a:xfrm>
              <a:off x="2438" y="7496"/>
              <a:ext cx="6010" cy="1017"/>
            </a:xfrm>
            <a:prstGeom prst="roundRect">
              <a:avLst>
                <a:gd name="adj" fmla="val 11056"/>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3620" name="AutoShape 7"/>
            <p:cNvSpPr/>
            <p:nvPr/>
          </p:nvSpPr>
          <p:spPr>
            <a:xfrm>
              <a:off x="2438" y="6361"/>
              <a:ext cx="6010" cy="1017"/>
            </a:xfrm>
            <a:prstGeom prst="roundRect">
              <a:avLst>
                <a:gd name="adj" fmla="val 11056"/>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3621" name="AutoShape 7"/>
            <p:cNvSpPr/>
            <p:nvPr/>
          </p:nvSpPr>
          <p:spPr>
            <a:xfrm>
              <a:off x="2438" y="5226"/>
              <a:ext cx="6010" cy="1017"/>
            </a:xfrm>
            <a:prstGeom prst="roundRect">
              <a:avLst>
                <a:gd name="adj" fmla="val 11056"/>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3623" name="六边形 323622"/>
            <p:cNvSpPr/>
            <p:nvPr/>
          </p:nvSpPr>
          <p:spPr>
            <a:xfrm>
              <a:off x="2550" y="7608"/>
              <a:ext cx="908" cy="793"/>
            </a:xfrm>
            <a:prstGeom prst="hexagon">
              <a:avLst>
                <a:gd name="adj" fmla="val 28627"/>
                <a:gd name="vf" fmla="val 115470"/>
              </a:avLst>
            </a:prstGeom>
            <a:noFill/>
            <a:ln w="28575" cap="flat" cmpd="sng">
              <a:solidFill>
                <a:srgbClr val="99CCFF"/>
              </a:solidFill>
              <a:prstDash val="dash"/>
              <a:miter/>
              <a:headEnd type="none" w="med" len="med"/>
              <a:tailEnd type="none" w="med" len="med"/>
            </a:ln>
          </p:spPr>
          <p:txBody>
            <a:bodyPr anchor="t"/>
            <a:lstStyle/>
            <a:p>
              <a:endParaRPr lang="zh-CN" altLang="en-US">
                <a:latin typeface="微软雅黑" panose="020B0503020204020204" pitchFamily="34" charset="-122"/>
                <a:ea typeface="微软雅黑" panose="020B0503020204020204" pitchFamily="34" charset="-122"/>
              </a:endParaRPr>
            </a:p>
          </p:txBody>
        </p:sp>
        <p:pic>
          <p:nvPicPr>
            <p:cNvPr id="323628" name="图片 323627" descr="purple_antenna"/>
            <p:cNvPicPr>
              <a:picLocks noChangeAspect="1"/>
            </p:cNvPicPr>
            <p:nvPr/>
          </p:nvPicPr>
          <p:blipFill>
            <a:blip r:embed="rId3"/>
            <a:stretch>
              <a:fillRect/>
            </a:stretch>
          </p:blipFill>
          <p:spPr>
            <a:xfrm>
              <a:off x="2695" y="7661"/>
              <a:ext cx="565" cy="627"/>
            </a:xfrm>
            <a:prstGeom prst="rect">
              <a:avLst/>
            </a:prstGeom>
            <a:noFill/>
            <a:ln w="9525">
              <a:noFill/>
            </a:ln>
          </p:spPr>
        </p:pic>
        <p:pic>
          <p:nvPicPr>
            <p:cNvPr id="323630" name="图片 323629" descr="orange_antenna"/>
            <p:cNvPicPr>
              <a:picLocks noChangeAspect="1"/>
            </p:cNvPicPr>
            <p:nvPr/>
          </p:nvPicPr>
          <p:blipFill>
            <a:blip r:embed="rId4"/>
            <a:stretch>
              <a:fillRect/>
            </a:stretch>
          </p:blipFill>
          <p:spPr>
            <a:xfrm>
              <a:off x="3458" y="7721"/>
              <a:ext cx="680" cy="655"/>
            </a:xfrm>
            <a:prstGeom prst="rect">
              <a:avLst/>
            </a:prstGeom>
            <a:noFill/>
            <a:ln w="9525">
              <a:noFill/>
            </a:ln>
          </p:spPr>
        </p:pic>
        <p:grpSp>
          <p:nvGrpSpPr>
            <p:cNvPr id="323631" name="组合 323630"/>
            <p:cNvGrpSpPr/>
            <p:nvPr/>
          </p:nvGrpSpPr>
          <p:grpSpPr>
            <a:xfrm>
              <a:off x="5500" y="7608"/>
              <a:ext cx="568" cy="795"/>
              <a:chOff x="3398" y="4025"/>
              <a:chExt cx="209" cy="295"/>
            </a:xfrm>
          </p:grpSpPr>
          <p:pic>
            <p:nvPicPr>
              <p:cNvPr id="35870" name="图片 323631" descr="orange_pentagon"/>
              <p:cNvPicPr>
                <a:picLocks noChangeAspect="1"/>
              </p:cNvPicPr>
              <p:nvPr/>
            </p:nvPicPr>
            <p:blipFill>
              <a:blip r:embed="rId5"/>
              <a:stretch>
                <a:fillRect/>
              </a:stretch>
            </p:blipFill>
            <p:spPr>
              <a:xfrm>
                <a:off x="3398" y="4025"/>
                <a:ext cx="209" cy="295"/>
              </a:xfrm>
              <a:prstGeom prst="rect">
                <a:avLst/>
              </a:prstGeom>
              <a:noFill/>
              <a:ln w="9525">
                <a:noFill/>
              </a:ln>
            </p:spPr>
          </p:pic>
          <p:grpSp>
            <p:nvGrpSpPr>
              <p:cNvPr id="35871" name="组合 323632"/>
              <p:cNvGrpSpPr/>
              <p:nvPr/>
            </p:nvGrpSpPr>
            <p:grpSpPr>
              <a:xfrm>
                <a:off x="3425" y="4072"/>
                <a:ext cx="99" cy="219"/>
                <a:chOff x="1588" y="2606"/>
                <a:chExt cx="172" cy="382"/>
              </a:xfrm>
            </p:grpSpPr>
            <p:grpSp>
              <p:nvGrpSpPr>
                <p:cNvPr id="35872" name="组合 323633"/>
                <p:cNvGrpSpPr/>
                <p:nvPr/>
              </p:nvGrpSpPr>
              <p:grpSpPr>
                <a:xfrm>
                  <a:off x="1588" y="2606"/>
                  <a:ext cx="172" cy="82"/>
                  <a:chOff x="1588" y="2610"/>
                  <a:chExt cx="172" cy="106"/>
                </a:xfrm>
              </p:grpSpPr>
              <p:sp>
                <p:nvSpPr>
                  <p:cNvPr id="35873" name="右箭头 323634"/>
                  <p:cNvSpPr/>
                  <p:nvPr/>
                </p:nvSpPr>
                <p:spPr>
                  <a:xfrm rot="1800000">
                    <a:off x="1588" y="2610"/>
                    <a:ext cx="172" cy="100"/>
                  </a:xfrm>
                  <a:prstGeom prst="rightArrow">
                    <a:avLst>
                      <a:gd name="adj1" fmla="val 50000"/>
                      <a:gd name="adj2" fmla="val 43000"/>
                    </a:avLst>
                  </a:prstGeom>
                  <a:solidFill>
                    <a:srgbClr val="000000"/>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sp>
                <p:nvSpPr>
                  <p:cNvPr id="35874" name="右箭头 323635"/>
                  <p:cNvSpPr/>
                  <p:nvPr/>
                </p:nvSpPr>
                <p:spPr>
                  <a:xfrm rot="1800000">
                    <a:off x="1588" y="2616"/>
                    <a:ext cx="172" cy="100"/>
                  </a:xfrm>
                  <a:prstGeom prst="rightArrow">
                    <a:avLst>
                      <a:gd name="adj1" fmla="val 50000"/>
                      <a:gd name="adj2" fmla="val 43000"/>
                    </a:avLst>
                  </a:prstGeom>
                  <a:solidFill>
                    <a:srgbClr val="FFFFFF"/>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grpSp>
            <p:grpSp>
              <p:nvGrpSpPr>
                <p:cNvPr id="35875" name="组合 323636"/>
                <p:cNvGrpSpPr/>
                <p:nvPr/>
              </p:nvGrpSpPr>
              <p:grpSpPr>
                <a:xfrm flipV="1">
                  <a:off x="1588" y="2906"/>
                  <a:ext cx="172" cy="82"/>
                  <a:chOff x="1588" y="2610"/>
                  <a:chExt cx="172" cy="106"/>
                </a:xfrm>
              </p:grpSpPr>
              <p:sp>
                <p:nvSpPr>
                  <p:cNvPr id="35876" name="右箭头 323637"/>
                  <p:cNvSpPr/>
                  <p:nvPr/>
                </p:nvSpPr>
                <p:spPr>
                  <a:xfrm rot="1800000">
                    <a:off x="1588" y="2610"/>
                    <a:ext cx="172" cy="100"/>
                  </a:xfrm>
                  <a:prstGeom prst="rightArrow">
                    <a:avLst>
                      <a:gd name="adj1" fmla="val 50000"/>
                      <a:gd name="adj2" fmla="val 43000"/>
                    </a:avLst>
                  </a:prstGeom>
                  <a:solidFill>
                    <a:srgbClr val="000000"/>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sp>
                <p:nvSpPr>
                  <p:cNvPr id="35877" name="右箭头 323638"/>
                  <p:cNvSpPr/>
                  <p:nvPr/>
                </p:nvSpPr>
                <p:spPr>
                  <a:xfrm rot="1800000">
                    <a:off x="1588" y="2616"/>
                    <a:ext cx="172" cy="100"/>
                  </a:xfrm>
                  <a:prstGeom prst="rightArrow">
                    <a:avLst>
                      <a:gd name="adj1" fmla="val 50000"/>
                      <a:gd name="adj2" fmla="val 43000"/>
                    </a:avLst>
                  </a:prstGeom>
                  <a:solidFill>
                    <a:srgbClr val="FFFFFF"/>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grpSp>
          </p:grpSp>
          <p:grpSp>
            <p:nvGrpSpPr>
              <p:cNvPr id="35878" name="组合 323639"/>
              <p:cNvGrpSpPr>
                <a:grpSpLocks noChangeAspect="1"/>
              </p:cNvGrpSpPr>
              <p:nvPr/>
            </p:nvGrpSpPr>
            <p:grpSpPr>
              <a:xfrm>
                <a:off x="3409" y="4143"/>
                <a:ext cx="77" cy="78"/>
                <a:chOff x="3272" y="2007"/>
                <a:chExt cx="1077" cy="1164"/>
              </a:xfrm>
            </p:grpSpPr>
            <p:sp>
              <p:nvSpPr>
                <p:cNvPr id="35879" name="任意多边形 323640"/>
                <p:cNvSpPr>
                  <a:spLocks noChangeAspect="1"/>
                </p:cNvSpPr>
                <p:nvPr/>
              </p:nvSpPr>
              <p:spPr>
                <a:xfrm>
                  <a:off x="3272" y="2007"/>
                  <a:ext cx="991" cy="1101"/>
                </a:xfrm>
                <a:custGeom>
                  <a:avLst/>
                  <a:gdLst/>
                  <a:ahLst/>
                  <a:cxnLst/>
                  <a:rect l="0" t="0" r="0" b="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880" name="任意多边形 323641"/>
                <p:cNvSpPr>
                  <a:spLocks noChangeAspect="1"/>
                </p:cNvSpPr>
                <p:nvPr/>
              </p:nvSpPr>
              <p:spPr>
                <a:xfrm>
                  <a:off x="3358" y="2070"/>
                  <a:ext cx="991" cy="1101"/>
                </a:xfrm>
                <a:custGeom>
                  <a:avLst/>
                  <a:gdLst/>
                  <a:ahLst/>
                  <a:cxnLst/>
                  <a:rect l="0" t="0" r="0" b="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881" name="组合 323642"/>
              <p:cNvGrpSpPr/>
              <p:nvPr/>
            </p:nvGrpSpPr>
            <p:grpSpPr>
              <a:xfrm>
                <a:off x="3497" y="4157"/>
                <a:ext cx="58" cy="58"/>
                <a:chOff x="3497" y="4157"/>
                <a:chExt cx="58" cy="58"/>
              </a:xfrm>
            </p:grpSpPr>
            <p:sp>
              <p:nvSpPr>
                <p:cNvPr id="35882" name="椭圆 323643"/>
                <p:cNvSpPr/>
                <p:nvPr/>
              </p:nvSpPr>
              <p:spPr>
                <a:xfrm>
                  <a:off x="3497" y="4157"/>
                  <a:ext cx="56" cy="56"/>
                </a:xfrm>
                <a:prstGeom prst="ellipse">
                  <a:avLst/>
                </a:prstGeom>
                <a:noFill/>
                <a:ln w="28575" cap="flat" cmpd="sng">
                  <a:solidFill>
                    <a:srgbClr val="000000"/>
                  </a:solidFill>
                  <a:prstDash val="solid"/>
                  <a:round/>
                  <a:headEnd type="none" w="med" len="med"/>
                  <a:tailEnd type="none" w="med" len="med"/>
                </a:ln>
              </p:spPr>
              <p:txBody>
                <a:bodyPr anchor="t"/>
                <a:lstStyle/>
                <a:p>
                  <a:endParaRPr lang="zh-CN" altLang="en-US">
                    <a:latin typeface="微软雅黑" panose="020B0503020204020204" pitchFamily="34" charset="-122"/>
                    <a:ea typeface="微软雅黑" panose="020B0503020204020204" pitchFamily="34" charset="-122"/>
                  </a:endParaRPr>
                </a:p>
              </p:txBody>
            </p:sp>
            <p:sp>
              <p:nvSpPr>
                <p:cNvPr id="35883" name="椭圆 323644"/>
                <p:cNvSpPr/>
                <p:nvPr/>
              </p:nvSpPr>
              <p:spPr>
                <a:xfrm>
                  <a:off x="3499" y="4159"/>
                  <a:ext cx="56" cy="56"/>
                </a:xfrm>
                <a:prstGeom prst="ellipse">
                  <a:avLst/>
                </a:prstGeom>
                <a:noFill/>
                <a:ln w="28575" cap="flat" cmpd="sng">
                  <a:solidFill>
                    <a:srgbClr val="FFFFFF"/>
                  </a:solidFill>
                  <a:prstDash val="solid"/>
                  <a:round/>
                  <a:headEnd type="none" w="med" len="med"/>
                  <a:tailEnd type="none" w="med" len="med"/>
                </a:ln>
              </p:spPr>
              <p:txBody>
                <a:bodyPr anchor="t"/>
                <a:lstStyle/>
                <a:p>
                  <a:endParaRPr lang="zh-CN" altLang="en-US">
                    <a:latin typeface="微软雅黑" panose="020B0503020204020204" pitchFamily="34" charset="-122"/>
                    <a:ea typeface="微软雅黑" panose="020B0503020204020204" pitchFamily="34" charset="-122"/>
                  </a:endParaRPr>
                </a:p>
              </p:txBody>
            </p:sp>
          </p:grpSp>
        </p:grpSp>
        <p:grpSp>
          <p:nvGrpSpPr>
            <p:cNvPr id="323646" name="组合 323645"/>
            <p:cNvGrpSpPr/>
            <p:nvPr/>
          </p:nvGrpSpPr>
          <p:grpSpPr>
            <a:xfrm>
              <a:off x="4253" y="7608"/>
              <a:ext cx="567" cy="733"/>
              <a:chOff x="1372" y="3040"/>
              <a:chExt cx="209" cy="295"/>
            </a:xfrm>
          </p:grpSpPr>
          <p:pic>
            <p:nvPicPr>
              <p:cNvPr id="35885" name="图片 323646" descr="orange_pentagon"/>
              <p:cNvPicPr>
                <a:picLocks noChangeAspect="1"/>
              </p:cNvPicPr>
              <p:nvPr/>
            </p:nvPicPr>
            <p:blipFill>
              <a:blip r:embed="rId5"/>
              <a:stretch>
                <a:fillRect/>
              </a:stretch>
            </p:blipFill>
            <p:spPr>
              <a:xfrm>
                <a:off x="1372" y="3040"/>
                <a:ext cx="209" cy="295"/>
              </a:xfrm>
              <a:prstGeom prst="rect">
                <a:avLst/>
              </a:prstGeom>
              <a:noFill/>
              <a:ln w="9525">
                <a:noFill/>
              </a:ln>
            </p:spPr>
          </p:pic>
          <p:grpSp>
            <p:nvGrpSpPr>
              <p:cNvPr id="35886" name="组合 323647"/>
              <p:cNvGrpSpPr/>
              <p:nvPr/>
            </p:nvGrpSpPr>
            <p:grpSpPr>
              <a:xfrm>
                <a:off x="1399" y="3087"/>
                <a:ext cx="114" cy="219"/>
                <a:chOff x="1399" y="3087"/>
                <a:chExt cx="114" cy="219"/>
              </a:xfrm>
            </p:grpSpPr>
            <p:grpSp>
              <p:nvGrpSpPr>
                <p:cNvPr id="35887" name="组合 323648"/>
                <p:cNvGrpSpPr/>
                <p:nvPr/>
              </p:nvGrpSpPr>
              <p:grpSpPr>
                <a:xfrm>
                  <a:off x="1399" y="3087"/>
                  <a:ext cx="99" cy="219"/>
                  <a:chOff x="1588" y="2606"/>
                  <a:chExt cx="172" cy="382"/>
                </a:xfrm>
              </p:grpSpPr>
              <p:grpSp>
                <p:nvGrpSpPr>
                  <p:cNvPr id="35888" name="组合 323649"/>
                  <p:cNvGrpSpPr/>
                  <p:nvPr/>
                </p:nvGrpSpPr>
                <p:grpSpPr>
                  <a:xfrm>
                    <a:off x="1588" y="2606"/>
                    <a:ext cx="172" cy="82"/>
                    <a:chOff x="1588" y="2610"/>
                    <a:chExt cx="172" cy="106"/>
                  </a:xfrm>
                </p:grpSpPr>
                <p:sp>
                  <p:nvSpPr>
                    <p:cNvPr id="35889" name="右箭头 323650"/>
                    <p:cNvSpPr/>
                    <p:nvPr/>
                  </p:nvSpPr>
                  <p:spPr>
                    <a:xfrm rot="1800000">
                      <a:off x="1588" y="2610"/>
                      <a:ext cx="172" cy="100"/>
                    </a:xfrm>
                    <a:prstGeom prst="rightArrow">
                      <a:avLst>
                        <a:gd name="adj1" fmla="val 50000"/>
                        <a:gd name="adj2" fmla="val 43000"/>
                      </a:avLst>
                    </a:prstGeom>
                    <a:solidFill>
                      <a:srgbClr val="000000"/>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sp>
                  <p:nvSpPr>
                    <p:cNvPr id="35890" name="右箭头 323651"/>
                    <p:cNvSpPr/>
                    <p:nvPr/>
                  </p:nvSpPr>
                  <p:spPr>
                    <a:xfrm rot="1800000">
                      <a:off x="1588" y="2616"/>
                      <a:ext cx="172" cy="100"/>
                    </a:xfrm>
                    <a:prstGeom prst="rightArrow">
                      <a:avLst>
                        <a:gd name="adj1" fmla="val 50000"/>
                        <a:gd name="adj2" fmla="val 43000"/>
                      </a:avLst>
                    </a:prstGeom>
                    <a:solidFill>
                      <a:srgbClr val="FFFFFF"/>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grpSp>
              <p:grpSp>
                <p:nvGrpSpPr>
                  <p:cNvPr id="35891" name="组合 323652"/>
                  <p:cNvGrpSpPr/>
                  <p:nvPr/>
                </p:nvGrpSpPr>
                <p:grpSpPr>
                  <a:xfrm flipV="1">
                    <a:off x="1588" y="2906"/>
                    <a:ext cx="172" cy="82"/>
                    <a:chOff x="1588" y="2610"/>
                    <a:chExt cx="172" cy="106"/>
                  </a:xfrm>
                </p:grpSpPr>
                <p:sp>
                  <p:nvSpPr>
                    <p:cNvPr id="35892" name="右箭头 323653"/>
                    <p:cNvSpPr/>
                    <p:nvPr/>
                  </p:nvSpPr>
                  <p:spPr>
                    <a:xfrm rot="1800000">
                      <a:off x="1588" y="2610"/>
                      <a:ext cx="172" cy="100"/>
                    </a:xfrm>
                    <a:prstGeom prst="rightArrow">
                      <a:avLst>
                        <a:gd name="adj1" fmla="val 50000"/>
                        <a:gd name="adj2" fmla="val 43000"/>
                      </a:avLst>
                    </a:prstGeom>
                    <a:solidFill>
                      <a:srgbClr val="000000"/>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sp>
                  <p:nvSpPr>
                    <p:cNvPr id="35893" name="右箭头 323654"/>
                    <p:cNvSpPr/>
                    <p:nvPr/>
                  </p:nvSpPr>
                  <p:spPr>
                    <a:xfrm rot="1800000">
                      <a:off x="1588" y="2616"/>
                      <a:ext cx="172" cy="100"/>
                    </a:xfrm>
                    <a:prstGeom prst="rightArrow">
                      <a:avLst>
                        <a:gd name="adj1" fmla="val 50000"/>
                        <a:gd name="adj2" fmla="val 43000"/>
                      </a:avLst>
                    </a:prstGeom>
                    <a:solidFill>
                      <a:srgbClr val="FFFFFF"/>
                    </a:soli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grpSp>
            </p:grpSp>
            <p:grpSp>
              <p:nvGrpSpPr>
                <p:cNvPr id="35894" name="组合 323655"/>
                <p:cNvGrpSpPr/>
                <p:nvPr/>
              </p:nvGrpSpPr>
              <p:grpSpPr>
                <a:xfrm>
                  <a:off x="1412" y="3169"/>
                  <a:ext cx="101" cy="73"/>
                  <a:chOff x="1412" y="3169"/>
                  <a:chExt cx="101" cy="73"/>
                </a:xfrm>
              </p:grpSpPr>
              <p:grpSp>
                <p:nvGrpSpPr>
                  <p:cNvPr id="35895" name="组合 323656"/>
                  <p:cNvGrpSpPr/>
                  <p:nvPr/>
                </p:nvGrpSpPr>
                <p:grpSpPr>
                  <a:xfrm>
                    <a:off x="1412" y="3169"/>
                    <a:ext cx="100" cy="69"/>
                    <a:chOff x="1412" y="3169"/>
                    <a:chExt cx="100" cy="69"/>
                  </a:xfrm>
                </p:grpSpPr>
                <p:sp>
                  <p:nvSpPr>
                    <p:cNvPr id="35896" name="直接连接符 323657"/>
                    <p:cNvSpPr/>
                    <p:nvPr/>
                  </p:nvSpPr>
                  <p:spPr>
                    <a:xfrm flipH="1">
                      <a:off x="1412" y="3204"/>
                      <a:ext cx="96" cy="0"/>
                    </a:xfrm>
                    <a:prstGeom prst="line">
                      <a:avLst/>
                    </a:prstGeom>
                    <a:ln w="19050" cap="flat" cmpd="sng">
                      <a:solidFill>
                        <a:srgbClr val="000000"/>
                      </a:solidFill>
                      <a:prstDash val="solid"/>
                      <a:round/>
                      <a:headEnd type="oval" w="med" len="med"/>
                      <a:tailEnd type="none" w="med" len="med"/>
                    </a:ln>
                  </p:spPr>
                </p:sp>
                <p:sp>
                  <p:nvSpPr>
                    <p:cNvPr id="35897" name="直接连接符 323658"/>
                    <p:cNvSpPr/>
                    <p:nvPr/>
                  </p:nvSpPr>
                  <p:spPr>
                    <a:xfrm rot="-2700000" flipH="1" flipV="1">
                      <a:off x="1424" y="3212"/>
                      <a:ext cx="88" cy="26"/>
                    </a:xfrm>
                    <a:prstGeom prst="line">
                      <a:avLst/>
                    </a:prstGeom>
                    <a:ln w="19050" cap="flat" cmpd="sng">
                      <a:solidFill>
                        <a:srgbClr val="000000"/>
                      </a:solidFill>
                      <a:prstDash val="solid"/>
                      <a:round/>
                      <a:headEnd type="oval" w="med" len="med"/>
                      <a:tailEnd type="none" w="med" len="med"/>
                    </a:ln>
                  </p:spPr>
                </p:sp>
                <p:sp>
                  <p:nvSpPr>
                    <p:cNvPr id="35898" name="直接连接符 323659"/>
                    <p:cNvSpPr/>
                    <p:nvPr/>
                  </p:nvSpPr>
                  <p:spPr>
                    <a:xfrm rot="2700000" flipH="1">
                      <a:off x="1424" y="3169"/>
                      <a:ext cx="88" cy="26"/>
                    </a:xfrm>
                    <a:prstGeom prst="line">
                      <a:avLst/>
                    </a:prstGeom>
                    <a:ln w="19050" cap="flat" cmpd="sng">
                      <a:solidFill>
                        <a:srgbClr val="000000"/>
                      </a:solidFill>
                      <a:prstDash val="solid"/>
                      <a:round/>
                      <a:headEnd type="oval" w="med" len="med"/>
                      <a:tailEnd type="none" w="med" len="med"/>
                    </a:ln>
                  </p:spPr>
                </p:sp>
              </p:grpSp>
              <p:grpSp>
                <p:nvGrpSpPr>
                  <p:cNvPr id="35899" name="组合 323660"/>
                  <p:cNvGrpSpPr/>
                  <p:nvPr/>
                </p:nvGrpSpPr>
                <p:grpSpPr>
                  <a:xfrm>
                    <a:off x="1413" y="3173"/>
                    <a:ext cx="100" cy="69"/>
                    <a:chOff x="1412" y="3169"/>
                    <a:chExt cx="100" cy="69"/>
                  </a:xfrm>
                </p:grpSpPr>
                <p:sp>
                  <p:nvSpPr>
                    <p:cNvPr id="35900" name="直接连接符 323661"/>
                    <p:cNvSpPr/>
                    <p:nvPr/>
                  </p:nvSpPr>
                  <p:spPr>
                    <a:xfrm flipH="1">
                      <a:off x="1412" y="3204"/>
                      <a:ext cx="96" cy="0"/>
                    </a:xfrm>
                    <a:prstGeom prst="line">
                      <a:avLst/>
                    </a:prstGeom>
                    <a:ln w="19050" cap="flat" cmpd="sng">
                      <a:solidFill>
                        <a:srgbClr val="FFFFFF"/>
                      </a:solidFill>
                      <a:prstDash val="solid"/>
                      <a:round/>
                      <a:headEnd type="oval" w="med" len="med"/>
                      <a:tailEnd type="none" w="med" len="med"/>
                    </a:ln>
                  </p:spPr>
                </p:sp>
                <p:sp>
                  <p:nvSpPr>
                    <p:cNvPr id="35901" name="直接连接符 323662"/>
                    <p:cNvSpPr/>
                    <p:nvPr/>
                  </p:nvSpPr>
                  <p:spPr>
                    <a:xfrm rot="-2700000" flipH="1" flipV="1">
                      <a:off x="1424" y="3212"/>
                      <a:ext cx="88" cy="26"/>
                    </a:xfrm>
                    <a:prstGeom prst="line">
                      <a:avLst/>
                    </a:prstGeom>
                    <a:ln w="19050" cap="flat" cmpd="sng">
                      <a:solidFill>
                        <a:srgbClr val="FFFFFF"/>
                      </a:solidFill>
                      <a:prstDash val="solid"/>
                      <a:round/>
                      <a:headEnd type="oval" w="med" len="med"/>
                      <a:tailEnd type="none" w="med" len="med"/>
                    </a:ln>
                  </p:spPr>
                </p:sp>
                <p:sp>
                  <p:nvSpPr>
                    <p:cNvPr id="35902" name="直接连接符 323663"/>
                    <p:cNvSpPr/>
                    <p:nvPr/>
                  </p:nvSpPr>
                  <p:spPr>
                    <a:xfrm rot="2700000" flipH="1">
                      <a:off x="1424" y="3169"/>
                      <a:ext cx="88" cy="26"/>
                    </a:xfrm>
                    <a:prstGeom prst="line">
                      <a:avLst/>
                    </a:prstGeom>
                    <a:ln w="19050" cap="flat" cmpd="sng">
                      <a:solidFill>
                        <a:srgbClr val="FFFFFF"/>
                      </a:solidFill>
                      <a:prstDash val="solid"/>
                      <a:round/>
                      <a:headEnd type="oval" w="med" len="med"/>
                      <a:tailEnd type="none" w="med" len="med"/>
                    </a:ln>
                  </p:spPr>
                </p:sp>
              </p:grpSp>
            </p:grpSp>
          </p:grpSp>
        </p:grpSp>
        <p:grpSp>
          <p:nvGrpSpPr>
            <p:cNvPr id="323666" name="组合 323665"/>
            <p:cNvGrpSpPr/>
            <p:nvPr/>
          </p:nvGrpSpPr>
          <p:grpSpPr>
            <a:xfrm>
              <a:off x="4708" y="7721"/>
              <a:ext cx="645" cy="535"/>
              <a:chOff x="1935" y="2073"/>
              <a:chExt cx="437" cy="351"/>
            </a:xfrm>
          </p:grpSpPr>
          <p:pic>
            <p:nvPicPr>
              <p:cNvPr id="35904" name="图片 323666" descr="orange_box_1"/>
              <p:cNvPicPr>
                <a:picLocks noChangeAspect="1"/>
              </p:cNvPicPr>
              <p:nvPr/>
            </p:nvPicPr>
            <p:blipFill>
              <a:blip r:embed="rId6"/>
              <a:stretch>
                <a:fillRect/>
              </a:stretch>
            </p:blipFill>
            <p:spPr>
              <a:xfrm>
                <a:off x="2029" y="2073"/>
                <a:ext cx="342" cy="322"/>
              </a:xfrm>
              <a:prstGeom prst="rect">
                <a:avLst/>
              </a:prstGeom>
              <a:noFill/>
              <a:ln w="9525">
                <a:noFill/>
              </a:ln>
            </p:spPr>
          </p:pic>
          <p:sp>
            <p:nvSpPr>
              <p:cNvPr id="35905" name="文本框 323667"/>
              <p:cNvSpPr txBox="1"/>
              <p:nvPr/>
            </p:nvSpPr>
            <p:spPr>
              <a:xfrm rot="443256">
                <a:off x="1935" y="2203"/>
                <a:ext cx="437" cy="221"/>
              </a:xfrm>
              <a:prstGeom prst="rect">
                <a:avLst/>
              </a:prstGeom>
              <a:noFill/>
              <a:ln w="9525">
                <a:noFill/>
              </a:ln>
            </p:spPr>
            <p:txBody>
              <a:bodyPr wrap="square" anchor="t">
                <a:spAutoFit/>
              </a:bodyPr>
              <a:lstStyle/>
              <a:p>
                <a:pPr algn="ctr" eaLnBrk="0" hangingPunct="0">
                  <a:spcAft>
                    <a:spcPct val="30000"/>
                  </a:spcAft>
                  <a:buClr>
                    <a:schemeClr val="accent1"/>
                  </a:buClr>
                </a:pPr>
                <a:r>
                  <a:rPr lang="en-US" altLang="zh-CN" sz="800" b="1">
                    <a:solidFill>
                      <a:srgbClr val="FFFFFF"/>
                    </a:solidFill>
                    <a:latin typeface="微软雅黑" panose="020B0503020204020204" pitchFamily="34" charset="-122"/>
                    <a:ea typeface="微软雅黑" panose="020B0503020204020204" pitchFamily="34" charset="-122"/>
                  </a:rPr>
                  <a:t>ONU</a:t>
                </a:r>
              </a:p>
            </p:txBody>
          </p:sp>
        </p:grpSp>
        <p:pic>
          <p:nvPicPr>
            <p:cNvPr id="323670" name="图片 323669" descr="orange_Flexi_2"/>
            <p:cNvPicPr>
              <a:picLocks noChangeAspect="1"/>
            </p:cNvPicPr>
            <p:nvPr/>
          </p:nvPicPr>
          <p:blipFill>
            <a:blip r:embed="rId7"/>
            <a:stretch>
              <a:fillRect/>
            </a:stretch>
          </p:blipFill>
          <p:spPr>
            <a:xfrm>
              <a:off x="6068" y="7981"/>
              <a:ext cx="455" cy="422"/>
            </a:xfrm>
            <a:prstGeom prst="rect">
              <a:avLst/>
            </a:prstGeom>
            <a:noFill/>
            <a:ln w="9525">
              <a:noFill/>
            </a:ln>
          </p:spPr>
        </p:pic>
        <p:sp>
          <p:nvSpPr>
            <p:cNvPr id="323671" name="矩形 323670"/>
            <p:cNvSpPr/>
            <p:nvPr/>
          </p:nvSpPr>
          <p:spPr>
            <a:xfrm>
              <a:off x="8788" y="7381"/>
              <a:ext cx="5217" cy="1210"/>
            </a:xfrm>
            <a:prstGeom prst="rect">
              <a:avLst/>
            </a:prstGeom>
            <a:noFill/>
            <a:ln w="9525">
              <a:noFill/>
            </a:ln>
            <a:effectLst>
              <a:prstShdw prst="shdw17" dist="17961" dir="2699999">
                <a:srgbClr val="5C5C99"/>
              </a:prstShdw>
            </a:effectLst>
          </p:spPr>
          <p:txBody>
            <a:bodyPr wrap="square" anchor="t">
              <a:spAutoFit/>
            </a:bodyPr>
            <a:lstStyle/>
            <a:p>
              <a:pPr>
                <a:lnSpc>
                  <a:spcPct val="110000"/>
                </a:lnSpc>
                <a:buClr>
                  <a:srgbClr val="FF9900"/>
                </a:buClr>
                <a:buSzPct val="70000"/>
                <a:buFont typeface="Wingdings" panose="05000000000000000000" pitchFamily="2" charset="2"/>
              </a:pPr>
              <a:r>
                <a:rPr lang="zh-CN" altLang="en-US" sz="1000" u="sng" dirty="0">
                  <a:latin typeface="微软雅黑" panose="020B0503020204020204" pitchFamily="34" charset="-122"/>
                  <a:ea typeface="微软雅黑" panose="020B0503020204020204" pitchFamily="34" charset="-122"/>
                  <a:cs typeface="微软雅黑" panose="020B0503020204020204" pitchFamily="34" charset="-122"/>
                </a:rPr>
                <a:t>接入网络</a:t>
              </a:r>
            </a:p>
            <a:p>
              <a:pPr>
                <a:lnSpc>
                  <a:spcPct val="110000"/>
                </a:lnSpc>
                <a:buClr>
                  <a:srgbClr val="FF9900"/>
                </a:buClr>
                <a:buSzPct val="70000"/>
                <a:buFont typeface="Wingdings" panose="05000000000000000000" pitchFamily="2" charset="2"/>
                <a:buChar char="l"/>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无线接入：</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3G/4G/5G/WLAN/WiMax/NBIOT/LORA</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buClr>
                  <a:srgbClr val="FF9900"/>
                </a:buClr>
                <a:buSzPct val="70000"/>
                <a:buFont typeface="Wingdings" panose="05000000000000000000" pitchFamily="2" charset="2"/>
                <a:buChar char="l"/>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  有线接入：光纤（</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PON</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）和铜线（</a:t>
              </a:r>
              <a:r>
                <a:rPr lang="en-US" altLang="zh-CN" sz="1000" dirty="0" err="1">
                  <a:latin typeface="微软雅黑" panose="020B0503020204020204" pitchFamily="34" charset="-122"/>
                  <a:ea typeface="微软雅黑" panose="020B0503020204020204" pitchFamily="34" charset="-122"/>
                  <a:cs typeface="微软雅黑" panose="020B0503020204020204" pitchFamily="34" charset="-122"/>
                </a:rPr>
                <a:t>xDSL</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a:t>
              </a:r>
            </a:p>
            <a:p>
              <a:pPr>
                <a:lnSpc>
                  <a:spcPct val="110000"/>
                </a:lnSpc>
                <a:buClr>
                  <a:srgbClr val="FF9900"/>
                </a:buClr>
                <a:buSzPct val="70000"/>
                <a:buFont typeface="Wingdings" panose="05000000000000000000" pitchFamily="2" charset="2"/>
                <a:buChar char="l"/>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汇集承载：</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化传输网络（</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PTN/CE</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23673" name="椭圆 323672"/>
            <p:cNvSpPr/>
            <p:nvPr/>
          </p:nvSpPr>
          <p:spPr>
            <a:xfrm>
              <a:off x="6748" y="7836"/>
              <a:ext cx="1475" cy="452"/>
            </a:xfrm>
            <a:prstGeom prst="ellipse">
              <a:avLst/>
            </a:prstGeom>
            <a:noFill/>
            <a:ln w="28575" cap="flat" cmpd="sng">
              <a:solidFill>
                <a:srgbClr val="99CCFF"/>
              </a:solidFill>
              <a:prstDash val="solid"/>
              <a:round/>
              <a:headEnd type="none" w="med" len="med"/>
              <a:tailEnd type="none" w="med" len="med"/>
            </a:ln>
          </p:spPr>
          <p:txBody>
            <a:bodyPr anchor="t"/>
            <a:lstStyle/>
            <a:p>
              <a:endParaRPr lang="zh-CN" altLang="en-US">
                <a:latin typeface="微软雅黑" panose="020B0503020204020204" pitchFamily="34" charset="-122"/>
                <a:ea typeface="微软雅黑" panose="020B0503020204020204" pitchFamily="34" charset="-122"/>
              </a:endParaRPr>
            </a:p>
          </p:txBody>
        </p:sp>
        <p:pic>
          <p:nvPicPr>
            <p:cNvPr id="323665" name="图片 323664" descr="orange_router"/>
            <p:cNvPicPr>
              <a:picLocks noChangeAspect="1"/>
            </p:cNvPicPr>
            <p:nvPr/>
          </p:nvPicPr>
          <p:blipFill>
            <a:blip r:embed="rId8"/>
            <a:stretch>
              <a:fillRect/>
            </a:stretch>
          </p:blipFill>
          <p:spPr>
            <a:xfrm>
              <a:off x="7695" y="7721"/>
              <a:ext cx="640" cy="670"/>
            </a:xfrm>
            <a:prstGeom prst="rect">
              <a:avLst/>
            </a:prstGeom>
            <a:noFill/>
            <a:ln w="9525">
              <a:noFill/>
            </a:ln>
          </p:spPr>
        </p:pic>
        <p:pic>
          <p:nvPicPr>
            <p:cNvPr id="323672" name="图片 323671" descr="orange_router"/>
            <p:cNvPicPr>
              <a:picLocks noChangeAspect="1"/>
            </p:cNvPicPr>
            <p:nvPr/>
          </p:nvPicPr>
          <p:blipFill>
            <a:blip r:embed="rId8"/>
            <a:stretch>
              <a:fillRect/>
            </a:stretch>
          </p:blipFill>
          <p:spPr>
            <a:xfrm>
              <a:off x="6633" y="7721"/>
              <a:ext cx="640" cy="670"/>
            </a:xfrm>
            <a:prstGeom prst="rect">
              <a:avLst/>
            </a:prstGeom>
            <a:noFill/>
            <a:ln w="9525">
              <a:noFill/>
            </a:ln>
          </p:spPr>
        </p:pic>
        <p:sp>
          <p:nvSpPr>
            <p:cNvPr id="323674" name="Cloud"/>
            <p:cNvSpPr>
              <a:spLocks noChangeAspect="1" noEditPoints="1"/>
            </p:cNvSpPr>
            <p:nvPr/>
          </p:nvSpPr>
          <p:spPr>
            <a:xfrm rot="-10780088" flipV="1">
              <a:off x="2890" y="6473"/>
              <a:ext cx="4763" cy="683"/>
            </a:xfrm>
            <a:custGeom>
              <a:avLst/>
              <a:gdLst/>
              <a:ahLst/>
              <a:cxnLst>
                <a:cxn ang="0">
                  <a:pos x="67" y="10800"/>
                </a:cxn>
                <a:cxn ang="0">
                  <a:pos x="10800" y="21577"/>
                </a:cxn>
                <a:cxn ang="0">
                  <a:pos x="21582" y="10800"/>
                </a:cxn>
                <a:cxn ang="0">
                  <a:pos x="10800" y="1235"/>
                </a:cxn>
              </a:cxnLst>
              <a:rect l="0" t="0" r="0" b="0"/>
              <a:pathLst>
                <a:path w="21600" h="21600">
                  <a:moveTo>
                    <a:pt x="1950" y="7185"/>
                  </a:moveTo>
                  <a:cubicBezTo>
                    <a:pt x="854" y="7337"/>
                    <a:pt x="-1" y="8603"/>
                    <a:pt x="-1" y="10142"/>
                  </a:cubicBezTo>
                  <a:cubicBezTo>
                    <a:pt x="-1" y="11236"/>
                    <a:pt x="431" y="12192"/>
                    <a:pt x="1074" y="12708"/>
                  </a:cubicBezTo>
                  <a:cubicBezTo>
                    <a:pt x="709" y="13237"/>
                    <a:pt x="486" y="13948"/>
                    <a:pt x="486" y="14730"/>
                  </a:cubicBezTo>
                  <a:cubicBezTo>
                    <a:pt x="486" y="16364"/>
                    <a:pt x="1462" y="17689"/>
                    <a:pt x="2666" y="17689"/>
                  </a:cubicBezTo>
                  <a:cubicBezTo>
                    <a:pt x="2752" y="17689"/>
                    <a:pt x="2837" y="17682"/>
                    <a:pt x="2921" y="17669"/>
                  </a:cubicBezTo>
                  <a:cubicBezTo>
                    <a:pt x="3587" y="19254"/>
                    <a:pt x="4837" y="20320"/>
                    <a:pt x="6270" y="20320"/>
                  </a:cubicBezTo>
                  <a:cubicBezTo>
                    <a:pt x="6998" y="20320"/>
                    <a:pt x="7678" y="20045"/>
                    <a:pt x="8259" y="19567"/>
                  </a:cubicBezTo>
                  <a:cubicBezTo>
                    <a:pt x="8865" y="20802"/>
                    <a:pt x="9896" y="21614"/>
                    <a:pt x="11066" y="21614"/>
                  </a:cubicBezTo>
                  <a:cubicBezTo>
                    <a:pt x="12590" y="21614"/>
                    <a:pt x="13878" y="20236"/>
                    <a:pt x="14298" y="18343"/>
                  </a:cubicBezTo>
                  <a:cubicBezTo>
                    <a:pt x="14741" y="18721"/>
                    <a:pt x="15266" y="18939"/>
                    <a:pt x="15829" y="18939"/>
                  </a:cubicBezTo>
                  <a:cubicBezTo>
                    <a:pt x="17419" y="18939"/>
                    <a:pt x="18709" y="17195"/>
                    <a:pt x="18722" y="15037"/>
                  </a:cubicBezTo>
                  <a:cubicBezTo>
                    <a:pt x="20367" y="14720"/>
                    <a:pt x="21630" y="12798"/>
                    <a:pt x="21630" y="10474"/>
                  </a:cubicBezTo>
                  <a:cubicBezTo>
                    <a:pt x="21630" y="9417"/>
                    <a:pt x="21369" y="8443"/>
                    <a:pt x="20929" y="7666"/>
                  </a:cubicBezTo>
                  <a:cubicBezTo>
                    <a:pt x="21068" y="7226"/>
                    <a:pt x="21145" y="6741"/>
                    <a:pt x="21145" y="6232"/>
                  </a:cubicBezTo>
                  <a:cubicBezTo>
                    <a:pt x="21145" y="4555"/>
                    <a:pt x="20312" y="3142"/>
                    <a:pt x="19180" y="2722"/>
                  </a:cubicBezTo>
                  <a:cubicBezTo>
                    <a:pt x="18976" y="1178"/>
                    <a:pt x="17983" y="8"/>
                    <a:pt x="16789" y="8"/>
                  </a:cubicBezTo>
                  <a:cubicBezTo>
                    <a:pt x="16046" y="8"/>
                    <a:pt x="15382" y="460"/>
                    <a:pt x="14936" y="1173"/>
                  </a:cubicBezTo>
                  <a:cubicBezTo>
                    <a:pt x="14537" y="461"/>
                    <a:pt x="13908" y="2"/>
                    <a:pt x="13200" y="2"/>
                  </a:cubicBezTo>
                  <a:cubicBezTo>
                    <a:pt x="12345" y="2"/>
                    <a:pt x="11604" y="672"/>
                    <a:pt x="11246" y="1647"/>
                  </a:cubicBezTo>
                  <a:cubicBezTo>
                    <a:pt x="10765" y="1001"/>
                    <a:pt x="10104" y="602"/>
                    <a:pt x="9375" y="602"/>
                  </a:cubicBezTo>
                  <a:cubicBezTo>
                    <a:pt x="8354" y="602"/>
                    <a:pt x="7468" y="1383"/>
                    <a:pt x="7019" y="2531"/>
                  </a:cubicBezTo>
                  <a:cubicBezTo>
                    <a:pt x="6519" y="2130"/>
                    <a:pt x="5935" y="1900"/>
                    <a:pt x="5312" y="1900"/>
                  </a:cubicBezTo>
                  <a:cubicBezTo>
                    <a:pt x="3447" y="1900"/>
                    <a:pt x="1935" y="3957"/>
                    <a:pt x="1935" y="6495"/>
                  </a:cubicBezTo>
                  <a:cubicBezTo>
                    <a:pt x="1935" y="6706"/>
                    <a:pt x="1945" y="6913"/>
                    <a:pt x="1966" y="7117"/>
                  </a:cubicBezTo>
                  <a:close/>
                </a:path>
                <a:path w="21600" h="21600" fill="none">
                  <a:moveTo>
                    <a:pt x="1080" y="12690"/>
                  </a:moveTo>
                  <a:cubicBezTo>
                    <a:pt x="1402" y="12949"/>
                    <a:pt x="1778" y="13097"/>
                    <a:pt x="2178" y="13097"/>
                  </a:cubicBezTo>
                  <a:cubicBezTo>
                    <a:pt x="2235" y="13097"/>
                    <a:pt x="2292" y="13094"/>
                    <a:pt x="2348" y="13088"/>
                  </a:cubicBezTo>
                </a:path>
                <a:path w="21600" h="21600" fill="none">
                  <a:moveTo>
                    <a:pt x="2910" y="17640"/>
                  </a:moveTo>
                  <a:cubicBezTo>
                    <a:pt x="3105" y="17609"/>
                    <a:pt x="3290" y="17544"/>
                    <a:pt x="3465" y="17450"/>
                  </a:cubicBezTo>
                </a:path>
                <a:path w="21600" h="21600" fill="none">
                  <a:moveTo>
                    <a:pt x="7905" y="18675"/>
                  </a:moveTo>
                  <a:cubicBezTo>
                    <a:pt x="7993" y="18984"/>
                    <a:pt x="8105" y="19275"/>
                    <a:pt x="8238" y="19546"/>
                  </a:cubicBezTo>
                </a:path>
                <a:path w="21600" h="21600" fill="none">
                  <a:moveTo>
                    <a:pt x="14280" y="18330"/>
                  </a:moveTo>
                  <a:cubicBezTo>
                    <a:pt x="14349" y="18025"/>
                    <a:pt x="14394" y="17705"/>
                    <a:pt x="14414" y="17375"/>
                  </a:cubicBezTo>
                </a:path>
                <a:path w="21600" h="21600" fill="none">
                  <a:moveTo>
                    <a:pt x="18690" y="15045"/>
                  </a:moveTo>
                  <a:cubicBezTo>
                    <a:pt x="18690" y="15034"/>
                    <a:pt x="18690" y="15024"/>
                    <a:pt x="18690" y="15013"/>
                  </a:cubicBezTo>
                  <a:cubicBezTo>
                    <a:pt x="18690" y="13459"/>
                    <a:pt x="18027" y="12115"/>
                    <a:pt x="17065" y="11476"/>
                  </a:cubicBezTo>
                </a:path>
                <a:path w="21600" h="21600" fill="none">
                  <a:moveTo>
                    <a:pt x="20175" y="9015"/>
                  </a:moveTo>
                  <a:cubicBezTo>
                    <a:pt x="20486" y="8654"/>
                    <a:pt x="20736" y="8197"/>
                    <a:pt x="20900" y="7678"/>
                  </a:cubicBezTo>
                </a:path>
                <a:path w="21600" h="21600" fill="none">
                  <a:moveTo>
                    <a:pt x="19200" y="3345"/>
                  </a:moveTo>
                  <a:cubicBezTo>
                    <a:pt x="19200" y="3329"/>
                    <a:pt x="19200" y="3313"/>
                    <a:pt x="19200" y="3297"/>
                  </a:cubicBezTo>
                  <a:cubicBezTo>
                    <a:pt x="19200" y="3097"/>
                    <a:pt x="19187" y="2901"/>
                    <a:pt x="19162" y="2711"/>
                  </a:cubicBezTo>
                </a:path>
                <a:path w="21600" h="21600" fill="none">
                  <a:moveTo>
                    <a:pt x="14910" y="1170"/>
                  </a:moveTo>
                  <a:cubicBezTo>
                    <a:pt x="14759" y="1412"/>
                    <a:pt x="14634" y="1683"/>
                    <a:pt x="14539" y="1976"/>
                  </a:cubicBezTo>
                </a:path>
                <a:path w="21600" h="21600" fill="none">
                  <a:moveTo>
                    <a:pt x="11250" y="1665"/>
                  </a:moveTo>
                  <a:cubicBezTo>
                    <a:pt x="11169" y="1882"/>
                    <a:pt x="11108" y="2115"/>
                    <a:pt x="11069" y="2360"/>
                  </a:cubicBezTo>
                </a:path>
                <a:path w="21600" h="21600" fill="none">
                  <a:moveTo>
                    <a:pt x="7650" y="3270"/>
                  </a:moveTo>
                  <a:cubicBezTo>
                    <a:pt x="7455" y="3011"/>
                    <a:pt x="7237" y="2784"/>
                    <a:pt x="7001" y="2595"/>
                  </a:cubicBezTo>
                </a:path>
                <a:path w="21600" h="21600" fill="none">
                  <a:moveTo>
                    <a:pt x="1950" y="7185"/>
                  </a:moveTo>
                  <a:cubicBezTo>
                    <a:pt x="1974" y="7430"/>
                    <a:pt x="2012" y="7667"/>
                    <a:pt x="2063" y="7896"/>
                  </a:cubicBezTo>
                </a:path>
              </a:pathLst>
            </a:custGeom>
            <a:solidFill>
              <a:srgbClr val="99CCFF"/>
            </a:solidFill>
            <a:ln w="28575" cap="flat" cmpd="sng">
              <a:solidFill>
                <a:schemeClr val="bg1"/>
              </a:solidFill>
              <a:prstDash val="solid"/>
              <a:miter/>
              <a:headEnd type="none" w="med" len="med"/>
              <a:tailEnd type="none" w="med" len="med"/>
            </a:ln>
            <a:effectLst>
              <a:outerShdw dist="107763" dir="2699999" algn="ctr" rotWithShape="0">
                <a:srgbClr val="808080"/>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3737" name="矩形 323736"/>
            <p:cNvSpPr/>
            <p:nvPr/>
          </p:nvSpPr>
          <p:spPr>
            <a:xfrm>
              <a:off x="8788" y="6248"/>
              <a:ext cx="5217" cy="1210"/>
            </a:xfrm>
            <a:prstGeom prst="rect">
              <a:avLst/>
            </a:prstGeom>
            <a:noFill/>
            <a:ln w="9525">
              <a:noFill/>
            </a:ln>
            <a:effectLst>
              <a:prstShdw prst="shdw17" dist="17961" dir="2699999">
                <a:srgbClr val="5C5C99"/>
              </a:prstShdw>
            </a:effectLst>
          </p:spPr>
          <p:txBody>
            <a:bodyPr anchor="t">
              <a:spAutoFit/>
            </a:bodyPr>
            <a:lstStyle/>
            <a:p>
              <a:pPr>
                <a:lnSpc>
                  <a:spcPct val="110000"/>
                </a:lnSpc>
                <a:buClr>
                  <a:srgbClr val="FF9900"/>
                </a:buClr>
                <a:buSzPct val="70000"/>
                <a:buFont typeface="Wingdings" panose="05000000000000000000" pitchFamily="2" charset="2"/>
              </a:pPr>
              <a:r>
                <a:rPr lang="zh-CN" altLang="en-US" sz="1000" u="sng" dirty="0">
                  <a:latin typeface="微软雅黑" panose="020B0503020204020204" pitchFamily="34" charset="-122"/>
                  <a:ea typeface="微软雅黑" panose="020B0503020204020204" pitchFamily="34" charset="-122"/>
                  <a:cs typeface="微软雅黑" panose="020B0503020204020204" pitchFamily="34" charset="-122"/>
                </a:rPr>
                <a:t>核心网络</a:t>
              </a:r>
              <a:r>
                <a:rPr lang="en-US" altLang="zh-CN" sz="1000" u="sng">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1000" u="sng" dirty="0">
                  <a:latin typeface="微软雅黑" panose="020B0503020204020204" pitchFamily="34" charset="-122"/>
                  <a:ea typeface="微软雅黑" panose="020B0503020204020204" pitchFamily="34" charset="-122"/>
                  <a:cs typeface="微软雅黑" panose="020B0503020204020204" pitchFamily="34" charset="-122"/>
                </a:rPr>
                <a:t>业务网关</a:t>
              </a:r>
            </a:p>
            <a:p>
              <a:pPr>
                <a:lnSpc>
                  <a:spcPct val="110000"/>
                </a:lnSpc>
                <a:buClr>
                  <a:srgbClr val="FF9900"/>
                </a:buClr>
                <a:buSzPct val="70000"/>
                <a:buFont typeface="Wingdings" panose="05000000000000000000" pitchFamily="2" charset="2"/>
                <a:buChar char="l"/>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统一</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协议的高效率的核心网络</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设备</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接口</a:t>
              </a:r>
            </a:p>
            <a:p>
              <a:pPr>
                <a:lnSpc>
                  <a:spcPct val="110000"/>
                </a:lnSpc>
                <a:buClr>
                  <a:srgbClr val="FF9900"/>
                </a:buClr>
                <a:buSzPct val="70000"/>
                <a:buFont typeface="Wingdings" panose="05000000000000000000" pitchFamily="2" charset="2"/>
                <a:buChar char="l"/>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针对海量流量和高可靠性要求的拓扑和机制</a:t>
              </a:r>
            </a:p>
            <a:p>
              <a:pPr>
                <a:lnSpc>
                  <a:spcPct val="110000"/>
                </a:lnSpc>
                <a:buClr>
                  <a:srgbClr val="FF9900"/>
                </a:buClr>
                <a:buSzPct val="70000"/>
                <a:buFont typeface="Wingdings" panose="05000000000000000000" pitchFamily="2" charset="2"/>
                <a:buChar char="l"/>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  边缘业务控制实现业务感知、控制和策略转发</a:t>
              </a:r>
            </a:p>
          </p:txBody>
        </p:sp>
        <p:pic>
          <p:nvPicPr>
            <p:cNvPr id="323738" name="图片 323737" descr="grey_database_1"/>
            <p:cNvPicPr>
              <a:picLocks noChangeAspect="1"/>
            </p:cNvPicPr>
            <p:nvPr/>
          </p:nvPicPr>
          <p:blipFill>
            <a:blip r:embed="rId9"/>
            <a:stretch>
              <a:fillRect/>
            </a:stretch>
          </p:blipFill>
          <p:spPr>
            <a:xfrm>
              <a:off x="4025" y="5453"/>
              <a:ext cx="680" cy="680"/>
            </a:xfrm>
            <a:prstGeom prst="rect">
              <a:avLst/>
            </a:prstGeom>
            <a:noFill/>
            <a:ln w="9525">
              <a:noFill/>
            </a:ln>
          </p:spPr>
        </p:pic>
        <p:pic>
          <p:nvPicPr>
            <p:cNvPr id="323739" name="图片 323738" descr="orange_sylinder_3"/>
            <p:cNvPicPr>
              <a:picLocks noChangeAspect="1"/>
            </p:cNvPicPr>
            <p:nvPr/>
          </p:nvPicPr>
          <p:blipFill>
            <a:blip r:embed="rId10"/>
            <a:stretch>
              <a:fillRect/>
            </a:stretch>
          </p:blipFill>
          <p:spPr>
            <a:xfrm>
              <a:off x="6745" y="5453"/>
              <a:ext cx="683" cy="628"/>
            </a:xfrm>
            <a:prstGeom prst="rect">
              <a:avLst/>
            </a:prstGeom>
            <a:noFill/>
            <a:ln w="9525">
              <a:noFill/>
            </a:ln>
          </p:spPr>
        </p:pic>
        <p:pic>
          <p:nvPicPr>
            <p:cNvPr id="323740" name="图片 323739" descr="purple_sylinder_2"/>
            <p:cNvPicPr>
              <a:picLocks noChangeAspect="1"/>
            </p:cNvPicPr>
            <p:nvPr/>
          </p:nvPicPr>
          <p:blipFill>
            <a:blip r:embed="rId11"/>
            <a:stretch>
              <a:fillRect/>
            </a:stretch>
          </p:blipFill>
          <p:spPr>
            <a:xfrm>
              <a:off x="5385" y="5453"/>
              <a:ext cx="680" cy="625"/>
            </a:xfrm>
            <a:prstGeom prst="rect">
              <a:avLst/>
            </a:prstGeom>
            <a:noFill/>
            <a:ln w="9525">
              <a:noFill/>
            </a:ln>
          </p:spPr>
        </p:pic>
        <p:pic>
          <p:nvPicPr>
            <p:cNvPr id="323741" name="图片 323740" descr="orange_sylinder_3"/>
            <p:cNvPicPr>
              <a:picLocks noChangeAspect="1"/>
            </p:cNvPicPr>
            <p:nvPr/>
          </p:nvPicPr>
          <p:blipFill>
            <a:blip r:embed="rId10"/>
            <a:stretch>
              <a:fillRect/>
            </a:stretch>
          </p:blipFill>
          <p:spPr>
            <a:xfrm>
              <a:off x="2665" y="5453"/>
              <a:ext cx="683" cy="625"/>
            </a:xfrm>
            <a:prstGeom prst="rect">
              <a:avLst/>
            </a:prstGeom>
            <a:noFill/>
            <a:ln w="9525">
              <a:noFill/>
            </a:ln>
          </p:spPr>
        </p:pic>
        <p:pic>
          <p:nvPicPr>
            <p:cNvPr id="323676" name="图片 323675" descr="orange_database_3"/>
            <p:cNvPicPr>
              <a:picLocks noChangeAspect="1"/>
            </p:cNvPicPr>
            <p:nvPr/>
          </p:nvPicPr>
          <p:blipFill>
            <a:blip r:embed="rId12"/>
            <a:stretch>
              <a:fillRect/>
            </a:stretch>
          </p:blipFill>
          <p:spPr>
            <a:xfrm>
              <a:off x="2665" y="6588"/>
              <a:ext cx="793" cy="455"/>
            </a:xfrm>
            <a:prstGeom prst="rect">
              <a:avLst/>
            </a:prstGeom>
            <a:noFill/>
            <a:ln w="9525">
              <a:noFill/>
            </a:ln>
          </p:spPr>
        </p:pic>
        <p:pic>
          <p:nvPicPr>
            <p:cNvPr id="323677" name="图片 323676" descr="orange_database_3"/>
            <p:cNvPicPr>
              <a:picLocks noChangeAspect="1"/>
            </p:cNvPicPr>
            <p:nvPr/>
          </p:nvPicPr>
          <p:blipFill>
            <a:blip r:embed="rId12"/>
            <a:stretch>
              <a:fillRect/>
            </a:stretch>
          </p:blipFill>
          <p:spPr>
            <a:xfrm>
              <a:off x="4933" y="6366"/>
              <a:ext cx="792" cy="447"/>
            </a:xfrm>
            <a:prstGeom prst="rect">
              <a:avLst/>
            </a:prstGeom>
            <a:noFill/>
            <a:ln w="9525">
              <a:noFill/>
            </a:ln>
          </p:spPr>
        </p:pic>
        <p:pic>
          <p:nvPicPr>
            <p:cNvPr id="323678" name="图片 323677" descr="orange_database_3"/>
            <p:cNvPicPr>
              <a:picLocks noChangeAspect="1"/>
            </p:cNvPicPr>
            <p:nvPr/>
          </p:nvPicPr>
          <p:blipFill>
            <a:blip r:embed="rId12"/>
            <a:stretch>
              <a:fillRect/>
            </a:stretch>
          </p:blipFill>
          <p:spPr>
            <a:xfrm>
              <a:off x="7088" y="6701"/>
              <a:ext cx="792" cy="452"/>
            </a:xfrm>
            <a:prstGeom prst="rect">
              <a:avLst/>
            </a:prstGeom>
            <a:noFill/>
            <a:ln w="9525">
              <a:noFill/>
            </a:ln>
          </p:spPr>
        </p:pic>
        <p:grpSp>
          <p:nvGrpSpPr>
            <p:cNvPr id="323679" name="组合 323678"/>
            <p:cNvGrpSpPr/>
            <p:nvPr/>
          </p:nvGrpSpPr>
          <p:grpSpPr>
            <a:xfrm>
              <a:off x="5840" y="6813"/>
              <a:ext cx="680" cy="455"/>
              <a:chOff x="4082" y="4042"/>
              <a:chExt cx="283" cy="278"/>
            </a:xfrm>
          </p:grpSpPr>
          <p:pic>
            <p:nvPicPr>
              <p:cNvPr id="35921" name="图片 323679" descr="orange_database"/>
              <p:cNvPicPr>
                <a:picLocks noChangeAspect="1"/>
              </p:cNvPicPr>
              <p:nvPr/>
            </p:nvPicPr>
            <p:blipFill>
              <a:blip r:embed="rId13"/>
              <a:stretch>
                <a:fillRect/>
              </a:stretch>
            </p:blipFill>
            <p:spPr>
              <a:xfrm>
                <a:off x="4082" y="4042"/>
                <a:ext cx="283" cy="278"/>
              </a:xfrm>
              <a:prstGeom prst="rect">
                <a:avLst/>
              </a:prstGeom>
              <a:noFill/>
              <a:ln w="9525">
                <a:noFill/>
              </a:ln>
            </p:spPr>
          </p:pic>
          <p:grpSp>
            <p:nvGrpSpPr>
              <p:cNvPr id="35922" name="组合 323680"/>
              <p:cNvGrpSpPr>
                <a:grpSpLocks noChangeAspect="1"/>
              </p:cNvGrpSpPr>
              <p:nvPr/>
            </p:nvGrpSpPr>
            <p:grpSpPr>
              <a:xfrm>
                <a:off x="4144" y="4052"/>
                <a:ext cx="169" cy="64"/>
                <a:chOff x="2727" y="697"/>
                <a:chExt cx="2421" cy="2579"/>
              </a:xfrm>
            </p:grpSpPr>
            <p:grpSp>
              <p:nvGrpSpPr>
                <p:cNvPr id="35923" name="组合 323681"/>
                <p:cNvGrpSpPr>
                  <a:grpSpLocks noChangeAspect="1"/>
                </p:cNvGrpSpPr>
                <p:nvPr/>
              </p:nvGrpSpPr>
              <p:grpSpPr>
                <a:xfrm>
                  <a:off x="2727" y="697"/>
                  <a:ext cx="2409" cy="2507"/>
                  <a:chOff x="2739" y="769"/>
                  <a:chExt cx="2409" cy="2507"/>
                </a:xfrm>
              </p:grpSpPr>
              <p:sp>
                <p:nvSpPr>
                  <p:cNvPr id="35924" name="任意多边形 323682"/>
                  <p:cNvSpPr>
                    <a:spLocks noChangeAspect="1"/>
                  </p:cNvSpPr>
                  <p:nvPr/>
                </p:nvSpPr>
                <p:spPr>
                  <a:xfrm>
                    <a:off x="2748" y="769"/>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25" name="任意多边形 323683"/>
                  <p:cNvSpPr>
                    <a:spLocks noChangeAspect="1"/>
                  </p:cNvSpPr>
                  <p:nvPr/>
                </p:nvSpPr>
                <p:spPr>
                  <a:xfrm rot="5400000">
                    <a:off x="2734" y="2148"/>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26" name="任意多边形 323684"/>
                  <p:cNvSpPr>
                    <a:spLocks noChangeAspect="1"/>
                  </p:cNvSpPr>
                  <p:nvPr/>
                </p:nvSpPr>
                <p:spPr>
                  <a:xfrm rot="10800000">
                    <a:off x="4032" y="2167"/>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27" name="任意多边形 323685"/>
                  <p:cNvSpPr>
                    <a:spLocks noChangeAspect="1"/>
                  </p:cNvSpPr>
                  <p:nvPr/>
                </p:nvSpPr>
                <p:spPr>
                  <a:xfrm rot="-5400000">
                    <a:off x="3922" y="912"/>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28" name="组合 323686"/>
                <p:cNvGrpSpPr>
                  <a:grpSpLocks noChangeAspect="1"/>
                </p:cNvGrpSpPr>
                <p:nvPr/>
              </p:nvGrpSpPr>
              <p:grpSpPr>
                <a:xfrm>
                  <a:off x="2739" y="769"/>
                  <a:ext cx="2409" cy="2507"/>
                  <a:chOff x="2739" y="769"/>
                  <a:chExt cx="2409" cy="2507"/>
                </a:xfrm>
              </p:grpSpPr>
              <p:sp>
                <p:nvSpPr>
                  <p:cNvPr id="35929" name="任意多边形 323687"/>
                  <p:cNvSpPr>
                    <a:spLocks noChangeAspect="1"/>
                  </p:cNvSpPr>
                  <p:nvPr/>
                </p:nvSpPr>
                <p:spPr>
                  <a:xfrm>
                    <a:off x="2748" y="769"/>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30" name="任意多边形 323688"/>
                  <p:cNvSpPr>
                    <a:spLocks noChangeAspect="1"/>
                  </p:cNvSpPr>
                  <p:nvPr/>
                </p:nvSpPr>
                <p:spPr>
                  <a:xfrm rot="5400000">
                    <a:off x="2734" y="2148"/>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31" name="任意多边形 323689"/>
                  <p:cNvSpPr>
                    <a:spLocks noChangeAspect="1"/>
                  </p:cNvSpPr>
                  <p:nvPr/>
                </p:nvSpPr>
                <p:spPr>
                  <a:xfrm rot="10800000">
                    <a:off x="4032" y="2167"/>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32" name="任意多边形 323690"/>
                  <p:cNvSpPr>
                    <a:spLocks noChangeAspect="1"/>
                  </p:cNvSpPr>
                  <p:nvPr/>
                </p:nvSpPr>
                <p:spPr>
                  <a:xfrm rot="-5400000">
                    <a:off x="3922" y="912"/>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5933" name="组合 323691"/>
              <p:cNvGrpSpPr/>
              <p:nvPr/>
            </p:nvGrpSpPr>
            <p:grpSpPr>
              <a:xfrm>
                <a:off x="4127" y="4158"/>
                <a:ext cx="173" cy="130"/>
                <a:chOff x="4059" y="3386"/>
                <a:chExt cx="212" cy="160"/>
              </a:xfrm>
            </p:grpSpPr>
            <p:grpSp>
              <p:nvGrpSpPr>
                <p:cNvPr id="35934" name="组合 323692"/>
                <p:cNvGrpSpPr/>
                <p:nvPr/>
              </p:nvGrpSpPr>
              <p:grpSpPr>
                <a:xfrm>
                  <a:off x="4059" y="3386"/>
                  <a:ext cx="103" cy="155"/>
                  <a:chOff x="4100" y="3386"/>
                  <a:chExt cx="62" cy="140"/>
                </a:xfrm>
              </p:grpSpPr>
              <p:grpSp>
                <p:nvGrpSpPr>
                  <p:cNvPr id="35935" name="组合 323693"/>
                  <p:cNvGrpSpPr/>
                  <p:nvPr/>
                </p:nvGrpSpPr>
                <p:grpSpPr>
                  <a:xfrm>
                    <a:off x="4100" y="3386"/>
                    <a:ext cx="60" cy="48"/>
                    <a:chOff x="4074" y="3386"/>
                    <a:chExt cx="60" cy="48"/>
                  </a:xfrm>
                </p:grpSpPr>
                <p:sp>
                  <p:nvSpPr>
                    <p:cNvPr id="35936" name="任意多边形 323694"/>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37" name="任意多边形 323695"/>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38" name="组合 323696"/>
                  <p:cNvGrpSpPr/>
                  <p:nvPr/>
                </p:nvGrpSpPr>
                <p:grpSpPr>
                  <a:xfrm>
                    <a:off x="4100" y="3432"/>
                    <a:ext cx="60" cy="48"/>
                    <a:chOff x="4074" y="3386"/>
                    <a:chExt cx="60" cy="48"/>
                  </a:xfrm>
                </p:grpSpPr>
                <p:sp>
                  <p:nvSpPr>
                    <p:cNvPr id="35939" name="任意多边形 323697"/>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40" name="任意多边形 323698"/>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41" name="组合 323699"/>
                  <p:cNvGrpSpPr/>
                  <p:nvPr/>
                </p:nvGrpSpPr>
                <p:grpSpPr>
                  <a:xfrm>
                    <a:off x="4102" y="3478"/>
                    <a:ext cx="60" cy="48"/>
                    <a:chOff x="4074" y="3386"/>
                    <a:chExt cx="60" cy="48"/>
                  </a:xfrm>
                </p:grpSpPr>
                <p:sp>
                  <p:nvSpPr>
                    <p:cNvPr id="35942" name="任意多边形 323700"/>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43" name="任意多边形 323701"/>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5944" name="组合 323702"/>
                <p:cNvGrpSpPr/>
                <p:nvPr/>
              </p:nvGrpSpPr>
              <p:grpSpPr>
                <a:xfrm>
                  <a:off x="4192" y="3395"/>
                  <a:ext cx="79" cy="69"/>
                  <a:chOff x="4192" y="3395"/>
                  <a:chExt cx="79" cy="69"/>
                </a:xfrm>
              </p:grpSpPr>
              <p:sp>
                <p:nvSpPr>
                  <p:cNvPr id="35945" name="任意多边形 323703"/>
                  <p:cNvSpPr/>
                  <p:nvPr/>
                </p:nvSpPr>
                <p:spPr>
                  <a:xfrm>
                    <a:off x="4192" y="3395"/>
                    <a:ext cx="76" cy="65"/>
                  </a:xfrm>
                  <a:custGeom>
                    <a:avLst/>
                    <a:gdLst/>
                    <a:ahLst/>
                    <a:cxnLst/>
                    <a:rect l="0" t="0" r="0" b="0"/>
                    <a:pathLst>
                      <a:path w="76" h="65">
                        <a:moveTo>
                          <a:pt x="2" y="0"/>
                        </a:moveTo>
                        <a:lnTo>
                          <a:pt x="21" y="1"/>
                        </a:lnTo>
                        <a:lnTo>
                          <a:pt x="20" y="35"/>
                        </a:lnTo>
                        <a:cubicBezTo>
                          <a:pt x="20" y="35"/>
                          <a:pt x="32" y="41"/>
                          <a:pt x="54" y="35"/>
                        </a:cubicBezTo>
                        <a:cubicBezTo>
                          <a:pt x="55" y="27"/>
                          <a:pt x="56" y="19"/>
                          <a:pt x="56" y="19"/>
                        </a:cubicBezTo>
                        <a:lnTo>
                          <a:pt x="76" y="40"/>
                        </a:lnTo>
                        <a:lnTo>
                          <a:pt x="53" y="65"/>
                        </a:lnTo>
                        <a:cubicBezTo>
                          <a:pt x="53" y="65"/>
                          <a:pt x="53" y="58"/>
                          <a:pt x="54" y="52"/>
                        </a:cubicBezTo>
                        <a:cubicBezTo>
                          <a:pt x="32" y="59"/>
                          <a:pt x="0" y="51"/>
                          <a:pt x="0" y="51"/>
                        </a:cubicBezTo>
                        <a:lnTo>
                          <a:pt x="2" y="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46" name="任意多边形 323704"/>
                  <p:cNvSpPr/>
                  <p:nvPr/>
                </p:nvSpPr>
                <p:spPr>
                  <a:xfrm>
                    <a:off x="4195" y="3399"/>
                    <a:ext cx="76" cy="65"/>
                  </a:xfrm>
                  <a:custGeom>
                    <a:avLst/>
                    <a:gdLst/>
                    <a:ahLst/>
                    <a:cxnLst/>
                    <a:rect l="0" t="0" r="0" b="0"/>
                    <a:pathLst>
                      <a:path w="76" h="65">
                        <a:moveTo>
                          <a:pt x="2" y="0"/>
                        </a:moveTo>
                        <a:lnTo>
                          <a:pt x="21" y="1"/>
                        </a:lnTo>
                        <a:lnTo>
                          <a:pt x="20" y="35"/>
                        </a:lnTo>
                        <a:cubicBezTo>
                          <a:pt x="20" y="35"/>
                          <a:pt x="32" y="41"/>
                          <a:pt x="54" y="35"/>
                        </a:cubicBezTo>
                        <a:cubicBezTo>
                          <a:pt x="55" y="27"/>
                          <a:pt x="56" y="19"/>
                          <a:pt x="56" y="19"/>
                        </a:cubicBezTo>
                        <a:lnTo>
                          <a:pt x="76" y="40"/>
                        </a:lnTo>
                        <a:lnTo>
                          <a:pt x="53" y="65"/>
                        </a:lnTo>
                        <a:cubicBezTo>
                          <a:pt x="53" y="65"/>
                          <a:pt x="53" y="58"/>
                          <a:pt x="54" y="52"/>
                        </a:cubicBezTo>
                        <a:cubicBezTo>
                          <a:pt x="32" y="59"/>
                          <a:pt x="0" y="51"/>
                          <a:pt x="0" y="51"/>
                        </a:cubicBezTo>
                        <a:lnTo>
                          <a:pt x="2" y="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5947" name="任意多边形 323705"/>
                <p:cNvSpPr/>
                <p:nvPr/>
              </p:nvSpPr>
              <p:spPr>
                <a:xfrm>
                  <a:off x="4180" y="3467"/>
                  <a:ext cx="84" cy="76"/>
                </a:xfrm>
                <a:custGeom>
                  <a:avLst/>
                  <a:gdLst/>
                  <a:ahLst/>
                  <a:cxnLst/>
                  <a:rect l="0" t="0" r="0" b="0"/>
                  <a:pathLst>
                    <a:path w="84" h="76">
                      <a:moveTo>
                        <a:pt x="82" y="2"/>
                      </a:moveTo>
                      <a:cubicBezTo>
                        <a:pt x="82" y="2"/>
                        <a:pt x="84" y="11"/>
                        <a:pt x="84" y="21"/>
                      </a:cubicBezTo>
                      <a:cubicBezTo>
                        <a:pt x="67" y="25"/>
                        <a:pt x="43" y="21"/>
                        <a:pt x="30" y="20"/>
                      </a:cubicBezTo>
                      <a:cubicBezTo>
                        <a:pt x="30" y="33"/>
                        <a:pt x="31" y="42"/>
                        <a:pt x="30" y="54"/>
                      </a:cubicBezTo>
                      <a:cubicBezTo>
                        <a:pt x="38" y="55"/>
                        <a:pt x="46" y="56"/>
                        <a:pt x="46" y="56"/>
                      </a:cubicBezTo>
                      <a:lnTo>
                        <a:pt x="25" y="76"/>
                      </a:lnTo>
                      <a:lnTo>
                        <a:pt x="0" y="53"/>
                      </a:lnTo>
                      <a:cubicBezTo>
                        <a:pt x="0" y="53"/>
                        <a:pt x="7" y="53"/>
                        <a:pt x="13" y="54"/>
                      </a:cubicBezTo>
                      <a:cubicBezTo>
                        <a:pt x="14" y="37"/>
                        <a:pt x="14" y="0"/>
                        <a:pt x="14" y="0"/>
                      </a:cubicBezTo>
                      <a:cubicBezTo>
                        <a:pt x="49" y="7"/>
                        <a:pt x="62" y="7"/>
                        <a:pt x="82" y="2"/>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48" name="任意多边形 323706"/>
                <p:cNvSpPr/>
                <p:nvPr/>
              </p:nvSpPr>
              <p:spPr>
                <a:xfrm>
                  <a:off x="4183" y="3470"/>
                  <a:ext cx="84" cy="76"/>
                </a:xfrm>
                <a:custGeom>
                  <a:avLst/>
                  <a:gdLst/>
                  <a:ahLst/>
                  <a:cxnLst/>
                  <a:rect l="0" t="0" r="0" b="0"/>
                  <a:pathLst>
                    <a:path w="84" h="76">
                      <a:moveTo>
                        <a:pt x="82" y="2"/>
                      </a:moveTo>
                      <a:cubicBezTo>
                        <a:pt x="82" y="2"/>
                        <a:pt x="84" y="11"/>
                        <a:pt x="84" y="21"/>
                      </a:cubicBezTo>
                      <a:cubicBezTo>
                        <a:pt x="67" y="25"/>
                        <a:pt x="43" y="21"/>
                        <a:pt x="30" y="20"/>
                      </a:cubicBezTo>
                      <a:cubicBezTo>
                        <a:pt x="30" y="33"/>
                        <a:pt x="31" y="42"/>
                        <a:pt x="30" y="54"/>
                      </a:cubicBezTo>
                      <a:cubicBezTo>
                        <a:pt x="38" y="55"/>
                        <a:pt x="46" y="56"/>
                        <a:pt x="46" y="56"/>
                      </a:cubicBezTo>
                      <a:lnTo>
                        <a:pt x="25" y="76"/>
                      </a:lnTo>
                      <a:lnTo>
                        <a:pt x="0" y="53"/>
                      </a:lnTo>
                      <a:cubicBezTo>
                        <a:pt x="0" y="53"/>
                        <a:pt x="7" y="53"/>
                        <a:pt x="13" y="54"/>
                      </a:cubicBezTo>
                      <a:cubicBezTo>
                        <a:pt x="14" y="37"/>
                        <a:pt x="14" y="0"/>
                        <a:pt x="14" y="0"/>
                      </a:cubicBezTo>
                      <a:cubicBezTo>
                        <a:pt x="49" y="7"/>
                        <a:pt x="62" y="7"/>
                        <a:pt x="82" y="2"/>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23708" name="组合 323707"/>
            <p:cNvGrpSpPr/>
            <p:nvPr/>
          </p:nvGrpSpPr>
          <p:grpSpPr>
            <a:xfrm>
              <a:off x="4025" y="6813"/>
              <a:ext cx="680" cy="455"/>
              <a:chOff x="4082" y="4042"/>
              <a:chExt cx="283" cy="278"/>
            </a:xfrm>
          </p:grpSpPr>
          <p:pic>
            <p:nvPicPr>
              <p:cNvPr id="35950" name="图片 323708" descr="orange_database"/>
              <p:cNvPicPr>
                <a:picLocks noChangeAspect="1"/>
              </p:cNvPicPr>
              <p:nvPr/>
            </p:nvPicPr>
            <p:blipFill>
              <a:blip r:embed="rId13"/>
              <a:stretch>
                <a:fillRect/>
              </a:stretch>
            </p:blipFill>
            <p:spPr>
              <a:xfrm>
                <a:off x="4082" y="4042"/>
                <a:ext cx="283" cy="278"/>
              </a:xfrm>
              <a:prstGeom prst="rect">
                <a:avLst/>
              </a:prstGeom>
              <a:noFill/>
              <a:ln w="9525">
                <a:noFill/>
              </a:ln>
            </p:spPr>
          </p:pic>
          <p:grpSp>
            <p:nvGrpSpPr>
              <p:cNvPr id="35951" name="组合 323709"/>
              <p:cNvGrpSpPr>
                <a:grpSpLocks noChangeAspect="1"/>
              </p:cNvGrpSpPr>
              <p:nvPr/>
            </p:nvGrpSpPr>
            <p:grpSpPr>
              <a:xfrm>
                <a:off x="4144" y="4052"/>
                <a:ext cx="169" cy="64"/>
                <a:chOff x="2727" y="697"/>
                <a:chExt cx="2421" cy="2579"/>
              </a:xfrm>
            </p:grpSpPr>
            <p:grpSp>
              <p:nvGrpSpPr>
                <p:cNvPr id="35952" name="组合 323710"/>
                <p:cNvGrpSpPr>
                  <a:grpSpLocks noChangeAspect="1"/>
                </p:cNvGrpSpPr>
                <p:nvPr/>
              </p:nvGrpSpPr>
              <p:grpSpPr>
                <a:xfrm>
                  <a:off x="2727" y="697"/>
                  <a:ext cx="2409" cy="2507"/>
                  <a:chOff x="2739" y="769"/>
                  <a:chExt cx="2409" cy="2507"/>
                </a:xfrm>
              </p:grpSpPr>
              <p:sp>
                <p:nvSpPr>
                  <p:cNvPr id="35953" name="任意多边形 323711"/>
                  <p:cNvSpPr>
                    <a:spLocks noChangeAspect="1"/>
                  </p:cNvSpPr>
                  <p:nvPr/>
                </p:nvSpPr>
                <p:spPr>
                  <a:xfrm>
                    <a:off x="2748" y="769"/>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54" name="任意多边形 323712"/>
                  <p:cNvSpPr>
                    <a:spLocks noChangeAspect="1"/>
                  </p:cNvSpPr>
                  <p:nvPr/>
                </p:nvSpPr>
                <p:spPr>
                  <a:xfrm rot="5400000">
                    <a:off x="2734" y="2148"/>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55" name="任意多边形 323713"/>
                  <p:cNvSpPr>
                    <a:spLocks noChangeAspect="1"/>
                  </p:cNvSpPr>
                  <p:nvPr/>
                </p:nvSpPr>
                <p:spPr>
                  <a:xfrm rot="10800000">
                    <a:off x="4032" y="2167"/>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56" name="任意多边形 323714"/>
                  <p:cNvSpPr>
                    <a:spLocks noChangeAspect="1"/>
                  </p:cNvSpPr>
                  <p:nvPr/>
                </p:nvSpPr>
                <p:spPr>
                  <a:xfrm rot="-5400000">
                    <a:off x="3922" y="912"/>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57" name="组合 323715"/>
                <p:cNvGrpSpPr>
                  <a:grpSpLocks noChangeAspect="1"/>
                </p:cNvGrpSpPr>
                <p:nvPr/>
              </p:nvGrpSpPr>
              <p:grpSpPr>
                <a:xfrm>
                  <a:off x="2739" y="769"/>
                  <a:ext cx="2409" cy="2507"/>
                  <a:chOff x="2739" y="769"/>
                  <a:chExt cx="2409" cy="2507"/>
                </a:xfrm>
              </p:grpSpPr>
              <p:sp>
                <p:nvSpPr>
                  <p:cNvPr id="35958" name="任意多边形 323716"/>
                  <p:cNvSpPr>
                    <a:spLocks noChangeAspect="1"/>
                  </p:cNvSpPr>
                  <p:nvPr/>
                </p:nvSpPr>
                <p:spPr>
                  <a:xfrm>
                    <a:off x="2748" y="769"/>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59" name="任意多边形 323717"/>
                  <p:cNvSpPr>
                    <a:spLocks noChangeAspect="1"/>
                  </p:cNvSpPr>
                  <p:nvPr/>
                </p:nvSpPr>
                <p:spPr>
                  <a:xfrm rot="5400000">
                    <a:off x="2734" y="2148"/>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60" name="任意多边形 323718"/>
                  <p:cNvSpPr>
                    <a:spLocks noChangeAspect="1"/>
                  </p:cNvSpPr>
                  <p:nvPr/>
                </p:nvSpPr>
                <p:spPr>
                  <a:xfrm rot="10800000">
                    <a:off x="4032" y="2167"/>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61" name="任意多边形 323719"/>
                  <p:cNvSpPr>
                    <a:spLocks noChangeAspect="1"/>
                  </p:cNvSpPr>
                  <p:nvPr/>
                </p:nvSpPr>
                <p:spPr>
                  <a:xfrm rot="-5400000">
                    <a:off x="3922" y="912"/>
                    <a:ext cx="1116" cy="1109"/>
                  </a:xfrm>
                  <a:custGeom>
                    <a:avLst/>
                    <a:gdLst/>
                    <a:ahLst/>
                    <a:cxnLst/>
                    <a:rect l="0" t="0" r="0" b="0"/>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5962" name="组合 323720"/>
              <p:cNvGrpSpPr/>
              <p:nvPr/>
            </p:nvGrpSpPr>
            <p:grpSpPr>
              <a:xfrm>
                <a:off x="4127" y="4158"/>
                <a:ext cx="173" cy="130"/>
                <a:chOff x="4059" y="3386"/>
                <a:chExt cx="212" cy="160"/>
              </a:xfrm>
            </p:grpSpPr>
            <p:grpSp>
              <p:nvGrpSpPr>
                <p:cNvPr id="35963" name="组合 323721"/>
                <p:cNvGrpSpPr/>
                <p:nvPr/>
              </p:nvGrpSpPr>
              <p:grpSpPr>
                <a:xfrm>
                  <a:off x="4059" y="3386"/>
                  <a:ext cx="103" cy="155"/>
                  <a:chOff x="4100" y="3386"/>
                  <a:chExt cx="62" cy="140"/>
                </a:xfrm>
              </p:grpSpPr>
              <p:grpSp>
                <p:nvGrpSpPr>
                  <p:cNvPr id="35964" name="组合 323722"/>
                  <p:cNvGrpSpPr/>
                  <p:nvPr/>
                </p:nvGrpSpPr>
                <p:grpSpPr>
                  <a:xfrm>
                    <a:off x="4100" y="3386"/>
                    <a:ext cx="60" cy="48"/>
                    <a:chOff x="4074" y="3386"/>
                    <a:chExt cx="60" cy="48"/>
                  </a:xfrm>
                </p:grpSpPr>
                <p:sp>
                  <p:nvSpPr>
                    <p:cNvPr id="35965" name="任意多边形 323723"/>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66" name="任意多边形 323724"/>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67" name="组合 323725"/>
                  <p:cNvGrpSpPr/>
                  <p:nvPr/>
                </p:nvGrpSpPr>
                <p:grpSpPr>
                  <a:xfrm>
                    <a:off x="4100" y="3432"/>
                    <a:ext cx="60" cy="48"/>
                    <a:chOff x="4074" y="3386"/>
                    <a:chExt cx="60" cy="48"/>
                  </a:xfrm>
                </p:grpSpPr>
                <p:sp>
                  <p:nvSpPr>
                    <p:cNvPr id="35968" name="任意多边形 323726"/>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69" name="任意多边形 323727"/>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5970" name="组合 323728"/>
                  <p:cNvGrpSpPr/>
                  <p:nvPr/>
                </p:nvGrpSpPr>
                <p:grpSpPr>
                  <a:xfrm>
                    <a:off x="4102" y="3478"/>
                    <a:ext cx="60" cy="48"/>
                    <a:chOff x="4074" y="3386"/>
                    <a:chExt cx="60" cy="48"/>
                  </a:xfrm>
                </p:grpSpPr>
                <p:sp>
                  <p:nvSpPr>
                    <p:cNvPr id="35971" name="任意多边形 323729"/>
                    <p:cNvSpPr/>
                    <p:nvPr/>
                  </p:nvSpPr>
                  <p:spPr>
                    <a:xfrm>
                      <a:off x="4074" y="3386"/>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72" name="任意多边形 323730"/>
                    <p:cNvSpPr/>
                    <p:nvPr/>
                  </p:nvSpPr>
                  <p:spPr>
                    <a:xfrm>
                      <a:off x="4076" y="3390"/>
                      <a:ext cx="58" cy="44"/>
                    </a:xfrm>
                    <a:custGeom>
                      <a:avLst/>
                      <a:gdLst/>
                      <a:ahLst/>
                      <a:cxnLst/>
                      <a:rect l="0" t="0" r="0" b="0"/>
                      <a:pathLst>
                        <a:path w="58" h="44">
                          <a:moveTo>
                            <a:pt x="0" y="0"/>
                          </a:moveTo>
                          <a:cubicBezTo>
                            <a:pt x="0" y="0"/>
                            <a:pt x="0" y="9"/>
                            <a:pt x="0" y="18"/>
                          </a:cubicBezTo>
                          <a:cubicBezTo>
                            <a:pt x="18" y="30"/>
                            <a:pt x="41" y="32"/>
                            <a:pt x="41" y="32"/>
                          </a:cubicBezTo>
                          <a:lnTo>
                            <a:pt x="42" y="44"/>
                          </a:lnTo>
                          <a:lnTo>
                            <a:pt x="58" y="27"/>
                          </a:lnTo>
                          <a:lnTo>
                            <a:pt x="42" y="6"/>
                          </a:lnTo>
                          <a:lnTo>
                            <a:pt x="41" y="16"/>
                          </a:lnTo>
                          <a:cubicBezTo>
                            <a:pt x="41" y="16"/>
                            <a:pt x="20" y="14"/>
                            <a:pt x="0" y="0"/>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35973" name="组合 323731"/>
                <p:cNvGrpSpPr/>
                <p:nvPr/>
              </p:nvGrpSpPr>
              <p:grpSpPr>
                <a:xfrm>
                  <a:off x="4192" y="3395"/>
                  <a:ext cx="79" cy="69"/>
                  <a:chOff x="4192" y="3395"/>
                  <a:chExt cx="79" cy="69"/>
                </a:xfrm>
              </p:grpSpPr>
              <p:sp>
                <p:nvSpPr>
                  <p:cNvPr id="35974" name="任意多边形 323732"/>
                  <p:cNvSpPr/>
                  <p:nvPr/>
                </p:nvSpPr>
                <p:spPr>
                  <a:xfrm>
                    <a:off x="4192" y="3395"/>
                    <a:ext cx="76" cy="65"/>
                  </a:xfrm>
                  <a:custGeom>
                    <a:avLst/>
                    <a:gdLst/>
                    <a:ahLst/>
                    <a:cxnLst/>
                    <a:rect l="0" t="0" r="0" b="0"/>
                    <a:pathLst>
                      <a:path w="76" h="65">
                        <a:moveTo>
                          <a:pt x="2" y="0"/>
                        </a:moveTo>
                        <a:lnTo>
                          <a:pt x="21" y="1"/>
                        </a:lnTo>
                        <a:lnTo>
                          <a:pt x="20" y="35"/>
                        </a:lnTo>
                        <a:cubicBezTo>
                          <a:pt x="20" y="35"/>
                          <a:pt x="32" y="41"/>
                          <a:pt x="54" y="35"/>
                        </a:cubicBezTo>
                        <a:cubicBezTo>
                          <a:pt x="55" y="27"/>
                          <a:pt x="56" y="19"/>
                          <a:pt x="56" y="19"/>
                        </a:cubicBezTo>
                        <a:lnTo>
                          <a:pt x="76" y="40"/>
                        </a:lnTo>
                        <a:lnTo>
                          <a:pt x="53" y="65"/>
                        </a:lnTo>
                        <a:cubicBezTo>
                          <a:pt x="53" y="65"/>
                          <a:pt x="53" y="58"/>
                          <a:pt x="54" y="52"/>
                        </a:cubicBezTo>
                        <a:cubicBezTo>
                          <a:pt x="32" y="59"/>
                          <a:pt x="0" y="51"/>
                          <a:pt x="0" y="51"/>
                        </a:cubicBezTo>
                        <a:lnTo>
                          <a:pt x="2" y="0"/>
                        </a:ln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75" name="任意多边形 323733"/>
                  <p:cNvSpPr/>
                  <p:nvPr/>
                </p:nvSpPr>
                <p:spPr>
                  <a:xfrm>
                    <a:off x="4195" y="3399"/>
                    <a:ext cx="76" cy="65"/>
                  </a:xfrm>
                  <a:custGeom>
                    <a:avLst/>
                    <a:gdLst/>
                    <a:ahLst/>
                    <a:cxnLst/>
                    <a:rect l="0" t="0" r="0" b="0"/>
                    <a:pathLst>
                      <a:path w="76" h="65">
                        <a:moveTo>
                          <a:pt x="2" y="0"/>
                        </a:moveTo>
                        <a:lnTo>
                          <a:pt x="21" y="1"/>
                        </a:lnTo>
                        <a:lnTo>
                          <a:pt x="20" y="35"/>
                        </a:lnTo>
                        <a:cubicBezTo>
                          <a:pt x="20" y="35"/>
                          <a:pt x="32" y="41"/>
                          <a:pt x="54" y="35"/>
                        </a:cubicBezTo>
                        <a:cubicBezTo>
                          <a:pt x="55" y="27"/>
                          <a:pt x="56" y="19"/>
                          <a:pt x="56" y="19"/>
                        </a:cubicBezTo>
                        <a:lnTo>
                          <a:pt x="76" y="40"/>
                        </a:lnTo>
                        <a:lnTo>
                          <a:pt x="53" y="65"/>
                        </a:lnTo>
                        <a:cubicBezTo>
                          <a:pt x="53" y="65"/>
                          <a:pt x="53" y="58"/>
                          <a:pt x="54" y="52"/>
                        </a:cubicBezTo>
                        <a:cubicBezTo>
                          <a:pt x="32" y="59"/>
                          <a:pt x="0" y="51"/>
                          <a:pt x="0" y="51"/>
                        </a:cubicBezTo>
                        <a:lnTo>
                          <a:pt x="2" y="0"/>
                        </a:ln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5976" name="任意多边形 323734"/>
                <p:cNvSpPr/>
                <p:nvPr/>
              </p:nvSpPr>
              <p:spPr>
                <a:xfrm>
                  <a:off x="4180" y="3467"/>
                  <a:ext cx="84" cy="76"/>
                </a:xfrm>
                <a:custGeom>
                  <a:avLst/>
                  <a:gdLst/>
                  <a:ahLst/>
                  <a:cxnLst/>
                  <a:rect l="0" t="0" r="0" b="0"/>
                  <a:pathLst>
                    <a:path w="84" h="76">
                      <a:moveTo>
                        <a:pt x="82" y="2"/>
                      </a:moveTo>
                      <a:cubicBezTo>
                        <a:pt x="82" y="2"/>
                        <a:pt x="84" y="11"/>
                        <a:pt x="84" y="21"/>
                      </a:cubicBezTo>
                      <a:cubicBezTo>
                        <a:pt x="67" y="25"/>
                        <a:pt x="43" y="21"/>
                        <a:pt x="30" y="20"/>
                      </a:cubicBezTo>
                      <a:cubicBezTo>
                        <a:pt x="30" y="33"/>
                        <a:pt x="31" y="42"/>
                        <a:pt x="30" y="54"/>
                      </a:cubicBezTo>
                      <a:cubicBezTo>
                        <a:pt x="38" y="55"/>
                        <a:pt x="46" y="56"/>
                        <a:pt x="46" y="56"/>
                      </a:cubicBezTo>
                      <a:lnTo>
                        <a:pt x="25" y="76"/>
                      </a:lnTo>
                      <a:lnTo>
                        <a:pt x="0" y="53"/>
                      </a:lnTo>
                      <a:cubicBezTo>
                        <a:pt x="0" y="53"/>
                        <a:pt x="7" y="53"/>
                        <a:pt x="13" y="54"/>
                      </a:cubicBezTo>
                      <a:cubicBezTo>
                        <a:pt x="14" y="37"/>
                        <a:pt x="14" y="0"/>
                        <a:pt x="14" y="0"/>
                      </a:cubicBezTo>
                      <a:cubicBezTo>
                        <a:pt x="49" y="7"/>
                        <a:pt x="62" y="7"/>
                        <a:pt x="82" y="2"/>
                      </a:cubicBezTo>
                      <a:close/>
                    </a:path>
                  </a:pathLst>
                </a:custGeom>
                <a:solidFill>
                  <a:srgbClr val="000000"/>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77" name="任意多边形 323735"/>
                <p:cNvSpPr/>
                <p:nvPr/>
              </p:nvSpPr>
              <p:spPr>
                <a:xfrm>
                  <a:off x="4183" y="3470"/>
                  <a:ext cx="84" cy="76"/>
                </a:xfrm>
                <a:custGeom>
                  <a:avLst/>
                  <a:gdLst/>
                  <a:ahLst/>
                  <a:cxnLst/>
                  <a:rect l="0" t="0" r="0" b="0"/>
                  <a:pathLst>
                    <a:path w="84" h="76">
                      <a:moveTo>
                        <a:pt x="82" y="2"/>
                      </a:moveTo>
                      <a:cubicBezTo>
                        <a:pt x="82" y="2"/>
                        <a:pt x="84" y="11"/>
                        <a:pt x="84" y="21"/>
                      </a:cubicBezTo>
                      <a:cubicBezTo>
                        <a:pt x="67" y="25"/>
                        <a:pt x="43" y="21"/>
                        <a:pt x="30" y="20"/>
                      </a:cubicBezTo>
                      <a:cubicBezTo>
                        <a:pt x="30" y="33"/>
                        <a:pt x="31" y="42"/>
                        <a:pt x="30" y="54"/>
                      </a:cubicBezTo>
                      <a:cubicBezTo>
                        <a:pt x="38" y="55"/>
                        <a:pt x="46" y="56"/>
                        <a:pt x="46" y="56"/>
                      </a:cubicBezTo>
                      <a:lnTo>
                        <a:pt x="25" y="76"/>
                      </a:lnTo>
                      <a:lnTo>
                        <a:pt x="0" y="53"/>
                      </a:lnTo>
                      <a:cubicBezTo>
                        <a:pt x="0" y="53"/>
                        <a:pt x="7" y="53"/>
                        <a:pt x="13" y="54"/>
                      </a:cubicBezTo>
                      <a:cubicBezTo>
                        <a:pt x="14" y="37"/>
                        <a:pt x="14" y="0"/>
                        <a:pt x="14" y="0"/>
                      </a:cubicBezTo>
                      <a:cubicBezTo>
                        <a:pt x="49" y="7"/>
                        <a:pt x="62" y="7"/>
                        <a:pt x="82" y="2"/>
                      </a:cubicBezTo>
                      <a:close/>
                    </a:path>
                  </a:pathLst>
                </a:custGeom>
                <a:solidFill>
                  <a:srgbClr val="FFFFFF"/>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sp>
          <p:nvSpPr>
            <p:cNvPr id="323750" name="文本框 323749"/>
            <p:cNvSpPr txBox="1"/>
            <p:nvPr/>
          </p:nvSpPr>
          <p:spPr>
            <a:xfrm>
              <a:off x="3230" y="5453"/>
              <a:ext cx="795" cy="628"/>
            </a:xfrm>
            <a:prstGeom prst="rect">
              <a:avLst/>
            </a:prstGeom>
            <a:noFill/>
            <a:ln w="9525">
              <a:noFill/>
            </a:ln>
            <a:effectLst>
              <a:prstShdw prst="shdw17" dist="17961" dir="2699999">
                <a:srgbClr val="5C5C99"/>
              </a:prstShdw>
            </a:effectLst>
          </p:spPr>
          <p:txBody>
            <a:bodyPr anchor="t">
              <a:spAutoFit/>
            </a:bodyPr>
            <a:lstStyle/>
            <a:p>
              <a:pPr>
                <a:spcBef>
                  <a:spcPct val="50000"/>
                </a:spcBef>
              </a:pPr>
              <a:r>
                <a:rPr lang="zh-CN" altLang="en-US" sz="1000" dirty="0">
                  <a:latin typeface="微软雅黑" panose="020B0503020204020204" pitchFamily="34" charset="-122"/>
                  <a:ea typeface="微软雅黑" panose="020B0503020204020204" pitchFamily="34" charset="-122"/>
                </a:rPr>
                <a:t>业务平台</a:t>
              </a:r>
            </a:p>
          </p:txBody>
        </p:sp>
        <p:sp>
          <p:nvSpPr>
            <p:cNvPr id="323751" name="文本框 323750"/>
            <p:cNvSpPr txBox="1"/>
            <p:nvPr/>
          </p:nvSpPr>
          <p:spPr>
            <a:xfrm>
              <a:off x="4590" y="5453"/>
              <a:ext cx="795" cy="628"/>
            </a:xfrm>
            <a:prstGeom prst="rect">
              <a:avLst/>
            </a:prstGeom>
            <a:noFill/>
            <a:ln w="9525">
              <a:noFill/>
            </a:ln>
            <a:effectLst>
              <a:prstShdw prst="shdw17" dist="17961" dir="2699999">
                <a:srgbClr val="5C5C99"/>
              </a:prstShdw>
            </a:effectLst>
          </p:spPr>
          <p:txBody>
            <a:bodyPr anchor="t">
              <a:spAutoFit/>
            </a:bodyPr>
            <a:lstStyle/>
            <a:p>
              <a:pPr>
                <a:spcBef>
                  <a:spcPct val="50000"/>
                </a:spcBef>
              </a:pPr>
              <a:r>
                <a:rPr lang="zh-CN" altLang="en-US" sz="1000" dirty="0">
                  <a:latin typeface="微软雅黑" panose="020B0503020204020204" pitchFamily="34" charset="-122"/>
                  <a:ea typeface="微软雅黑" panose="020B0503020204020204" pitchFamily="34" charset="-122"/>
                </a:rPr>
                <a:t>鉴权平台</a:t>
              </a:r>
            </a:p>
          </p:txBody>
        </p:sp>
        <p:sp>
          <p:nvSpPr>
            <p:cNvPr id="323752" name="文本框 323751"/>
            <p:cNvSpPr txBox="1"/>
            <p:nvPr/>
          </p:nvSpPr>
          <p:spPr>
            <a:xfrm>
              <a:off x="5953" y="5453"/>
              <a:ext cx="795" cy="628"/>
            </a:xfrm>
            <a:prstGeom prst="rect">
              <a:avLst/>
            </a:prstGeom>
            <a:noFill/>
            <a:ln w="9525">
              <a:noFill/>
            </a:ln>
            <a:effectLst>
              <a:prstShdw prst="shdw17" dist="17961" dir="2699999">
                <a:srgbClr val="5C5C99"/>
              </a:prstShdw>
            </a:effectLst>
          </p:spPr>
          <p:txBody>
            <a:bodyPr anchor="t">
              <a:spAutoFit/>
            </a:bodyPr>
            <a:lstStyle/>
            <a:p>
              <a:pPr>
                <a:spcBef>
                  <a:spcPct val="50000"/>
                </a:spcBef>
              </a:pPr>
              <a:r>
                <a:rPr lang="zh-CN" altLang="en-US" sz="1000" dirty="0">
                  <a:latin typeface="微软雅黑" panose="020B0503020204020204" pitchFamily="34" charset="-122"/>
                  <a:ea typeface="微软雅黑" panose="020B0503020204020204" pitchFamily="34" charset="-122"/>
                </a:rPr>
                <a:t>计费平台</a:t>
              </a:r>
            </a:p>
          </p:txBody>
        </p:sp>
        <p:sp>
          <p:nvSpPr>
            <p:cNvPr id="323753" name="文本框 323752"/>
            <p:cNvSpPr txBox="1"/>
            <p:nvPr/>
          </p:nvSpPr>
          <p:spPr>
            <a:xfrm>
              <a:off x="7425" y="5453"/>
              <a:ext cx="910" cy="628"/>
            </a:xfrm>
            <a:prstGeom prst="rect">
              <a:avLst/>
            </a:prstGeom>
            <a:noFill/>
            <a:ln w="9525">
              <a:noFill/>
            </a:ln>
            <a:effectLst>
              <a:prstShdw prst="shdw17" dist="17961" dir="2699999">
                <a:srgbClr val="5C5C99"/>
              </a:prstShdw>
            </a:effectLst>
          </p:spPr>
          <p:txBody>
            <a:bodyPr anchor="t">
              <a:spAutoFit/>
            </a:bodyPr>
            <a:lstStyle/>
            <a:p>
              <a:pPr>
                <a:spcBef>
                  <a:spcPct val="50000"/>
                </a:spcBef>
              </a:pPr>
              <a:r>
                <a:rPr lang="zh-CN" altLang="en-US" sz="1000" dirty="0">
                  <a:latin typeface="微软雅黑" panose="020B0503020204020204" pitchFamily="34" charset="-122"/>
                  <a:ea typeface="微软雅黑" panose="020B0503020204020204" pitchFamily="34" charset="-122"/>
                </a:rPr>
                <a:t>经营分析平台</a:t>
              </a:r>
            </a:p>
          </p:txBody>
        </p:sp>
        <p:sp>
          <p:nvSpPr>
            <p:cNvPr id="323754" name="矩形 323753"/>
            <p:cNvSpPr/>
            <p:nvPr/>
          </p:nvSpPr>
          <p:spPr>
            <a:xfrm>
              <a:off x="8788" y="5113"/>
              <a:ext cx="5217" cy="1210"/>
            </a:xfrm>
            <a:prstGeom prst="rect">
              <a:avLst/>
            </a:prstGeom>
            <a:noFill/>
            <a:ln w="9525">
              <a:noFill/>
            </a:ln>
            <a:effectLst>
              <a:prstShdw prst="shdw17" dist="17961" dir="2699999">
                <a:srgbClr val="5C5C99"/>
              </a:prstShdw>
            </a:effectLst>
          </p:spPr>
          <p:txBody>
            <a:bodyPr anchor="t">
              <a:spAutoFit/>
            </a:bodyPr>
            <a:lstStyle/>
            <a:p>
              <a:pPr>
                <a:lnSpc>
                  <a:spcPct val="110000"/>
                </a:lnSpc>
                <a:buClr>
                  <a:srgbClr val="FF9900"/>
                </a:buClr>
                <a:buSzPct val="70000"/>
                <a:buFont typeface="Wingdings" panose="05000000000000000000" pitchFamily="2" charset="2"/>
              </a:pPr>
              <a:r>
                <a:rPr lang="zh-CN" altLang="en-US" sz="1000" u="sng" dirty="0">
                  <a:latin typeface="微软雅黑" panose="020B0503020204020204" pitchFamily="34" charset="-122"/>
                  <a:ea typeface="微软雅黑" panose="020B0503020204020204" pitchFamily="34" charset="-122"/>
                  <a:cs typeface="微软雅黑" panose="020B0503020204020204" pitchFamily="34" charset="-122"/>
                </a:rPr>
                <a:t>业务支撑平台</a:t>
              </a:r>
              <a:endParaRPr lang="en-US" altLang="zh-CN" sz="1000" u="sng">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buClr>
                  <a:srgbClr val="FF9900"/>
                </a:buClr>
                <a:buSzPct val="70000"/>
                <a:buFont typeface="Wingdings" panose="05000000000000000000" pitchFamily="2" charset="2"/>
                <a:buChar char="l"/>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  提供终端和业务的通道和联动控制逻辑</a:t>
              </a:r>
            </a:p>
            <a:p>
              <a:pPr>
                <a:lnSpc>
                  <a:spcPct val="110000"/>
                </a:lnSpc>
                <a:buClr>
                  <a:srgbClr val="FF9900"/>
                </a:buClr>
                <a:buSzPct val="70000"/>
                <a:buFont typeface="Wingdings" panose="05000000000000000000" pitchFamily="2" charset="2"/>
                <a:buChar char="l"/>
              </a:pP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实现不同终端和业务统一管理、部署和扩展</a:t>
              </a:r>
            </a:p>
            <a:p>
              <a:pPr>
                <a:lnSpc>
                  <a:spcPct val="110000"/>
                </a:lnSpc>
                <a:buClr>
                  <a:srgbClr val="FF9900"/>
                </a:buClr>
                <a:buSzPct val="70000"/>
                <a:buFont typeface="Wingdings" panose="05000000000000000000" pitchFamily="2" charset="2"/>
                <a:buChar char="l"/>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  针对客户提供用户自定义业务环境和接口</a:t>
              </a:r>
            </a:p>
          </p:txBody>
        </p:sp>
      </p:grpSp>
      <p:grpSp>
        <p:nvGrpSpPr>
          <p:cNvPr id="5" name="组合 4"/>
          <p:cNvGrpSpPr/>
          <p:nvPr/>
        </p:nvGrpSpPr>
        <p:grpSpPr>
          <a:xfrm>
            <a:off x="883920" y="5910580"/>
            <a:ext cx="10719435" cy="873282"/>
            <a:chOff x="163" y="9363"/>
            <a:chExt cx="14710" cy="1265"/>
          </a:xfrm>
        </p:grpSpPr>
        <p:sp>
          <p:nvSpPr>
            <p:cNvPr id="323755" name="AutoShape 7"/>
            <p:cNvSpPr/>
            <p:nvPr/>
          </p:nvSpPr>
          <p:spPr>
            <a:xfrm>
              <a:off x="272" y="9363"/>
              <a:ext cx="14493" cy="1265"/>
            </a:xfrm>
            <a:prstGeom prst="roundRect">
              <a:avLst>
                <a:gd name="adj" fmla="val 15704"/>
              </a:avLst>
            </a:prstGeom>
            <a:solidFill>
              <a:srgbClr val="80008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9" name="矩形 8"/>
            <p:cNvSpPr/>
            <p:nvPr/>
          </p:nvSpPr>
          <p:spPr>
            <a:xfrm>
              <a:off x="163" y="9363"/>
              <a:ext cx="14710" cy="1202"/>
            </a:xfrm>
            <a:prstGeom prst="rect">
              <a:avLst/>
            </a:prstGeom>
            <a:noFill/>
            <a:ln w="9525">
              <a:noFill/>
            </a:ln>
            <a:effectLst>
              <a:prstShdw prst="shdw17" dist="17961" dir="2699999">
                <a:srgbClr val="5C5C99"/>
              </a:prstShdw>
            </a:effectLst>
          </p:spPr>
          <p:txBody>
            <a:bodyPr wrap="square" anchor="t">
              <a:spAutoFit/>
            </a:bodyPr>
            <a:lstStyle/>
            <a:p>
              <a:pPr algn="ctr">
                <a:buClr>
                  <a:srgbClr val="FF9900"/>
                </a:buClr>
                <a:buSzPct val="70000"/>
                <a:buFont typeface="Wingdings" panose="05000000000000000000" pitchFamily="2" charset="2"/>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网络层</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提供数据传输的各种手段，</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buClr>
                  <a:srgbClr val="FF9900"/>
                </a:buClr>
                <a:buSzPct val="70000"/>
                <a:buFont typeface="Wingdings" panose="05000000000000000000" pitchFamily="2" charset="2"/>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如有线、</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、红外、蓝牙、</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NBIOT</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LORA</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3/4/5G</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等</a:t>
              </a:r>
            </a:p>
          </p:txBody>
        </p:sp>
      </p:gr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物联网关键技术</a:t>
            </a:r>
            <a:r>
              <a:rPr lang="en-US" altLang="zh-CN" dirty="0">
                <a:latin typeface="宋体" panose="02010600030101010101" pitchFamily="2" charset="-122"/>
                <a:ea typeface="宋体" panose="02010600030101010101" pitchFamily="2" charset="-122"/>
                <a:sym typeface="+mn-ea"/>
              </a:rPr>
              <a:t>－</a:t>
            </a:r>
            <a:r>
              <a:rPr lang="zh-CN" altLang="en-US" sz="3600" dirty="0">
                <a:sym typeface="+mn-ea"/>
              </a:rPr>
              <a:t>数据传输技术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18</a:t>
            </a:fld>
            <a:endParaRPr kumimoji="1" lang="zh-CN" altLang="en-US" dirty="0"/>
          </a:p>
        </p:txBody>
      </p:sp>
      <p:sp>
        <p:nvSpPr>
          <p:cNvPr id="12" name="矩形: 圆角 11"/>
          <p:cNvSpPr/>
          <p:nvPr/>
        </p:nvSpPr>
        <p:spPr>
          <a:xfrm>
            <a:off x="5935345" y="2306955"/>
            <a:ext cx="1073150" cy="438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LORA</a:t>
            </a:r>
          </a:p>
        </p:txBody>
      </p:sp>
      <p:sp>
        <p:nvSpPr>
          <p:cNvPr id="13" name="矩形: 圆角 12"/>
          <p:cNvSpPr/>
          <p:nvPr/>
        </p:nvSpPr>
        <p:spPr>
          <a:xfrm>
            <a:off x="5935345" y="3977640"/>
            <a:ext cx="1073150" cy="438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NB-IOT</a:t>
            </a:r>
          </a:p>
        </p:txBody>
      </p:sp>
      <p:cxnSp>
        <p:nvCxnSpPr>
          <p:cNvPr id="56" name="直接连接符 55"/>
          <p:cNvCxnSpPr>
            <a:endCxn id="27" idx="1"/>
          </p:cNvCxnSpPr>
          <p:nvPr/>
        </p:nvCxnSpPr>
        <p:spPr>
          <a:xfrm>
            <a:off x="7003415" y="237617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898640" y="4206240"/>
            <a:ext cx="56197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460615" y="1352649"/>
            <a:ext cx="4509135" cy="2046408"/>
          </a:xfrm>
          <a:prstGeom prst="roundRect">
            <a:avLst/>
          </a:prstGeom>
        </p:spPr>
        <p:style>
          <a:lnRef idx="2">
            <a:schemeClr val="accent5"/>
          </a:lnRef>
          <a:fillRef idx="1">
            <a:schemeClr val="lt1"/>
          </a:fillRef>
          <a:effectRef idx="0">
            <a:schemeClr val="accent5"/>
          </a:effectRef>
          <a:fontRef idx="minor">
            <a:schemeClr val="dk1"/>
          </a:fontRef>
        </p:style>
        <p:txBody>
          <a:bodyPr vert="horz" wrap="square" lIns="36195" tIns="0" rIns="36195" bIns="0" rtlCol="0" anchor="ctr">
            <a:spAutoFit/>
          </a:bodyPr>
          <a:lstStyle/>
          <a:p>
            <a:pPr algn="l"/>
            <a:r>
              <a:rPr lang="zh-CN" altLang="en-US" sz="2000" b="0" i="0"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远距离无线电</a:t>
            </a:r>
            <a:r>
              <a:rPr lang="en-US" altLang="zh-CN" sz="2000" b="0" i="0"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(Long Range Radio</a:t>
            </a:r>
            <a:r>
              <a:rPr lang="en-US" altLang="zh-CN" sz="2000" dirty="0">
                <a:solidFill>
                  <a:srgbClr val="1A1A1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1A1A1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0" i="0"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低功耗局域网无线标准，最大特点是在同样的功耗条件下比其他无线方式传播的距离更远，实现了低功耗和远距离的统一，它在同样的功耗下比传统的无线射频通信距离扩大3-5倍。</a:t>
            </a:r>
          </a:p>
        </p:txBody>
      </p:sp>
      <p:sp>
        <p:nvSpPr>
          <p:cNvPr id="31" name="圆角矩形 30"/>
          <p:cNvSpPr/>
          <p:nvPr/>
        </p:nvSpPr>
        <p:spPr>
          <a:xfrm>
            <a:off x="7460615" y="3524216"/>
            <a:ext cx="4566285" cy="1366588"/>
          </a:xfrm>
          <a:prstGeom prst="roundRect">
            <a:avLst/>
          </a:prstGeom>
        </p:spPr>
        <p:style>
          <a:lnRef idx="2">
            <a:schemeClr val="accent5"/>
          </a:lnRef>
          <a:fillRef idx="1">
            <a:schemeClr val="lt1"/>
          </a:fillRef>
          <a:effectRef idx="0">
            <a:schemeClr val="accent5"/>
          </a:effectRef>
          <a:fontRef idx="minor">
            <a:schemeClr val="dk1"/>
          </a:fontRef>
        </p:style>
        <p:txBody>
          <a:bodyPr wrap="square" lIns="36195" tIns="0" rIns="36195" bIns="0" rtlCol="0" anchor="ctr">
            <a:spAutoFit/>
          </a:bodyPr>
          <a:lstStyle/>
          <a:p>
            <a:pPr algn="l">
              <a:buClrTx/>
              <a:buSzTx/>
              <a:buFontTx/>
            </a:pPr>
            <a:r>
              <a:rPr lang="zh-CN" altLang="en-US" sz="2000" b="0" i="0" u="none" strike="noStrike"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窄带物联网</a:t>
            </a:r>
            <a:r>
              <a:rPr lang="en-US" altLang="zh-CN" sz="2000" b="0" i="0" u="none" strike="noStrike"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0" i="0" u="none" strike="noStrike"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Narrow Band Internet of Things</a:t>
            </a:r>
            <a:r>
              <a:rPr lang="en-US" altLang="zh-CN" sz="2000" b="0" i="0" u="none" strike="noStrike"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0" i="0" u="none" strike="noStrike" dirty="0">
                <a:solidFill>
                  <a:srgbClr val="1A1A1A"/>
                </a:solidFill>
                <a:effectLst/>
                <a:latin typeface="微软雅黑" panose="020B0503020204020204" pitchFamily="34" charset="-122"/>
                <a:ea typeface="微软雅黑" panose="020B0503020204020204" pitchFamily="34" charset="-122"/>
                <a:cs typeface="微软雅黑" panose="020B0503020204020204" pitchFamily="34" charset="-122"/>
              </a:rPr>
              <a:t>是IoT领域一个新兴的技术，支持低功耗设备在广域网的蜂窝数据连接，也被叫作低功耗广域网(LPWAN)。</a:t>
            </a:r>
          </a:p>
        </p:txBody>
      </p:sp>
      <p:sp>
        <p:nvSpPr>
          <p:cNvPr id="8" name="矩形: 圆角 12"/>
          <p:cNvSpPr/>
          <p:nvPr/>
        </p:nvSpPr>
        <p:spPr>
          <a:xfrm>
            <a:off x="5935345" y="5387340"/>
            <a:ext cx="1073150" cy="520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5G</a:t>
            </a:r>
          </a:p>
        </p:txBody>
      </p:sp>
      <p:sp>
        <p:nvSpPr>
          <p:cNvPr id="10" name="圆角矩形 9"/>
          <p:cNvSpPr/>
          <p:nvPr/>
        </p:nvSpPr>
        <p:spPr>
          <a:xfrm>
            <a:off x="7460615" y="5038725"/>
            <a:ext cx="4566285" cy="1214755"/>
          </a:xfrm>
          <a:prstGeom prst="roundRect">
            <a:avLst/>
          </a:prstGeom>
        </p:spPr>
        <p:style>
          <a:lnRef idx="2">
            <a:schemeClr val="accent5"/>
          </a:lnRef>
          <a:fillRef idx="1">
            <a:schemeClr val="lt1"/>
          </a:fillRef>
          <a:effectRef idx="0">
            <a:schemeClr val="accent5"/>
          </a:effectRef>
          <a:fontRef idx="minor">
            <a:schemeClr val="dk1"/>
          </a:fontRef>
        </p:style>
        <p:txBody>
          <a:bodyPr lIns="36195" tIns="0" rIns="36195" bIns="0" rtlCol="0" anchor="ctr"/>
          <a:lstStyle/>
          <a:p>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定义了eMBB、</a:t>
            </a:r>
            <a:r>
              <a:rPr lang="en-US"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u</a:t>
            </a:r>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RLLC、mMTC三大应用场景，主要提供高速率</a:t>
            </a:r>
            <a:r>
              <a:rPr lang="en-US"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10Gbit/秒）、低时延</a:t>
            </a:r>
            <a:r>
              <a:rPr lang="en-US"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1ms</a:t>
            </a:r>
            <a:r>
              <a:rPr lang="en-US"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2000" b="1" i="0" u="none" strike="noStrike"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大连接服务</a:t>
            </a:r>
            <a:r>
              <a:rPr lang="en-US" sz="2000" b="1" i="0" u="none" strike="noStrike"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2000" b="1" i="0" u="none" strike="noStrike"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一百万/</a:t>
            </a:r>
            <a:r>
              <a:rPr sz="2000" b="1" i="0" u="none" strike="noStrike" dirty="0" err="1">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平方公里</a:t>
            </a:r>
            <a:r>
              <a:rPr sz="2000" b="0" i="0" u="none" strike="noStrike" dirty="0" err="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服务</a:t>
            </a:r>
            <a:r>
              <a:rPr sz="2000" b="0" i="0" u="none" strike="noStrike"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6" name="内容占位符 2"/>
          <p:cNvSpPr>
            <a:spLocks noGrp="1"/>
          </p:cNvSpPr>
          <p:nvPr/>
        </p:nvSpPr>
        <p:spPr>
          <a:xfrm>
            <a:off x="838200" y="1457325"/>
            <a:ext cx="4899025" cy="4736465"/>
          </a:xfrm>
          <a:prstGeom prst="rect">
            <a:avLst/>
          </a:prstGeom>
        </p:spPr>
        <p:txBody>
          <a:bodyPr vert="horz" lIns="91440" tIns="45720" rIns="91440" bIns="45720" rtlCol="0"/>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base" latinLnBrk="0" hangingPunct="1">
              <a:lnSpc>
                <a:spcPct val="135000"/>
              </a:lnSpc>
              <a:spcBef>
                <a:spcPts val="20"/>
              </a:spcBef>
              <a:spcAft>
                <a:spcPts val="0"/>
              </a:spcAft>
              <a:buClrTx/>
              <a:buSzTx/>
              <a:buFont typeface="Wingdings" panose="05000000000000000000" charset="0"/>
              <a:buChar char="Ø"/>
              <a:defRPr/>
            </a:pPr>
            <a:r>
              <a:rPr lang="zh-CN" altLang="en-US" sz="2400" dirty="0">
                <a:sym typeface="+mn-ea"/>
              </a:rPr>
              <a:t>网络层关键技术</a:t>
            </a:r>
          </a:p>
          <a:p>
            <a:pPr marR="0" lvl="1" algn="l" defTabSz="914400" rtl="0" eaLnBrk="1" fontAlgn="base" latinLnBrk="0" hangingPunct="1">
              <a:lnSpc>
                <a:spcPct val="135000"/>
              </a:lnSpc>
              <a:spcBef>
                <a:spcPts val="20"/>
              </a:spcBef>
              <a:spcAft>
                <a:spcPts val="0"/>
              </a:spcAft>
              <a:buClrTx/>
              <a:buSzTx/>
              <a:buFont typeface="Arial" panose="020B0604020202020204" pitchFamily="34" charset="0"/>
              <a:buChar char="•"/>
              <a:defRPr/>
            </a:pPr>
            <a:r>
              <a:rPr lang="zh-CN" altLang="en-US" sz="2200" dirty="0">
                <a:sym typeface="+mn-ea"/>
              </a:rPr>
              <a:t>高</a:t>
            </a:r>
            <a:r>
              <a:rPr lang="en-US" altLang="zh-CN" sz="2200" dirty="0">
                <a:sym typeface="+mn-ea"/>
              </a:rPr>
              <a:t>/</a:t>
            </a:r>
            <a:r>
              <a:rPr lang="zh-CN" altLang="en-US" sz="2200" dirty="0">
                <a:sym typeface="+mn-ea"/>
              </a:rPr>
              <a:t>低速、近</a:t>
            </a:r>
            <a:r>
              <a:rPr lang="en-US" altLang="zh-CN" sz="2200" dirty="0">
                <a:sym typeface="+mn-ea"/>
              </a:rPr>
              <a:t>/</a:t>
            </a:r>
            <a:r>
              <a:rPr lang="zh-CN" altLang="en-US" sz="2200" dirty="0">
                <a:sym typeface="+mn-ea"/>
              </a:rPr>
              <a:t>远距离无线通信技术、低功耗路由、自组织通信、无线接入</a:t>
            </a:r>
            <a:r>
              <a:rPr lang="en-US" altLang="zh-CN" sz="2200" dirty="0">
                <a:sym typeface="+mn-ea"/>
              </a:rPr>
              <a:t>M2M</a:t>
            </a:r>
            <a:r>
              <a:rPr lang="zh-CN" altLang="en-US" sz="2200" dirty="0">
                <a:sym typeface="+mn-ea"/>
              </a:rPr>
              <a:t>通信增强、</a:t>
            </a:r>
            <a:r>
              <a:rPr lang="en-US" altLang="zh-CN" sz="2200" dirty="0">
                <a:sym typeface="+mn-ea"/>
              </a:rPr>
              <a:t>IP</a:t>
            </a:r>
            <a:r>
              <a:rPr lang="zh-CN" altLang="en-US" sz="2200" dirty="0">
                <a:sym typeface="+mn-ea"/>
              </a:rPr>
              <a:t>承载技术、网络传送技术、异构网络融合接入技术等</a:t>
            </a:r>
          </a:p>
          <a:p>
            <a:pPr marR="0" lvl="0" algn="l" defTabSz="914400" rtl="0" eaLnBrk="1" fontAlgn="base" latinLnBrk="0" hangingPunct="1">
              <a:lnSpc>
                <a:spcPct val="135000"/>
              </a:lnSpc>
              <a:spcBef>
                <a:spcPts val="20"/>
              </a:spcBef>
              <a:spcAft>
                <a:spcPts val="0"/>
              </a:spcAft>
              <a:buClrTx/>
              <a:buSzTx/>
              <a:buFont typeface="Wingdings" panose="05000000000000000000" charset="0"/>
              <a:buChar char="Ø"/>
              <a:defRPr/>
            </a:pPr>
            <a:r>
              <a:rPr kumimoji="0" lang="zh-CN" altLang="en-US" sz="2400" b="0" i="0" u="none" strike="noStrike" cap="none" spc="0" normalizeH="0" baseline="0" dirty="0">
                <a:sym typeface="+mn-ea"/>
              </a:rPr>
              <a:t>典型物联网传输技术</a:t>
            </a:r>
          </a:p>
          <a:p>
            <a:pPr marR="0" lvl="1" algn="l" defTabSz="914400" rtl="0" eaLnBrk="1" fontAlgn="base" latinLnBrk="0" hangingPunct="1">
              <a:lnSpc>
                <a:spcPct val="135000"/>
              </a:lnSpc>
              <a:spcBef>
                <a:spcPts val="20"/>
              </a:spcBef>
              <a:spcAft>
                <a:spcPts val="0"/>
              </a:spcAft>
              <a:buClrTx/>
              <a:buSzTx/>
              <a:buFont typeface="Arial" panose="020B0604020202020204" pitchFamily="34" charset="0"/>
              <a:buChar char="•"/>
              <a:defRPr/>
            </a:pPr>
            <a:r>
              <a:rPr kumimoji="0" lang="en-US" altLang="zh-CN" sz="2200" b="0" i="0" u="none" strike="noStrike" cap="none" spc="0" normalizeH="0" baseline="0" dirty="0">
                <a:sym typeface="+mn-ea"/>
              </a:rPr>
              <a:t>5G</a:t>
            </a:r>
          </a:p>
          <a:p>
            <a:pPr marR="0" lvl="1" algn="l" defTabSz="914400" rtl="0" eaLnBrk="1" fontAlgn="base" latinLnBrk="0" hangingPunct="1">
              <a:lnSpc>
                <a:spcPct val="135000"/>
              </a:lnSpc>
              <a:spcBef>
                <a:spcPts val="20"/>
              </a:spcBef>
              <a:spcAft>
                <a:spcPts val="0"/>
              </a:spcAft>
              <a:buClrTx/>
              <a:buSzTx/>
              <a:buFont typeface="Arial" panose="020B0604020202020204" pitchFamily="34" charset="0"/>
              <a:buChar char="•"/>
              <a:defRPr/>
            </a:pPr>
            <a:r>
              <a:rPr kumimoji="0" lang="en-US" altLang="zh-CN" sz="2200" b="0" i="0" u="none" strike="noStrike" cap="none" spc="0" normalizeH="0" baseline="0" dirty="0">
                <a:sym typeface="+mn-ea"/>
              </a:rPr>
              <a:t>NB-IOT</a:t>
            </a:r>
          </a:p>
          <a:p>
            <a:pPr marR="0" lvl="1" algn="l" defTabSz="914400" rtl="0" eaLnBrk="1" fontAlgn="base" latinLnBrk="0" hangingPunct="1">
              <a:lnSpc>
                <a:spcPct val="135000"/>
              </a:lnSpc>
              <a:spcBef>
                <a:spcPts val="20"/>
              </a:spcBef>
              <a:spcAft>
                <a:spcPts val="0"/>
              </a:spcAft>
              <a:buClrTx/>
              <a:buSzTx/>
              <a:buFont typeface="Arial" panose="020B0604020202020204" pitchFamily="34" charset="0"/>
              <a:buChar char="•"/>
              <a:defRPr/>
            </a:pPr>
            <a:r>
              <a:rPr kumimoji="0" lang="en-US" altLang="zh-CN" sz="2200" b="0" i="0" u="none" strike="noStrike" cap="none" spc="0" normalizeH="0" baseline="0" dirty="0">
                <a:sym typeface="+mn-ea"/>
              </a:rPr>
              <a:t>LORA</a:t>
            </a:r>
          </a:p>
        </p:txBody>
      </p:sp>
      <p:pic>
        <p:nvPicPr>
          <p:cNvPr id="18" name="内容占位符 17"/>
          <p:cNvPicPr>
            <a:picLocks noGrp="1" noChangeAspect="1"/>
          </p:cNvPicPr>
          <p:nvPr>
            <p:ph idx="1"/>
          </p:nvPr>
        </p:nvPicPr>
        <p:blipFill>
          <a:blip r:embed="rId3"/>
          <a:stretch>
            <a:fillRect/>
          </a:stretch>
        </p:blipFill>
        <p:spPr>
          <a:xfrm>
            <a:off x="5876290" y="2269490"/>
            <a:ext cx="1190625" cy="685800"/>
          </a:xfrm>
          <a:prstGeom prst="rect">
            <a:avLst/>
          </a:prstGeom>
        </p:spPr>
      </p:pic>
      <p:pic>
        <p:nvPicPr>
          <p:cNvPr id="19" name="图片 18"/>
          <p:cNvPicPr>
            <a:picLocks noChangeAspect="1"/>
          </p:cNvPicPr>
          <p:nvPr/>
        </p:nvPicPr>
        <p:blipFill>
          <a:blip r:embed="rId4"/>
          <a:srcRect r="4288"/>
          <a:stretch>
            <a:fillRect/>
          </a:stretch>
        </p:blipFill>
        <p:spPr>
          <a:xfrm>
            <a:off x="5876290" y="5220970"/>
            <a:ext cx="1236980" cy="808990"/>
          </a:xfrm>
          <a:prstGeom prst="rect">
            <a:avLst/>
          </a:prstGeom>
        </p:spPr>
      </p:pic>
      <p:cxnSp>
        <p:nvCxnSpPr>
          <p:cNvPr id="9" name="直接连接符 8"/>
          <p:cNvCxnSpPr>
            <a:stCxn id="8" idx="3"/>
            <a:endCxn id="10" idx="1"/>
          </p:cNvCxnSpPr>
          <p:nvPr/>
        </p:nvCxnSpPr>
        <p:spPr>
          <a:xfrm flipV="1">
            <a:off x="7008495" y="5659120"/>
            <a:ext cx="452120" cy="127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物联网关键技术</a:t>
            </a:r>
            <a:r>
              <a:rPr lang="en-US" altLang="zh-CN" dirty="0">
                <a:latin typeface="宋体" panose="02010600030101010101" pitchFamily="2" charset="-122"/>
                <a:ea typeface="宋体" panose="02010600030101010101" pitchFamily="2" charset="-122"/>
                <a:sym typeface="+mn-ea"/>
              </a:rPr>
              <a:t>－</a:t>
            </a:r>
            <a:r>
              <a:rPr lang="zh-CN" altLang="en-US" sz="3600" dirty="0">
                <a:sym typeface="+mn-ea"/>
              </a:rPr>
              <a:t>智能处理</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19</a:t>
            </a:fld>
            <a:endParaRPr kumimoji="1" lang="zh-CN" altLang="en-US" dirty="0"/>
          </a:p>
        </p:txBody>
      </p:sp>
      <p:grpSp>
        <p:nvGrpSpPr>
          <p:cNvPr id="3" name="组合 2"/>
          <p:cNvGrpSpPr/>
          <p:nvPr/>
        </p:nvGrpSpPr>
        <p:grpSpPr>
          <a:xfrm>
            <a:off x="1688465" y="1497965"/>
            <a:ext cx="8714105" cy="4457700"/>
            <a:chOff x="2659" y="2359"/>
            <a:chExt cx="13723" cy="7020"/>
          </a:xfrm>
        </p:grpSpPr>
        <p:sp>
          <p:nvSpPr>
            <p:cNvPr id="326679" name="AutoShape 7"/>
            <p:cNvSpPr/>
            <p:nvPr/>
          </p:nvSpPr>
          <p:spPr>
            <a:xfrm>
              <a:off x="2659" y="5637"/>
              <a:ext cx="13610" cy="3742"/>
            </a:xfrm>
            <a:prstGeom prst="roundRect">
              <a:avLst>
                <a:gd name="adj" fmla="val 3273"/>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grpSp>
          <p:nvGrpSpPr>
            <p:cNvPr id="326688" name="组合 326687"/>
            <p:cNvGrpSpPr/>
            <p:nvPr/>
          </p:nvGrpSpPr>
          <p:grpSpPr>
            <a:xfrm>
              <a:off x="4362" y="5913"/>
              <a:ext cx="4674" cy="3175"/>
              <a:chOff x="4686" y="1571"/>
              <a:chExt cx="749" cy="713"/>
            </a:xfrm>
          </p:grpSpPr>
          <p:grpSp>
            <p:nvGrpSpPr>
              <p:cNvPr id="37891" name="组合 326688"/>
              <p:cNvGrpSpPr/>
              <p:nvPr/>
            </p:nvGrpSpPr>
            <p:grpSpPr>
              <a:xfrm>
                <a:off x="4686" y="1590"/>
                <a:ext cx="749" cy="694"/>
                <a:chOff x="4686" y="1590"/>
                <a:chExt cx="749" cy="694"/>
              </a:xfrm>
            </p:grpSpPr>
            <p:sp>
              <p:nvSpPr>
                <p:cNvPr id="37892" name="矩形 326689"/>
                <p:cNvSpPr/>
                <p:nvPr/>
              </p:nvSpPr>
              <p:spPr>
                <a:xfrm>
                  <a:off x="4831" y="1697"/>
                  <a:ext cx="461" cy="415"/>
                </a:xfrm>
                <a:prstGeom prst="rect">
                  <a:avLst/>
                </a:prstGeom>
                <a:gradFill rotWithShape="1">
                  <a:gsLst>
                    <a:gs pos="0">
                      <a:srgbClr val="FFFFFF"/>
                    </a:gs>
                    <a:gs pos="100000">
                      <a:srgbClr val="D5EAFB"/>
                    </a:gs>
                  </a:gsLst>
                  <a:path path="shape">
                    <a:fillToRect l="50000" t="50000" r="50000" b="50000"/>
                  </a:path>
                  <a:tileRect/>
                </a:gradFill>
                <a:ln w="9525">
                  <a:noFill/>
                </a:ln>
              </p:spPr>
              <p:txBody>
                <a:bodyPr anchor="t"/>
                <a:lstStyle/>
                <a:p>
                  <a:endParaRPr lang="zh-CN" altLang="en-US">
                    <a:latin typeface="微软雅黑" panose="020B0503020204020204" pitchFamily="34" charset="-122"/>
                    <a:ea typeface="微软雅黑" panose="020B0503020204020204" pitchFamily="34" charset="-122"/>
                  </a:endParaRPr>
                </a:p>
              </p:txBody>
            </p:sp>
            <p:pic>
              <p:nvPicPr>
                <p:cNvPr id="37893" name="图片 326690" descr="cloud"/>
                <p:cNvPicPr>
                  <a:picLocks noChangeAspect="1"/>
                </p:cNvPicPr>
                <p:nvPr/>
              </p:nvPicPr>
              <p:blipFill>
                <a:blip r:embed="rId4">
                  <a:clrChange>
                    <a:clrFrom>
                      <a:srgbClr val="FFFFFF"/>
                    </a:clrFrom>
                    <a:clrTo>
                      <a:srgbClr val="FFFFFF">
                        <a:alpha val="0"/>
                      </a:srgbClr>
                    </a:clrTo>
                  </a:clrChange>
                </a:blip>
                <a:stretch>
                  <a:fillRect/>
                </a:stretch>
              </p:blipFill>
              <p:spPr>
                <a:xfrm>
                  <a:off x="4686" y="1590"/>
                  <a:ext cx="749" cy="694"/>
                </a:xfrm>
                <a:prstGeom prst="rect">
                  <a:avLst/>
                </a:prstGeom>
                <a:noFill/>
                <a:ln w="9525">
                  <a:noFill/>
                </a:ln>
              </p:spPr>
            </p:pic>
          </p:grpSp>
          <p:graphicFrame>
            <p:nvGraphicFramePr>
              <p:cNvPr id="37894" name="对象 326691"/>
              <p:cNvGraphicFramePr>
                <a:graphicFrameLocks noChangeAspect="1"/>
              </p:cNvGraphicFramePr>
              <p:nvPr>
                <p:extLst>
                  <p:ext uri="{D42A27DB-BD31-4B8C-83A1-F6EECF244321}">
                    <p14:modId xmlns:p14="http://schemas.microsoft.com/office/powerpoint/2010/main" val="1252388155"/>
                  </p:ext>
                </p:extLst>
              </p:nvPr>
            </p:nvGraphicFramePr>
            <p:xfrm>
              <a:off x="4703" y="1571"/>
              <a:ext cx="702" cy="650"/>
            </p:xfrm>
            <a:graphic>
              <a:graphicData uri="http://schemas.openxmlformats.org/presentationml/2006/ole">
                <mc:AlternateContent xmlns:mc="http://schemas.openxmlformats.org/markup-compatibility/2006">
                  <mc:Choice xmlns:v="urn:schemas-microsoft-com:vml" Requires="v">
                    <p:oleObj spid="_x0000_s1025" r:id="rId5" imgW="1098720" imgH="1040760" progId="">
                      <p:embed/>
                    </p:oleObj>
                  </mc:Choice>
                  <mc:Fallback>
                    <p:oleObj r:id="rId5" imgW="1098720" imgH="1040760" progId="">
                      <p:embed/>
                      <p:pic>
                        <p:nvPicPr>
                          <p:cNvPr id="0"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3" y="1571"/>
                            <a:ext cx="702"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7896" name="圆角矩形 326664"/>
            <p:cNvSpPr/>
            <p:nvPr/>
          </p:nvSpPr>
          <p:spPr>
            <a:xfrm>
              <a:off x="7646" y="2359"/>
              <a:ext cx="3066" cy="662"/>
            </a:xfrm>
            <a:prstGeom prst="roundRect">
              <a:avLst>
                <a:gd name="adj" fmla="val 19028"/>
              </a:avLst>
            </a:prstGeom>
            <a:solidFill>
              <a:srgbClr val="800080"/>
            </a:solidFill>
            <a:ln w="28575" cap="flat" cmpd="sng">
              <a:solidFill>
                <a:schemeClr val="bg1"/>
              </a:solidFill>
              <a:prstDash val="solid"/>
              <a:round/>
              <a:headEnd type="none" w="med" len="med"/>
              <a:tailEnd type="none" w="med" len="med"/>
            </a:ln>
          </p:spPr>
          <p:txBody>
            <a:bodyPr wrap="none" anchor="ct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物联网应用层</a:t>
              </a:r>
            </a:p>
          </p:txBody>
        </p:sp>
        <p:sp>
          <p:nvSpPr>
            <p:cNvPr id="37897" name="AutoShape 7"/>
            <p:cNvSpPr/>
            <p:nvPr/>
          </p:nvSpPr>
          <p:spPr>
            <a:xfrm>
              <a:off x="2659" y="3143"/>
              <a:ext cx="3858"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7898" name="AutoShape 7"/>
            <p:cNvSpPr/>
            <p:nvPr/>
          </p:nvSpPr>
          <p:spPr>
            <a:xfrm>
              <a:off x="12412" y="3143"/>
              <a:ext cx="3857"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7899" name="AutoShape 7"/>
            <p:cNvSpPr/>
            <p:nvPr/>
          </p:nvSpPr>
          <p:spPr>
            <a:xfrm>
              <a:off x="6742" y="3143"/>
              <a:ext cx="5445" cy="1815"/>
            </a:xfrm>
            <a:prstGeom prst="roundRect">
              <a:avLst>
                <a:gd name="adj" fmla="val 9032"/>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7900" name="矩形 326668"/>
            <p:cNvSpPr/>
            <p:nvPr/>
          </p:nvSpPr>
          <p:spPr>
            <a:xfrm>
              <a:off x="7197" y="3700"/>
              <a:ext cx="2155" cy="1101"/>
            </a:xfrm>
            <a:prstGeom prst="rect">
              <a:avLst/>
            </a:prstGeom>
            <a:noFill/>
            <a:ln w="9525">
              <a:noFill/>
            </a:ln>
            <a:effectLst>
              <a:prstShdw prst="shdw17" dist="17961" dir="2699999">
                <a:srgbClr val="5C5C99"/>
              </a:prstShdw>
            </a:effectLst>
          </p:spPr>
          <p:txBody>
            <a:bodyPr anchor="t">
              <a:spAutoFit/>
            </a:bodyPr>
            <a:lstStyle/>
            <a:p>
              <a:pPr>
                <a:lnSpc>
                  <a:spcPct val="110000"/>
                </a:lnSpc>
                <a:buClr>
                  <a:srgbClr val="FF9900"/>
                </a:buClr>
                <a:buSzPct val="70000"/>
                <a:buFont typeface="Wingdings" panose="05000000000000000000" pitchFamily="2" charset="2"/>
                <a:buChar char="l"/>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智慧城市</a:t>
              </a:r>
            </a:p>
            <a:p>
              <a:pPr>
                <a:lnSpc>
                  <a:spcPct val="110000"/>
                </a:lnSpc>
                <a:buClr>
                  <a:srgbClr val="FF9900"/>
                </a:buClr>
                <a:buSzPct val="70000"/>
                <a:buFont typeface="Wingdings" panose="05000000000000000000" pitchFamily="2" charset="2"/>
                <a:buChar char="l"/>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智能交通</a:t>
              </a:r>
            </a:p>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智能家居</a:t>
              </a:r>
            </a:p>
          </p:txBody>
        </p:sp>
        <p:sp>
          <p:nvSpPr>
            <p:cNvPr id="37901" name="矩形 326669"/>
            <p:cNvSpPr/>
            <p:nvPr/>
          </p:nvSpPr>
          <p:spPr>
            <a:xfrm>
              <a:off x="6742" y="3143"/>
              <a:ext cx="5445" cy="580"/>
            </a:xfrm>
            <a:prstGeom prst="rect">
              <a:avLst/>
            </a:prstGeom>
            <a:noFill/>
            <a:ln w="9525">
              <a:noFill/>
            </a:ln>
            <a:effectLst>
              <a:prstShdw prst="shdw17" dist="17961" dir="2699999">
                <a:srgbClr val="5C5C99"/>
              </a:prstShdw>
            </a:effectLst>
          </p:spPr>
          <p:txBody>
            <a:bodyPr anchor="t">
              <a:spAutoFit/>
            </a:bodyPr>
            <a:lstStyle/>
            <a:p>
              <a:pPr algn="ctr"/>
              <a:r>
                <a:rPr lang="zh-CN" altLang="en-US" b="1" u="sng" dirty="0">
                  <a:latin typeface="微软雅黑" panose="020B0503020204020204" pitchFamily="34" charset="-122"/>
                  <a:ea typeface="微软雅黑" panose="020B0503020204020204" pitchFamily="34" charset="-122"/>
                </a:rPr>
                <a:t>应用层主要应用方向</a:t>
              </a:r>
            </a:p>
          </p:txBody>
        </p:sp>
        <p:sp>
          <p:nvSpPr>
            <p:cNvPr id="37902" name="矩形 326670"/>
            <p:cNvSpPr/>
            <p:nvPr/>
          </p:nvSpPr>
          <p:spPr>
            <a:xfrm>
              <a:off x="2660" y="3156"/>
              <a:ext cx="3858" cy="628"/>
            </a:xfrm>
            <a:prstGeom prst="rect">
              <a:avLst/>
            </a:prstGeom>
            <a:noFill/>
            <a:ln w="9525">
              <a:noFill/>
            </a:ln>
            <a:effectLst>
              <a:prstShdw prst="shdw17" dist="17961" dir="2699999">
                <a:srgbClr val="5C5C99"/>
              </a:prstShdw>
            </a:effectLst>
          </p:spPr>
          <p:txBody>
            <a:bodyPr anchor="t">
              <a:spAutoFit/>
            </a:bodyPr>
            <a:lstStyle/>
            <a:p>
              <a:pPr algn="ctr"/>
              <a:r>
                <a:rPr lang="zh-CN" altLang="en-US" sz="2000" b="1" u="sng" dirty="0">
                  <a:latin typeface="微软雅黑" panose="020B0503020204020204" pitchFamily="34" charset="-122"/>
                  <a:ea typeface="微软雅黑" panose="020B0503020204020204" pitchFamily="34" charset="-122"/>
                </a:rPr>
                <a:t>应用层作用</a:t>
              </a:r>
            </a:p>
          </p:txBody>
        </p:sp>
        <p:sp>
          <p:nvSpPr>
            <p:cNvPr id="37903" name="矩形 326671"/>
            <p:cNvSpPr/>
            <p:nvPr/>
          </p:nvSpPr>
          <p:spPr>
            <a:xfrm>
              <a:off x="12382" y="3130"/>
              <a:ext cx="3857" cy="580"/>
            </a:xfrm>
            <a:prstGeom prst="rect">
              <a:avLst/>
            </a:prstGeom>
            <a:noFill/>
            <a:ln w="9525">
              <a:noFill/>
            </a:ln>
            <a:effectLst>
              <a:prstShdw prst="shdw17" dist="17961" dir="2699999">
                <a:srgbClr val="5C5C99"/>
              </a:prstShdw>
            </a:effectLst>
          </p:spPr>
          <p:txBody>
            <a:bodyPr anchor="t">
              <a:spAutoFit/>
            </a:bodyPr>
            <a:lstStyle/>
            <a:p>
              <a:pPr algn="ctr"/>
              <a:r>
                <a:rPr lang="zh-CN" altLang="en-US" b="1" u="sng" dirty="0">
                  <a:latin typeface="微软雅黑" panose="020B0503020204020204" pitchFamily="34" charset="-122"/>
                  <a:ea typeface="微软雅黑" panose="020B0503020204020204" pitchFamily="34" charset="-122"/>
                </a:rPr>
                <a:t>应用层发展方向</a:t>
              </a:r>
            </a:p>
          </p:txBody>
        </p:sp>
        <p:sp>
          <p:nvSpPr>
            <p:cNvPr id="37904" name="矩形 326672"/>
            <p:cNvSpPr/>
            <p:nvPr/>
          </p:nvSpPr>
          <p:spPr>
            <a:xfrm>
              <a:off x="2774" y="3770"/>
              <a:ext cx="3743" cy="840"/>
            </a:xfrm>
            <a:prstGeom prst="rect">
              <a:avLst/>
            </a:prstGeom>
            <a:noFill/>
            <a:ln w="9525">
              <a:noFill/>
            </a:ln>
            <a:effectLst>
              <a:prstShdw prst="shdw17" dist="17961" dir="2699999">
                <a:srgbClr val="5C5C99"/>
              </a:prstShdw>
            </a:effectLst>
          </p:spPr>
          <p:txBody>
            <a:bodyPr anchor="t">
              <a:spAutoFit/>
            </a:bodyPr>
            <a:lstStyle/>
            <a:p>
              <a:pPr>
                <a:lnSpc>
                  <a:spcPct val="12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信息技术与行业专业技术结合</a:t>
              </a:r>
            </a:p>
            <a:p>
              <a:pPr>
                <a:lnSpc>
                  <a:spcPct val="12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实现广泛智能化应用</a:t>
              </a:r>
            </a:p>
          </p:txBody>
        </p:sp>
        <p:sp>
          <p:nvSpPr>
            <p:cNvPr id="37905" name="矩形 326673"/>
            <p:cNvSpPr/>
            <p:nvPr/>
          </p:nvSpPr>
          <p:spPr>
            <a:xfrm>
              <a:off x="12412" y="3745"/>
              <a:ext cx="3970" cy="1098"/>
            </a:xfrm>
            <a:prstGeom prst="rect">
              <a:avLst/>
            </a:prstGeom>
            <a:noFill/>
            <a:ln w="9525">
              <a:noFill/>
            </a:ln>
            <a:effectLst>
              <a:prstShdw prst="shdw17" dist="17961" dir="2699999">
                <a:srgbClr val="5C5C99"/>
              </a:prstShdw>
            </a:effectLst>
          </p:spPr>
          <p:txBody>
            <a:bodyPr anchor="t">
              <a:spAutoFit/>
            </a:bodyPr>
            <a:lstStyle/>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信息技术与行业的深度融合</a:t>
              </a:r>
            </a:p>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信息的社会化共享和安全保障</a:t>
              </a:r>
            </a:p>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基于云计算的应用整体架构</a:t>
              </a:r>
            </a:p>
          </p:txBody>
        </p:sp>
        <p:sp>
          <p:nvSpPr>
            <p:cNvPr id="326675" name="Line 48"/>
            <p:cNvSpPr/>
            <p:nvPr/>
          </p:nvSpPr>
          <p:spPr>
            <a:xfrm>
              <a:off x="4589" y="4958"/>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6676" name="Line 48"/>
            <p:cNvSpPr/>
            <p:nvPr/>
          </p:nvSpPr>
          <p:spPr>
            <a:xfrm>
              <a:off x="9464" y="4958"/>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6677" name="Line 48"/>
            <p:cNvSpPr/>
            <p:nvPr/>
          </p:nvSpPr>
          <p:spPr>
            <a:xfrm>
              <a:off x="14339" y="4958"/>
              <a:ext cx="0" cy="565"/>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7909" name="矩形 326677"/>
            <p:cNvSpPr/>
            <p:nvPr/>
          </p:nvSpPr>
          <p:spPr>
            <a:xfrm>
              <a:off x="9577" y="3745"/>
              <a:ext cx="2155" cy="1101"/>
            </a:xfrm>
            <a:prstGeom prst="rect">
              <a:avLst/>
            </a:prstGeom>
            <a:noFill/>
            <a:ln w="9525">
              <a:noFill/>
            </a:ln>
            <a:effectLst>
              <a:prstShdw prst="shdw17" dist="17961" dir="2699999">
                <a:srgbClr val="5C5C99"/>
              </a:prstShdw>
            </a:effectLst>
          </p:spPr>
          <p:txBody>
            <a:bodyPr anchor="t">
              <a:spAutoFit/>
            </a:bodyPr>
            <a:lstStyle/>
            <a:p>
              <a:pPr>
                <a:lnSpc>
                  <a:spcPct val="110000"/>
                </a:lnSpc>
                <a:buClr>
                  <a:srgbClr val="FF9900"/>
                </a:buClr>
                <a:buSzPct val="70000"/>
                <a:buFont typeface="Wingdings" panose="05000000000000000000" pitchFamily="2" charset="2"/>
                <a:buChar char="l"/>
              </a:pPr>
              <a:r>
                <a:rPr lang="en-US" altLang="zh-CN" sz="12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智能制造</a:t>
              </a:r>
            </a:p>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智慧医疗</a:t>
              </a:r>
            </a:p>
            <a:p>
              <a:pPr>
                <a:lnSpc>
                  <a:spcPct val="110000"/>
                </a:lnSpc>
                <a:buClr>
                  <a:srgbClr val="FF9900"/>
                </a:buClr>
                <a:buSzPct val="70000"/>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  智慧农业</a:t>
              </a:r>
            </a:p>
          </p:txBody>
        </p:sp>
        <p:grpSp>
          <p:nvGrpSpPr>
            <p:cNvPr id="326681" name="组合 326680"/>
            <p:cNvGrpSpPr/>
            <p:nvPr/>
          </p:nvGrpSpPr>
          <p:grpSpPr>
            <a:xfrm>
              <a:off x="3099" y="5693"/>
              <a:ext cx="795" cy="3515"/>
              <a:chOff x="249" y="2296"/>
              <a:chExt cx="318" cy="1406"/>
            </a:xfrm>
          </p:grpSpPr>
          <p:sp>
            <p:nvSpPr>
              <p:cNvPr id="37911" name="AutoShape 7"/>
              <p:cNvSpPr/>
              <p:nvPr/>
            </p:nvSpPr>
            <p:spPr>
              <a:xfrm>
                <a:off x="249" y="2296"/>
                <a:ext cx="318" cy="1406"/>
              </a:xfrm>
              <a:prstGeom prst="roundRect">
                <a:avLst>
                  <a:gd name="adj" fmla="val 16667"/>
                </a:avLst>
              </a:prstGeom>
              <a:solidFill>
                <a:srgbClr val="FF990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7912" name="文本框 326682"/>
              <p:cNvSpPr txBox="1"/>
              <p:nvPr/>
            </p:nvSpPr>
            <p:spPr>
              <a:xfrm>
                <a:off x="295" y="2348"/>
                <a:ext cx="226" cy="1332"/>
              </a:xfrm>
              <a:prstGeom prst="rect">
                <a:avLst/>
              </a:prstGeom>
              <a:noFill/>
              <a:ln w="9525">
                <a:noFill/>
              </a:ln>
              <a:effectLst>
                <a:prstShdw prst="shdw17" dist="17961" dir="2699999">
                  <a:srgbClr val="5C5C99"/>
                </a:prstShdw>
              </a:effectLst>
            </p:spPr>
            <p:txBody>
              <a:bodyPr anchor="t">
                <a:spAutoFit/>
              </a:bodyPr>
              <a:lstStyle/>
              <a:p>
                <a:pPr algn="ctr">
                  <a:lnSpc>
                    <a:spcPct val="85000"/>
                  </a:lnSpc>
                  <a:spcBef>
                    <a:spcPct val="50000"/>
                  </a:spcBef>
                </a:pPr>
                <a:r>
                  <a:rPr lang="zh-CN" altLang="en-US" sz="1200" b="1" dirty="0">
                    <a:solidFill>
                      <a:schemeClr val="bg1"/>
                    </a:solidFill>
                    <a:latin typeface="微软雅黑" panose="020B0503020204020204" pitchFamily="34" charset="-122"/>
                    <a:ea typeface="微软雅黑" panose="020B0503020204020204" pitchFamily="34" charset="-122"/>
                  </a:rPr>
                  <a:t>云计算是应用大规模部署关键</a:t>
                </a:r>
              </a:p>
            </p:txBody>
          </p:sp>
        </p:grpSp>
        <p:sp>
          <p:nvSpPr>
            <p:cNvPr id="326685" name="AutoShape 7"/>
            <p:cNvSpPr/>
            <p:nvPr/>
          </p:nvSpPr>
          <p:spPr>
            <a:xfrm>
              <a:off x="4249" y="5798"/>
              <a:ext cx="2337" cy="3290"/>
            </a:xfrm>
            <a:prstGeom prst="roundRect">
              <a:avLst>
                <a:gd name="adj" fmla="val 4333"/>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694" name="矩形 326693"/>
            <p:cNvSpPr/>
            <p:nvPr/>
          </p:nvSpPr>
          <p:spPr>
            <a:xfrm>
              <a:off x="4362" y="5913"/>
              <a:ext cx="2214" cy="483"/>
            </a:xfrm>
            <a:prstGeom prst="rect">
              <a:avLst/>
            </a:prstGeom>
            <a:noFill/>
            <a:ln w="9525">
              <a:noFill/>
            </a:ln>
            <a:effectLst>
              <a:prstShdw prst="shdw17" dist="17961" dir="2699999">
                <a:srgbClr val="5C5C99"/>
              </a:prstShdw>
            </a:effectLst>
          </p:spPr>
          <p:txBody>
            <a:bodyPr wrap="square" anchor="t">
              <a:spAutoFit/>
            </a:bodyPr>
            <a:lstStyle/>
            <a:p>
              <a:pPr algn="ctr"/>
              <a:r>
                <a:rPr lang="zh-CN" altLang="en-US" sz="1400" b="1" u="sng" dirty="0">
                  <a:solidFill>
                    <a:srgbClr val="FF0000"/>
                  </a:solidFill>
                  <a:latin typeface="微软雅黑" panose="020B0503020204020204" pitchFamily="34" charset="-122"/>
                  <a:ea typeface="微软雅黑" panose="020B0503020204020204" pitchFamily="34" charset="-122"/>
                </a:rPr>
                <a:t>云计算资源</a:t>
              </a:r>
            </a:p>
          </p:txBody>
        </p:sp>
        <p:sp>
          <p:nvSpPr>
            <p:cNvPr id="326695" name="AutoShape 7"/>
            <p:cNvSpPr/>
            <p:nvPr/>
          </p:nvSpPr>
          <p:spPr>
            <a:xfrm>
              <a:off x="6517" y="5798"/>
              <a:ext cx="2337" cy="3290"/>
            </a:xfrm>
            <a:prstGeom prst="roundRect">
              <a:avLst>
                <a:gd name="adj" fmla="val 4333"/>
              </a:avLst>
            </a:prstGeom>
            <a:no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696" name="矩形 326695"/>
            <p:cNvSpPr/>
            <p:nvPr/>
          </p:nvSpPr>
          <p:spPr>
            <a:xfrm>
              <a:off x="6517" y="5913"/>
              <a:ext cx="2214" cy="483"/>
            </a:xfrm>
            <a:prstGeom prst="rect">
              <a:avLst/>
            </a:prstGeom>
            <a:noFill/>
            <a:ln w="9525">
              <a:noFill/>
            </a:ln>
            <a:effectLst>
              <a:prstShdw prst="shdw17" dist="17961" dir="2699999">
                <a:srgbClr val="5C5C99"/>
              </a:prstShdw>
            </a:effectLst>
          </p:spPr>
          <p:txBody>
            <a:bodyPr wrap="square" anchor="t">
              <a:spAutoFit/>
            </a:bodyPr>
            <a:lstStyle/>
            <a:p>
              <a:pPr algn="ctr"/>
              <a:r>
                <a:rPr lang="zh-CN" altLang="en-US" sz="1400" b="1" u="sng" dirty="0">
                  <a:solidFill>
                    <a:srgbClr val="FF0000"/>
                  </a:solidFill>
                  <a:latin typeface="微软雅黑" panose="020B0503020204020204" pitchFamily="34" charset="-122"/>
                  <a:ea typeface="微软雅黑" panose="020B0503020204020204" pitchFamily="34" charset="-122"/>
                </a:rPr>
                <a:t>云计算业务</a:t>
              </a:r>
            </a:p>
          </p:txBody>
        </p:sp>
        <p:sp>
          <p:nvSpPr>
            <p:cNvPr id="326697" name="圆角矩形 326696"/>
            <p:cNvSpPr/>
            <p:nvPr/>
          </p:nvSpPr>
          <p:spPr>
            <a:xfrm>
              <a:off x="4477" y="6480"/>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zh-CN" altLang="en-US" dirty="0">
                  <a:solidFill>
                    <a:schemeClr val="bg1"/>
                  </a:solidFill>
                  <a:latin typeface="微软雅黑" panose="020B0503020204020204" pitchFamily="34" charset="-122"/>
                  <a:ea typeface="微软雅黑" panose="020B0503020204020204" pitchFamily="34" charset="-122"/>
                </a:rPr>
                <a:t>计算能力</a:t>
              </a:r>
            </a:p>
          </p:txBody>
        </p:sp>
        <p:sp>
          <p:nvSpPr>
            <p:cNvPr id="326698" name="圆角矩形 326697"/>
            <p:cNvSpPr/>
            <p:nvPr/>
          </p:nvSpPr>
          <p:spPr>
            <a:xfrm>
              <a:off x="4477" y="7390"/>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zh-CN" altLang="en-US" dirty="0">
                  <a:solidFill>
                    <a:schemeClr val="bg1"/>
                  </a:solidFill>
                  <a:latin typeface="微软雅黑" panose="020B0503020204020204" pitchFamily="34" charset="-122"/>
                  <a:ea typeface="微软雅黑" panose="020B0503020204020204" pitchFamily="34" charset="-122"/>
                </a:rPr>
                <a:t>存储能力</a:t>
              </a:r>
            </a:p>
          </p:txBody>
        </p:sp>
        <p:sp>
          <p:nvSpPr>
            <p:cNvPr id="326699" name="圆角矩形 326698"/>
            <p:cNvSpPr/>
            <p:nvPr/>
          </p:nvSpPr>
          <p:spPr>
            <a:xfrm>
              <a:off x="4477" y="8298"/>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zh-CN" altLang="en-US" dirty="0">
                  <a:solidFill>
                    <a:schemeClr val="bg1"/>
                  </a:solidFill>
                  <a:latin typeface="微软雅黑" panose="020B0503020204020204" pitchFamily="34" charset="-122"/>
                  <a:ea typeface="微软雅黑" panose="020B0503020204020204" pitchFamily="34" charset="-122"/>
                </a:rPr>
                <a:t>资源调度</a:t>
              </a:r>
            </a:p>
          </p:txBody>
        </p:sp>
        <p:sp>
          <p:nvSpPr>
            <p:cNvPr id="326700" name="圆角矩形 326699"/>
            <p:cNvSpPr/>
            <p:nvPr/>
          </p:nvSpPr>
          <p:spPr>
            <a:xfrm>
              <a:off x="6742" y="6480"/>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en-US" altLang="zh-CN" b="1" dirty="0" err="1">
                  <a:solidFill>
                    <a:schemeClr val="bg1"/>
                  </a:solidFill>
                  <a:latin typeface="微软雅黑" panose="020B0503020204020204" pitchFamily="34" charset="-122"/>
                  <a:ea typeface="微软雅黑" panose="020B0503020204020204" pitchFamily="34" charset="-122"/>
                </a:rPr>
                <a:t>SaaS</a:t>
              </a:r>
            </a:p>
          </p:txBody>
        </p:sp>
        <p:sp>
          <p:nvSpPr>
            <p:cNvPr id="326701" name="圆角矩形 326700"/>
            <p:cNvSpPr/>
            <p:nvPr/>
          </p:nvSpPr>
          <p:spPr>
            <a:xfrm>
              <a:off x="6742" y="7390"/>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en-US" altLang="zh-CN" b="1" dirty="0" err="1">
                  <a:solidFill>
                    <a:schemeClr val="bg1"/>
                  </a:solidFill>
                  <a:latin typeface="微软雅黑" panose="020B0503020204020204" pitchFamily="34" charset="-122"/>
                  <a:ea typeface="微软雅黑" panose="020B0503020204020204" pitchFamily="34" charset="-122"/>
                </a:rPr>
                <a:t>PaaS</a:t>
              </a:r>
            </a:p>
          </p:txBody>
        </p:sp>
        <p:sp>
          <p:nvSpPr>
            <p:cNvPr id="326702" name="圆角矩形 326701"/>
            <p:cNvSpPr/>
            <p:nvPr/>
          </p:nvSpPr>
          <p:spPr>
            <a:xfrm>
              <a:off x="6742" y="8298"/>
              <a:ext cx="1845" cy="565"/>
            </a:xfrm>
            <a:prstGeom prst="roundRect">
              <a:avLst>
                <a:gd name="adj" fmla="val 19028"/>
              </a:avLst>
            </a:prstGeom>
            <a:solidFill>
              <a:srgbClr val="0000FF"/>
            </a:solidFill>
            <a:ln w="28575" cap="flat" cmpd="sng">
              <a:solidFill>
                <a:schemeClr val="bg1"/>
              </a:solidFill>
              <a:prstDash val="solid"/>
              <a:round/>
              <a:headEnd type="none" w="med" len="med"/>
              <a:tailEnd type="none" w="med" len="med"/>
            </a:ln>
            <a:effectLst>
              <a:outerShdw dist="107763" dir="2699999" algn="ctr" rotWithShape="0">
                <a:srgbClr val="808080">
                  <a:alpha val="50000"/>
                </a:srgbClr>
              </a:outerShdw>
            </a:effectLst>
          </p:spPr>
          <p:txBody>
            <a:bodyPr wrap="none" anchor="ctr"/>
            <a:lstStyle/>
            <a:p>
              <a:pPr algn="ctr"/>
              <a:r>
                <a:rPr lang="en-US" altLang="zh-CN" b="1" dirty="0" err="1">
                  <a:solidFill>
                    <a:schemeClr val="bg1"/>
                  </a:solidFill>
                  <a:latin typeface="微软雅黑" panose="020B0503020204020204" pitchFamily="34" charset="-122"/>
                  <a:ea typeface="微软雅黑" panose="020B0503020204020204" pitchFamily="34" charset="-122"/>
                </a:rPr>
                <a:t>IaaS</a:t>
              </a:r>
            </a:p>
          </p:txBody>
        </p:sp>
        <p:grpSp>
          <p:nvGrpSpPr>
            <p:cNvPr id="326704" name="组合 326703"/>
            <p:cNvGrpSpPr/>
            <p:nvPr/>
          </p:nvGrpSpPr>
          <p:grpSpPr>
            <a:xfrm>
              <a:off x="9987" y="5750"/>
              <a:ext cx="795" cy="3515"/>
              <a:chOff x="249" y="2296"/>
              <a:chExt cx="318" cy="1406"/>
            </a:xfrm>
          </p:grpSpPr>
          <p:sp>
            <p:nvSpPr>
              <p:cNvPr id="37925" name="AutoShape 7"/>
              <p:cNvSpPr/>
              <p:nvPr/>
            </p:nvSpPr>
            <p:spPr>
              <a:xfrm>
                <a:off x="249" y="2296"/>
                <a:ext cx="318" cy="1406"/>
              </a:xfrm>
              <a:prstGeom prst="roundRect">
                <a:avLst>
                  <a:gd name="adj" fmla="val 16667"/>
                </a:avLst>
              </a:prstGeom>
              <a:solidFill>
                <a:srgbClr val="FF990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7926" name="文本框 326705"/>
              <p:cNvSpPr txBox="1"/>
              <p:nvPr/>
            </p:nvSpPr>
            <p:spPr>
              <a:xfrm>
                <a:off x="295" y="2415"/>
                <a:ext cx="226" cy="1242"/>
              </a:xfrm>
              <a:prstGeom prst="rect">
                <a:avLst/>
              </a:prstGeom>
              <a:noFill/>
              <a:ln w="9525">
                <a:noFill/>
              </a:ln>
              <a:effectLst>
                <a:prstShdw prst="shdw17" dist="17961" dir="2699999">
                  <a:srgbClr val="5C5C99"/>
                </a:prstShdw>
              </a:effectLst>
            </p:spPr>
            <p:txBody>
              <a:bodyPr wrap="square" anchor="t">
                <a:spAutoFit/>
              </a:bodyPr>
              <a:lstStyle/>
              <a:p>
                <a:pPr algn="ctr">
                  <a:lnSpc>
                    <a:spcPct val="85000"/>
                  </a:lnSpc>
                  <a:spcBef>
                    <a:spcPct val="50000"/>
                  </a:spcBef>
                </a:pP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物联网典型应用领域 </a:t>
                </a:r>
              </a:p>
            </p:txBody>
          </p:sp>
        </p:grpSp>
        <p:sp>
          <p:nvSpPr>
            <p:cNvPr id="326708" name="AutoShape 7"/>
            <p:cNvSpPr/>
            <p:nvPr/>
          </p:nvSpPr>
          <p:spPr>
            <a:xfrm>
              <a:off x="10894" y="5975"/>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10" name="AutoShape 7"/>
            <p:cNvSpPr/>
            <p:nvPr/>
          </p:nvSpPr>
          <p:spPr>
            <a:xfrm>
              <a:off x="13389" y="5975"/>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11" name="AutoShape 7"/>
            <p:cNvSpPr/>
            <p:nvPr/>
          </p:nvSpPr>
          <p:spPr>
            <a:xfrm>
              <a:off x="10894" y="6897"/>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12" name="AutoShape 7"/>
            <p:cNvSpPr/>
            <p:nvPr/>
          </p:nvSpPr>
          <p:spPr>
            <a:xfrm>
              <a:off x="13389" y="6883"/>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13" name="AutoShape 7"/>
            <p:cNvSpPr/>
            <p:nvPr/>
          </p:nvSpPr>
          <p:spPr>
            <a:xfrm>
              <a:off x="10894" y="7790"/>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14" name="AutoShape 7"/>
            <p:cNvSpPr/>
            <p:nvPr/>
          </p:nvSpPr>
          <p:spPr>
            <a:xfrm>
              <a:off x="13389" y="7790"/>
              <a:ext cx="2533" cy="795"/>
            </a:xfrm>
            <a:prstGeom prst="roundRect">
              <a:avLst>
                <a:gd name="adj" fmla="val 15407"/>
              </a:avLst>
            </a:prstGeom>
            <a:solidFill>
              <a:schemeClr val="bg1"/>
            </a:solidFill>
            <a:ln w="28575" cap="rnd" cmpd="sng">
              <a:solidFill>
                <a:srgbClr val="0000FF"/>
              </a:solidFill>
              <a:prstDash val="sysDot"/>
              <a:round/>
              <a:headEnd type="none" w="med" len="med"/>
              <a:tailEnd type="none" w="med" len="med"/>
            </a:ln>
          </p:spPr>
          <p:txBody>
            <a:bodyPr lIns="38567" tIns="30853" rIns="38567" bIns="30853" anchor="t"/>
            <a:lstStyle/>
            <a:p>
              <a:pPr marL="196850" indent="-196850" defTabSz="873125"/>
              <a:endParaRPr lang="zh-CN" altLang="en-US" sz="1400" dirty="0">
                <a:latin typeface="微软雅黑" panose="020B0503020204020204" pitchFamily="34" charset="-122"/>
                <a:ea typeface="微软雅黑" panose="020B0503020204020204" pitchFamily="34" charset="-122"/>
              </a:endParaRPr>
            </a:p>
          </p:txBody>
        </p:sp>
        <p:sp>
          <p:nvSpPr>
            <p:cNvPr id="326721" name="矩形 326720"/>
            <p:cNvSpPr/>
            <p:nvPr/>
          </p:nvSpPr>
          <p:spPr>
            <a:xfrm>
              <a:off x="11801" y="6095"/>
              <a:ext cx="1760"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智慧城市</a:t>
              </a:r>
            </a:p>
          </p:txBody>
        </p:sp>
        <p:sp>
          <p:nvSpPr>
            <p:cNvPr id="326722" name="矩形 326721"/>
            <p:cNvSpPr/>
            <p:nvPr/>
          </p:nvSpPr>
          <p:spPr>
            <a:xfrm>
              <a:off x="14292" y="6110"/>
              <a:ext cx="1688"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智慧工厂</a:t>
              </a:r>
            </a:p>
          </p:txBody>
        </p:sp>
        <p:pic>
          <p:nvPicPr>
            <p:cNvPr id="326723" name="图片 326722"/>
            <p:cNvPicPr>
              <a:picLocks noChangeAspect="1"/>
            </p:cNvPicPr>
            <p:nvPr/>
          </p:nvPicPr>
          <p:blipFill>
            <a:blip r:embed="rId7"/>
            <a:stretch>
              <a:fillRect/>
            </a:stretch>
          </p:blipFill>
          <p:spPr>
            <a:xfrm>
              <a:off x="11234" y="6090"/>
              <a:ext cx="652" cy="568"/>
            </a:xfrm>
            <a:prstGeom prst="rect">
              <a:avLst/>
            </a:prstGeom>
            <a:noFill/>
            <a:ln w="9525">
              <a:noFill/>
            </a:ln>
          </p:spPr>
        </p:pic>
        <p:pic>
          <p:nvPicPr>
            <p:cNvPr id="326724" name="图片 326723"/>
            <p:cNvPicPr>
              <a:picLocks noChangeAspect="1"/>
            </p:cNvPicPr>
            <p:nvPr/>
          </p:nvPicPr>
          <p:blipFill>
            <a:blip r:embed="rId8"/>
            <a:stretch>
              <a:fillRect/>
            </a:stretch>
          </p:blipFill>
          <p:spPr>
            <a:xfrm>
              <a:off x="13729" y="6090"/>
              <a:ext cx="663" cy="578"/>
            </a:xfrm>
            <a:prstGeom prst="rect">
              <a:avLst/>
            </a:prstGeom>
            <a:noFill/>
            <a:ln w="9525">
              <a:noFill/>
            </a:ln>
          </p:spPr>
        </p:pic>
        <p:pic>
          <p:nvPicPr>
            <p:cNvPr id="326725" name="图片 326724"/>
            <p:cNvPicPr>
              <a:picLocks noChangeAspect="1"/>
            </p:cNvPicPr>
            <p:nvPr/>
          </p:nvPicPr>
          <p:blipFill>
            <a:blip r:embed="rId9"/>
            <a:stretch>
              <a:fillRect/>
            </a:stretch>
          </p:blipFill>
          <p:spPr>
            <a:xfrm>
              <a:off x="11234" y="7905"/>
              <a:ext cx="604" cy="558"/>
            </a:xfrm>
            <a:prstGeom prst="rect">
              <a:avLst/>
            </a:prstGeom>
            <a:noFill/>
            <a:ln w="9525">
              <a:noFill/>
            </a:ln>
          </p:spPr>
        </p:pic>
        <p:pic>
          <p:nvPicPr>
            <p:cNvPr id="326726" name="图片 326725"/>
            <p:cNvPicPr>
              <a:picLocks noChangeAspect="1"/>
            </p:cNvPicPr>
            <p:nvPr/>
          </p:nvPicPr>
          <p:blipFill>
            <a:blip r:embed="rId10"/>
            <a:stretch>
              <a:fillRect/>
            </a:stretch>
          </p:blipFill>
          <p:spPr>
            <a:xfrm>
              <a:off x="13729" y="6998"/>
              <a:ext cx="617" cy="570"/>
            </a:xfrm>
            <a:prstGeom prst="rect">
              <a:avLst/>
            </a:prstGeom>
            <a:noFill/>
            <a:ln w="9525">
              <a:noFill/>
            </a:ln>
          </p:spPr>
        </p:pic>
        <p:pic>
          <p:nvPicPr>
            <p:cNvPr id="326727" name="图片 326726"/>
            <p:cNvPicPr>
              <a:picLocks noChangeAspect="1"/>
            </p:cNvPicPr>
            <p:nvPr/>
          </p:nvPicPr>
          <p:blipFill>
            <a:blip r:embed="rId11"/>
            <a:stretch>
              <a:fillRect/>
            </a:stretch>
          </p:blipFill>
          <p:spPr>
            <a:xfrm>
              <a:off x="11234" y="6998"/>
              <a:ext cx="641" cy="592"/>
            </a:xfrm>
            <a:prstGeom prst="rect">
              <a:avLst/>
            </a:prstGeom>
            <a:noFill/>
            <a:ln w="9525">
              <a:noFill/>
            </a:ln>
          </p:spPr>
        </p:pic>
        <p:pic>
          <p:nvPicPr>
            <p:cNvPr id="326728" name="图片 326727"/>
            <p:cNvPicPr>
              <a:picLocks noChangeAspect="1"/>
            </p:cNvPicPr>
            <p:nvPr/>
          </p:nvPicPr>
          <p:blipFill>
            <a:blip r:embed="rId12"/>
            <a:stretch>
              <a:fillRect/>
            </a:stretch>
          </p:blipFill>
          <p:spPr>
            <a:xfrm>
              <a:off x="13729" y="7905"/>
              <a:ext cx="641" cy="623"/>
            </a:xfrm>
            <a:prstGeom prst="rect">
              <a:avLst/>
            </a:prstGeom>
            <a:noFill/>
            <a:ln w="9525">
              <a:noFill/>
            </a:ln>
          </p:spPr>
        </p:pic>
        <p:sp>
          <p:nvSpPr>
            <p:cNvPr id="326729" name="矩形 326728"/>
            <p:cNvSpPr/>
            <p:nvPr/>
          </p:nvSpPr>
          <p:spPr>
            <a:xfrm>
              <a:off x="11779" y="6973"/>
              <a:ext cx="1704"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智能交通</a:t>
              </a:r>
            </a:p>
          </p:txBody>
        </p:sp>
        <p:sp>
          <p:nvSpPr>
            <p:cNvPr id="326730" name="矩形 326729"/>
            <p:cNvSpPr/>
            <p:nvPr/>
          </p:nvSpPr>
          <p:spPr>
            <a:xfrm>
              <a:off x="14278" y="7048"/>
              <a:ext cx="1767"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智能医疗</a:t>
              </a:r>
            </a:p>
          </p:txBody>
        </p:sp>
        <p:sp>
          <p:nvSpPr>
            <p:cNvPr id="326731" name="矩形 326730"/>
            <p:cNvSpPr/>
            <p:nvPr/>
          </p:nvSpPr>
          <p:spPr>
            <a:xfrm>
              <a:off x="11807" y="7918"/>
              <a:ext cx="1689"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智能家居</a:t>
              </a:r>
            </a:p>
          </p:txBody>
        </p:sp>
        <p:sp>
          <p:nvSpPr>
            <p:cNvPr id="326732" name="矩形 326731"/>
            <p:cNvSpPr/>
            <p:nvPr/>
          </p:nvSpPr>
          <p:spPr>
            <a:xfrm>
              <a:off x="14308" y="7955"/>
              <a:ext cx="1920" cy="531"/>
            </a:xfrm>
            <a:prstGeom prst="rect">
              <a:avLst/>
            </a:prstGeom>
            <a:noFill/>
            <a:ln w="9525">
              <a:noFill/>
            </a:ln>
            <a:effectLst>
              <a:prstShdw prst="shdw17" dist="17961" dir="2699999">
                <a:srgbClr val="5C5C99"/>
              </a:prstShdw>
            </a:effectLst>
          </p:spPr>
          <p:txBody>
            <a:bodyPr wrap="square" anchor="t">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智慧农业</a:t>
              </a:r>
            </a:p>
          </p:txBody>
        </p:sp>
        <p:sp>
          <p:nvSpPr>
            <p:cNvPr id="326733" name="矩形 326732"/>
            <p:cNvSpPr/>
            <p:nvPr/>
          </p:nvSpPr>
          <p:spPr>
            <a:xfrm>
              <a:off x="11007" y="8673"/>
              <a:ext cx="4650" cy="580"/>
            </a:xfrm>
            <a:prstGeom prst="rect">
              <a:avLst/>
            </a:prstGeom>
            <a:noFill/>
            <a:ln w="9525">
              <a:noFill/>
            </a:ln>
            <a:effectLst>
              <a:prstShdw prst="shdw17" dist="17961" dir="2699999">
                <a:srgbClr val="5C5C99"/>
              </a:prstShdw>
            </a:effectLst>
          </p:spPr>
          <p:txBody>
            <a:bodyPr anchor="t">
              <a:spAutoFit/>
            </a:bodyPr>
            <a:lstStyle/>
            <a:p>
              <a:pPr algn="ctr"/>
              <a:r>
                <a:rPr lang="zh-CN" altLang="en-US" b="1" u="sng" dirty="0">
                  <a:latin typeface="微软雅黑" panose="020B0503020204020204" pitchFamily="34" charset="-122"/>
                  <a:ea typeface="微软雅黑" panose="020B0503020204020204" pitchFamily="34" charset="-122"/>
                </a:rPr>
                <a:t>典型应用领域</a:t>
              </a:r>
            </a:p>
          </p:txBody>
        </p:sp>
      </p:grpSp>
      <p:grpSp>
        <p:nvGrpSpPr>
          <p:cNvPr id="7" name="组合 6"/>
          <p:cNvGrpSpPr/>
          <p:nvPr/>
        </p:nvGrpSpPr>
        <p:grpSpPr>
          <a:xfrm>
            <a:off x="1688465" y="6152515"/>
            <a:ext cx="8714105" cy="535940"/>
            <a:chOff x="394" y="9671"/>
            <a:chExt cx="13723" cy="800"/>
          </a:xfrm>
        </p:grpSpPr>
        <p:sp>
          <p:nvSpPr>
            <p:cNvPr id="326734" name="AutoShape 7"/>
            <p:cNvSpPr/>
            <p:nvPr/>
          </p:nvSpPr>
          <p:spPr>
            <a:xfrm>
              <a:off x="394" y="9671"/>
              <a:ext cx="13723" cy="800"/>
            </a:xfrm>
            <a:prstGeom prst="roundRect">
              <a:avLst>
                <a:gd name="adj" fmla="val 15704"/>
              </a:avLst>
            </a:prstGeom>
            <a:solidFill>
              <a:srgbClr val="800080"/>
            </a:solidFill>
            <a:ln w="28575" cap="flat" cmpd="sng">
              <a:solidFill>
                <a:schemeClr val="bg1"/>
              </a:solidFill>
              <a:prstDash val="solid"/>
              <a:round/>
              <a:headEnd type="none" w="med" len="med"/>
              <a:tailEnd type="none" w="med" len="med"/>
            </a:ln>
          </p:spPr>
          <p:txBody>
            <a:bodyPr lIns="38567" tIns="30853" rIns="38567" bIns="30853" anchor="t"/>
            <a:lstStyle/>
            <a:p>
              <a:pPr marL="196850" indent="-196850" defTabSz="873125"/>
              <a:endParaRPr lang="zh-CN" altLang="en-US" sz="2400" dirty="0">
                <a:latin typeface="微软雅黑" panose="020B0503020204020204" pitchFamily="34" charset="-122"/>
                <a:ea typeface="微软雅黑" panose="020B0503020204020204" pitchFamily="34" charset="-122"/>
              </a:endParaRPr>
            </a:p>
          </p:txBody>
        </p:sp>
        <p:sp>
          <p:nvSpPr>
            <p:cNvPr id="326735" name="矩形 326734"/>
            <p:cNvSpPr/>
            <p:nvPr/>
          </p:nvSpPr>
          <p:spPr>
            <a:xfrm>
              <a:off x="508" y="9746"/>
              <a:ext cx="13603" cy="687"/>
            </a:xfrm>
            <a:prstGeom prst="rect">
              <a:avLst/>
            </a:prstGeom>
            <a:noFill/>
            <a:ln w="9525">
              <a:noFill/>
            </a:ln>
            <a:effectLst>
              <a:prstShdw prst="shdw17" dist="17961" dir="2699999">
                <a:schemeClr val="accent1">
                  <a:gamma/>
                  <a:shade val="60000"/>
                  <a:invGamma/>
                </a:schemeClr>
              </a:prstShdw>
            </a:effectLst>
          </p:spPr>
          <p:txBody>
            <a:bodyPr wrap="square">
              <a:spAutoFit/>
            </a:bodyPr>
            <a:lstStyle/>
            <a:p>
              <a:pPr lvl="0" algn="ctr" eaLnBrk="1" fontAlgn="base" hangingPunct="1">
                <a:buClr>
                  <a:srgbClr val="FF9900"/>
                </a:buClr>
                <a:buSzPct val="70000"/>
                <a:buFont typeface="Wingdings" panose="05000000000000000000" pitchFamily="2" charset="2"/>
                <a:buNone/>
              </a:pPr>
              <a:r>
                <a:rPr lang="zh-CN" altLang="en-US" sz="2400" b="1" strike="noStrike" noProof="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应用层是</a:t>
              </a:r>
              <a:r>
                <a:rPr lang="zh-CN" altLang="en-US" sz="2400" b="1" strike="noStrike" noProof="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物联网的智能中枢，涉及不同领域的应用场景</a:t>
              </a:r>
            </a:p>
          </p:txBody>
        </p:sp>
      </p:gr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物联网关键技术</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lnSpcReduction="10000"/>
          </a:bodyPr>
          <a:lstStyle/>
          <a:p>
            <a:pPr>
              <a:lnSpc>
                <a:spcPct val="110000"/>
              </a:lnSpc>
            </a:pPr>
            <a:r>
              <a:rPr kumimoji="1" lang="zh-CN" altLang="en-US" dirty="0"/>
              <a:t>本教案采用</a:t>
            </a:r>
            <a:r>
              <a:rPr kumimoji="1" lang="zh-CN" altLang="en-US" dirty="0">
                <a:solidFill>
                  <a:srgbClr val="C00000"/>
                </a:solidFill>
              </a:rPr>
              <a:t>共建共享</a:t>
            </a:r>
            <a:r>
              <a:rPr kumimoji="1" lang="zh-CN" altLang="en-US" dirty="0"/>
              <a:t>方式，</a:t>
            </a:r>
            <a:r>
              <a:rPr kumimoji="1" lang="zh-CN" altLang="en-US" dirty="0">
                <a:solidFill>
                  <a:srgbClr val="C00000"/>
                </a:solidFill>
              </a:rPr>
              <a:t>免费使用</a:t>
            </a:r>
            <a:endParaRPr kumimoji="1" lang="en-US" altLang="zh-CN" dirty="0">
              <a:solidFill>
                <a:srgbClr val="C00000"/>
              </a:solidFill>
            </a:endParaRPr>
          </a:p>
          <a:p>
            <a:pPr lvl="1">
              <a:lnSpc>
                <a:spcPct val="110000"/>
              </a:lnSpc>
            </a:pPr>
            <a:r>
              <a:rPr kumimoji="1" lang="zh-CN" altLang="en-US" dirty="0"/>
              <a:t>由来自全国的几十位教师，根据各自专长，在现有教材、教案和互联网电子资源等基础上，制作整理完成</a:t>
            </a:r>
            <a:endParaRPr kumimoji="1" lang="en-US" altLang="zh-CN" dirty="0"/>
          </a:p>
          <a:p>
            <a:pPr lvl="1">
              <a:lnSpc>
                <a:spcPct val="110000"/>
              </a:lnSpc>
            </a:pPr>
            <a:r>
              <a:rPr kumimoji="1" lang="zh-CN" altLang="en-US" dirty="0"/>
              <a:t>教案包括引言、物理层、链路层、</a:t>
            </a:r>
            <a:r>
              <a:rPr kumimoji="1" lang="en-US" altLang="zh-CN" dirty="0"/>
              <a:t>MAC</a:t>
            </a:r>
            <a:r>
              <a:rPr kumimoji="1" lang="zh-CN" altLang="en-US" dirty="0"/>
              <a:t>子层、网络层、传输层、应用层、网络安全、网络新技术，以及网络实验</a:t>
            </a:r>
            <a:r>
              <a:rPr kumimoji="1" lang="en-US" altLang="zh-CN" dirty="0"/>
              <a:t>(PDF</a:t>
            </a:r>
            <a:r>
              <a:rPr kumimoji="1" lang="zh-CN" altLang="en-US" dirty="0"/>
              <a:t>文档</a:t>
            </a:r>
            <a:r>
              <a:rPr kumimoji="1" lang="en-US" altLang="zh-CN" dirty="0"/>
              <a:t>)</a:t>
            </a:r>
          </a:p>
          <a:p>
            <a:pPr lvl="1">
              <a:lnSpc>
                <a:spcPct val="110000"/>
              </a:lnSpc>
            </a:pPr>
            <a:r>
              <a:rPr kumimoji="1" lang="zh-CN" altLang="en-US" dirty="0"/>
              <a:t>除实验为</a:t>
            </a:r>
            <a:r>
              <a:rPr kumimoji="1" lang="en-US" altLang="zh-CN" dirty="0"/>
              <a:t>PDF</a:t>
            </a:r>
            <a:r>
              <a:rPr kumimoji="1" lang="zh-CN" altLang="en-US" dirty="0"/>
              <a:t>文档外，其余均为</a:t>
            </a:r>
            <a:r>
              <a:rPr kumimoji="1" lang="en-US" altLang="zh-CN" dirty="0"/>
              <a:t>PPT</a:t>
            </a:r>
            <a:r>
              <a:rPr kumimoji="1" lang="zh-CN" altLang="en-US" dirty="0"/>
              <a:t>格式（约</a:t>
            </a:r>
            <a:r>
              <a:rPr kumimoji="1" lang="en-US" altLang="zh-CN" dirty="0"/>
              <a:t>1500</a:t>
            </a:r>
            <a:r>
              <a:rPr kumimoji="1" lang="zh-CN" altLang="en-US" dirty="0"/>
              <a:t>页</a:t>
            </a:r>
            <a:r>
              <a:rPr kumimoji="1" lang="en-US" altLang="zh-CN" dirty="0"/>
              <a:t>PPT</a:t>
            </a:r>
            <a:r>
              <a:rPr kumimoji="1" lang="zh-CN" altLang="en-US" dirty="0"/>
              <a:t>）</a:t>
            </a:r>
            <a:endParaRPr kumimoji="1" lang="en-US" altLang="zh-CN" dirty="0"/>
          </a:p>
          <a:p>
            <a:pPr lvl="1">
              <a:lnSpc>
                <a:spcPct val="110000"/>
              </a:lnSpc>
            </a:pPr>
            <a:r>
              <a:rPr kumimoji="1" lang="zh-CN" altLang="en-US" dirty="0"/>
              <a:t>欢迎各位老师根据各自教学内容及学时等按需修改和使用</a:t>
            </a:r>
            <a:endParaRPr kumimoji="1" lang="en-US" altLang="zh-CN" dirty="0"/>
          </a:p>
          <a:p>
            <a:pPr>
              <a:lnSpc>
                <a:spcPct val="110000"/>
              </a:lnSpc>
            </a:pPr>
            <a:r>
              <a:rPr kumimoji="1" lang="zh-CN" altLang="en-US" dirty="0">
                <a:solidFill>
                  <a:srgbClr val="C00000"/>
                </a:solidFill>
              </a:rPr>
              <a:t>欢迎各位老师加入社区</a:t>
            </a:r>
            <a:r>
              <a:rPr kumimoji="1" lang="zh-CN" altLang="en-US" dirty="0"/>
              <a:t>（加入方式见版权声明页）</a:t>
            </a:r>
            <a:endParaRPr kumimoji="1" lang="en-US" altLang="zh-CN" dirty="0"/>
          </a:p>
          <a:p>
            <a:pPr lvl="1">
              <a:lnSpc>
                <a:spcPct val="110000"/>
              </a:lnSpc>
            </a:pPr>
            <a:r>
              <a:rPr kumimoji="1" lang="zh-CN" altLang="en-US" dirty="0"/>
              <a:t>免费下载最新版本</a:t>
            </a:r>
            <a:endParaRPr kumimoji="1" lang="en-US" altLang="zh-CN" dirty="0"/>
          </a:p>
          <a:p>
            <a:pPr lvl="1">
              <a:lnSpc>
                <a:spcPct val="110000"/>
              </a:lnSpc>
            </a:pPr>
            <a:r>
              <a:rPr kumimoji="1" lang="zh-CN" altLang="en-US" dirty="0"/>
              <a:t>交流计算机网络课程教学心得</a:t>
            </a:r>
            <a:endParaRPr kumimoji="1" lang="en-US" altLang="zh-CN" dirty="0"/>
          </a:p>
          <a:p>
            <a:pPr lvl="1">
              <a:lnSpc>
                <a:spcPct val="110000"/>
              </a:lnSpc>
            </a:pPr>
            <a:r>
              <a:rPr kumimoji="1" lang="zh-CN" altLang="en-US" dirty="0"/>
              <a:t>如有修改或完善的建议意见请发送至邮箱</a:t>
            </a:r>
            <a:r>
              <a:rPr lang="en" altLang="zh-CN" u="sng" dirty="0">
                <a:hlinkClick r:id="rId2"/>
              </a:rPr>
              <a:t>network_course@163.com</a:t>
            </a:r>
            <a:endParaRPr lang="en" altLang="zh-CN" dirty="0"/>
          </a:p>
          <a:p>
            <a:pPr lvl="1">
              <a:lnSpc>
                <a:spcPct val="110000"/>
              </a:lnSpc>
            </a:pP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967423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p>
        </p:txBody>
      </p:sp>
      <p:sp>
        <p:nvSpPr>
          <p:cNvPr id="3" name="内容占位符 2"/>
          <p:cNvSpPr>
            <a:spLocks noGrp="1"/>
          </p:cNvSpPr>
          <p:nvPr>
            <p:ph idx="1"/>
          </p:nvPr>
        </p:nvSpPr>
        <p:spPr/>
        <p:txBody>
          <a:bodyPr>
            <a:normAutofit/>
          </a:bodyPr>
          <a:lstStyle/>
          <a:p>
            <a:r>
              <a:rPr kumimoji="1" lang="zh-CN" altLang="en-US" dirty="0"/>
              <a:t>物联网 </a:t>
            </a:r>
            <a:endParaRPr kumimoji="1" lang="en-US" altLang="zh-CN" dirty="0"/>
          </a:p>
          <a:p>
            <a:r>
              <a:rPr kumimoji="1" lang="zh-CN" altLang="en-US" dirty="0">
                <a:solidFill>
                  <a:srgbClr val="FF0000"/>
                </a:solidFill>
              </a:rPr>
              <a:t>工业互联网</a:t>
            </a:r>
            <a:endParaRPr lang="zh-CN" altLang="en-US" dirty="0">
              <a:solidFill>
                <a:srgbClr val="FF0000"/>
              </a:solidFill>
            </a:endParaRPr>
          </a:p>
          <a:p>
            <a:r>
              <a:rPr kumimoji="1" lang="zh-CN" altLang="en-US" dirty="0"/>
              <a:t>命名数据网络</a:t>
            </a:r>
            <a:r>
              <a:rPr kumimoji="1" lang="en-US" altLang="zh-CN" dirty="0"/>
              <a:t>NDN</a:t>
            </a:r>
            <a:endParaRPr kumimoji="1" lang="zh-CN" altLang="en-US" dirty="0"/>
          </a:p>
          <a:p>
            <a:pPr>
              <a:lnSpc>
                <a:spcPct val="130000"/>
              </a:lnSpc>
            </a:pPr>
            <a:r>
              <a:rPr kumimoji="1" lang="zh-CN" altLang="en-US" dirty="0"/>
              <a:t>软件定义网络</a:t>
            </a:r>
            <a:r>
              <a:rPr kumimoji="1" lang="en-US" altLang="zh-CN" dirty="0"/>
              <a:t>SDN</a:t>
            </a:r>
          </a:p>
          <a:p>
            <a:pPr>
              <a:lnSpc>
                <a:spcPct val="130000"/>
              </a:lnSpc>
            </a:pPr>
            <a:r>
              <a:rPr lang="zh-CN" altLang="en-US" dirty="0"/>
              <a:t>网络与机器学习</a:t>
            </a:r>
            <a:endParaRPr lang="en-US" altLang="zh-CN" dirty="0"/>
          </a:p>
          <a:p>
            <a:pPr>
              <a:lnSpc>
                <a:spcPct val="130000"/>
              </a:lnSpc>
            </a:pPr>
            <a:r>
              <a:rPr lang="zh-CN" altLang="en-US" dirty="0"/>
              <a:t>网络测量新技术</a:t>
            </a:r>
          </a:p>
          <a:p>
            <a:pPr>
              <a:lnSpc>
                <a:spcPct val="130000"/>
              </a:lnSpc>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20</a:t>
            </a:fld>
            <a:endParaRPr kumimoji="1" lang="zh-CN" altLang="en-US" dirty="0"/>
          </a:p>
        </p:txBody>
      </p:sp>
      <p:sp>
        <p:nvSpPr>
          <p:cNvPr id="6" name="矩形标注 5">
            <a:extLst>
              <a:ext uri="{FF2B5EF4-FFF2-40B4-BE49-F238E27FC236}">
                <a16:creationId xmlns:a16="http://schemas.microsoft.com/office/drawing/2014/main" id="{1055FA1D-02E6-46A8-B9FE-1D9C415858FB}"/>
              </a:ext>
            </a:extLst>
          </p:cNvPr>
          <p:cNvSpPr/>
          <p:nvPr/>
        </p:nvSpPr>
        <p:spPr>
          <a:xfrm>
            <a:off x="6087065" y="1244212"/>
            <a:ext cx="4977328" cy="5362574"/>
          </a:xfrm>
          <a:prstGeom prst="wedgeRectCallout">
            <a:avLst>
              <a:gd name="adj1" fmla="val -110008"/>
              <a:gd name="adj2" fmla="val -3048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149225" lvl="0">
              <a:lnSpc>
                <a:spcPct val="130000"/>
              </a:lnSpc>
              <a:spcBef>
                <a:spcPts val="600"/>
              </a:spcBef>
            </a:pP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6471E5E-C120-4D2C-9DA4-38851E034805}"/>
              </a:ext>
            </a:extLst>
          </p:cNvPr>
          <p:cNvSpPr txBox="1"/>
          <p:nvPr/>
        </p:nvSpPr>
        <p:spPr>
          <a:xfrm>
            <a:off x="6039762" y="1108498"/>
            <a:ext cx="5071934" cy="6130011"/>
          </a:xfrm>
          <a:prstGeom prst="rect">
            <a:avLst/>
          </a:prstGeom>
          <a:noFill/>
        </p:spPr>
        <p:txBody>
          <a:bodyPr wrap="square">
            <a:spAutoFit/>
          </a:bodyPr>
          <a:lstStyle/>
          <a:p>
            <a:pPr>
              <a:lnSpc>
                <a:spcPct val="150000"/>
              </a:lnSpc>
            </a:pPr>
            <a:r>
              <a:rPr kumimoji="1" lang="en-US" altLang="zh-CN" sz="2400" dirty="0">
                <a:solidFill>
                  <a:prstClr val="black"/>
                </a:solidFill>
                <a:ea typeface="微软雅黑" panose="020B0503020204020204" pitchFamily="34" charset="-122"/>
              </a:rPr>
              <a:t>1.</a:t>
            </a:r>
            <a:r>
              <a:rPr kumimoji="1" lang="zh-CN" altLang="en-US" sz="2400" dirty="0">
                <a:solidFill>
                  <a:prstClr val="black"/>
                </a:solidFill>
                <a:ea typeface="微软雅黑" panose="020B0503020204020204" pitchFamily="34" charset="-122"/>
              </a:rPr>
              <a:t>工业互联网背景</a:t>
            </a:r>
            <a:endParaRPr kumimoji="1" lang="en-US" altLang="zh-CN" sz="2400" dirty="0">
              <a:solidFill>
                <a:prstClr val="black"/>
              </a:solidFill>
              <a:ea typeface="微软雅黑" panose="020B0503020204020204" pitchFamily="34" charset="-122"/>
            </a:endParaRPr>
          </a:p>
          <a:p>
            <a:pPr>
              <a:lnSpc>
                <a:spcPct val="150000"/>
              </a:lnSpc>
            </a:pPr>
            <a:r>
              <a:rPr kumimoji="1" lang="en-US" altLang="zh-CN" sz="2400" dirty="0">
                <a:solidFill>
                  <a:prstClr val="black"/>
                </a:solidFill>
                <a:ea typeface="微软雅黑" panose="020B0503020204020204" pitchFamily="34" charset="-122"/>
              </a:rPr>
              <a:t>2.</a:t>
            </a:r>
            <a:r>
              <a:rPr kumimoji="1" lang="zh-CN" altLang="en-US" sz="2400" dirty="0">
                <a:solidFill>
                  <a:prstClr val="black"/>
                </a:solidFill>
                <a:ea typeface="微软雅黑" panose="020B0503020204020204" pitchFamily="34" charset="-122"/>
              </a:rPr>
              <a:t>工业互联网内涵</a:t>
            </a:r>
            <a:endParaRPr kumimoji="1" lang="en-US" altLang="zh-CN" sz="2400" dirty="0">
              <a:solidFill>
                <a:prstClr val="black"/>
              </a:solidFill>
              <a:ea typeface="微软雅黑" panose="020B0503020204020204" pitchFamily="34" charset="-122"/>
            </a:endParaRPr>
          </a:p>
          <a:p>
            <a:pPr>
              <a:lnSpc>
                <a:spcPct val="150000"/>
              </a:lnSpc>
            </a:pPr>
            <a:r>
              <a:rPr kumimoji="1" lang="en-US" altLang="zh-CN" sz="2400" dirty="0">
                <a:solidFill>
                  <a:prstClr val="black"/>
                </a:solidFill>
                <a:ea typeface="微软雅黑" panose="020B0503020204020204" pitchFamily="34" charset="-122"/>
              </a:rPr>
              <a:t>3.</a:t>
            </a:r>
            <a:r>
              <a:rPr kumimoji="1" lang="zh-CN" altLang="en-US" sz="2400" dirty="0">
                <a:solidFill>
                  <a:prstClr val="black"/>
                </a:solidFill>
                <a:ea typeface="微软雅黑" panose="020B0503020204020204" pitchFamily="34" charset="-122"/>
              </a:rPr>
              <a:t>工业互联网与传统</a:t>
            </a:r>
            <a:r>
              <a:rPr kumimoji="1" lang="en-US" altLang="zh-CN" sz="2400" dirty="0">
                <a:solidFill>
                  <a:prstClr val="black"/>
                </a:solidFill>
                <a:ea typeface="微软雅黑" panose="020B0503020204020204" pitchFamily="34" charset="-122"/>
              </a:rPr>
              <a:t>Internet</a:t>
            </a:r>
            <a:r>
              <a:rPr kumimoji="1" lang="zh-CN" altLang="en-US" sz="2400" dirty="0">
                <a:solidFill>
                  <a:prstClr val="black"/>
                </a:solidFill>
                <a:ea typeface="微软雅黑" panose="020B0503020204020204" pitchFamily="34" charset="-122"/>
              </a:rPr>
              <a:t>的不同</a:t>
            </a:r>
            <a:endParaRPr kumimoji="1" lang="en-US" altLang="zh-CN" sz="2400" dirty="0">
              <a:solidFill>
                <a:prstClr val="black"/>
              </a:solidFill>
              <a:ea typeface="微软雅黑" panose="020B0503020204020204" pitchFamily="34" charset="-122"/>
            </a:endParaRPr>
          </a:p>
          <a:p>
            <a:pPr>
              <a:lnSpc>
                <a:spcPct val="150000"/>
              </a:lnSpc>
            </a:pPr>
            <a:r>
              <a:rPr kumimoji="1" lang="en-US" altLang="zh-CN" sz="2400" dirty="0">
                <a:solidFill>
                  <a:prstClr val="black"/>
                </a:solidFill>
                <a:ea typeface="微软雅黑" panose="020B0503020204020204" pitchFamily="34" charset="-122"/>
              </a:rPr>
              <a:t>4.</a:t>
            </a:r>
            <a:r>
              <a:rPr kumimoji="1" lang="zh-CN" altLang="en-US" sz="2400" dirty="0">
                <a:solidFill>
                  <a:prstClr val="black"/>
                </a:solidFill>
                <a:ea typeface="微软雅黑" panose="020B0503020204020204" pitchFamily="34" charset="-122"/>
              </a:rPr>
              <a:t>工业互联网标准</a:t>
            </a:r>
            <a:endParaRPr kumimoji="1" lang="en-US" altLang="zh-CN" sz="2400" dirty="0">
              <a:solidFill>
                <a:prstClr val="black"/>
              </a:solidFill>
              <a:ea typeface="微软雅黑" panose="020B0503020204020204" pitchFamily="34" charset="-122"/>
            </a:endParaRPr>
          </a:p>
          <a:p>
            <a:pPr>
              <a:lnSpc>
                <a:spcPct val="150000"/>
              </a:lnSpc>
            </a:pPr>
            <a:r>
              <a:rPr kumimoji="1" lang="en-US" altLang="zh-CN" sz="2400" dirty="0">
                <a:solidFill>
                  <a:prstClr val="black"/>
                </a:solidFill>
                <a:ea typeface="微软雅黑" panose="020B0503020204020204" pitchFamily="34" charset="-122"/>
              </a:rPr>
              <a:t>5.</a:t>
            </a:r>
            <a:r>
              <a:rPr kumimoji="1" lang="zh-CN" altLang="en-US" sz="2400" dirty="0">
                <a:solidFill>
                  <a:prstClr val="black"/>
                </a:solidFill>
                <a:ea typeface="微软雅黑" panose="020B0503020204020204" pitchFamily="34" charset="-122"/>
              </a:rPr>
              <a:t>工业互联网体系架构</a:t>
            </a:r>
            <a:endParaRPr kumimoji="1" lang="en-US" altLang="zh-CN" sz="2400" dirty="0">
              <a:solidFill>
                <a:prstClr val="black"/>
              </a:solidFill>
              <a:ea typeface="微软雅黑" panose="020B0503020204020204" pitchFamily="34" charset="-122"/>
            </a:endParaRPr>
          </a:p>
          <a:p>
            <a:pPr>
              <a:lnSpc>
                <a:spcPct val="150000"/>
              </a:lnSpc>
            </a:pPr>
            <a:r>
              <a:rPr kumimoji="1" lang="en-US" altLang="zh-CN" sz="2400" dirty="0">
                <a:solidFill>
                  <a:prstClr val="black"/>
                </a:solidFill>
                <a:ea typeface="微软雅黑" panose="020B0503020204020204" pitchFamily="34" charset="-122"/>
              </a:rPr>
              <a:t>6.</a:t>
            </a:r>
            <a:r>
              <a:rPr kumimoji="1" lang="zh-CN" altLang="en-US" sz="2400" dirty="0">
                <a:solidFill>
                  <a:prstClr val="black"/>
                </a:solidFill>
                <a:ea typeface="微软雅黑" panose="020B0503020204020204" pitchFamily="34" charset="-122"/>
              </a:rPr>
              <a:t>工业互联网技术体系</a:t>
            </a:r>
            <a:endParaRPr kumimoji="1" lang="en-US" altLang="zh-CN" sz="2400" dirty="0">
              <a:solidFill>
                <a:prstClr val="black"/>
              </a:solidFill>
              <a:ea typeface="微软雅黑" panose="020B0503020204020204" pitchFamily="34" charset="-122"/>
            </a:endParaRPr>
          </a:p>
          <a:p>
            <a:pPr>
              <a:lnSpc>
                <a:spcPct val="150000"/>
              </a:lnSpc>
            </a:pPr>
            <a:r>
              <a:rPr kumimoji="1" lang="en-US" altLang="zh-CN" sz="2400" dirty="0">
                <a:solidFill>
                  <a:prstClr val="black"/>
                </a:solidFill>
                <a:ea typeface="微软雅黑" panose="020B0503020204020204" pitchFamily="34" charset="-122"/>
              </a:rPr>
              <a:t>7.</a:t>
            </a:r>
            <a:r>
              <a:rPr kumimoji="1" lang="zh-CN" altLang="en-US" sz="2400" dirty="0">
                <a:solidFill>
                  <a:prstClr val="black"/>
                </a:solidFill>
                <a:ea typeface="微软雅黑" panose="020B0503020204020204" pitchFamily="34" charset="-122"/>
              </a:rPr>
              <a:t>工业互联网现状</a:t>
            </a:r>
            <a:endParaRPr kumimoji="1" lang="en-US" altLang="zh-CN" sz="2400" dirty="0">
              <a:solidFill>
                <a:prstClr val="black"/>
              </a:solidFill>
              <a:ea typeface="微软雅黑" panose="020B0503020204020204" pitchFamily="34" charset="-122"/>
            </a:endParaRPr>
          </a:p>
          <a:p>
            <a:pPr>
              <a:lnSpc>
                <a:spcPct val="150000"/>
              </a:lnSpc>
            </a:pPr>
            <a:r>
              <a:rPr kumimoji="1" lang="en-US" altLang="zh-CN" sz="2400" dirty="0">
                <a:solidFill>
                  <a:prstClr val="black"/>
                </a:solidFill>
                <a:ea typeface="微软雅黑" panose="020B0503020204020204" pitchFamily="34" charset="-122"/>
              </a:rPr>
              <a:t>8.</a:t>
            </a:r>
            <a:r>
              <a:rPr kumimoji="1" lang="zh-CN" altLang="en-US" sz="2400" dirty="0">
                <a:solidFill>
                  <a:prstClr val="black"/>
                </a:solidFill>
                <a:ea typeface="微软雅黑" panose="020B0503020204020204" pitchFamily="34" charset="-122"/>
              </a:rPr>
              <a:t>工业互联网中的</a:t>
            </a:r>
            <a:r>
              <a:rPr kumimoji="1" lang="en-US" altLang="zh-CN" sz="2400" dirty="0">
                <a:solidFill>
                  <a:prstClr val="black"/>
                </a:solidFill>
                <a:ea typeface="微软雅黑" panose="020B0503020204020204" pitchFamily="34" charset="-122"/>
              </a:rPr>
              <a:t>TSN</a:t>
            </a:r>
          </a:p>
          <a:p>
            <a:pPr>
              <a:lnSpc>
                <a:spcPct val="150000"/>
              </a:lnSpc>
            </a:pPr>
            <a:r>
              <a:rPr kumimoji="1" lang="en-US" altLang="zh-CN" sz="2400" dirty="0">
                <a:solidFill>
                  <a:prstClr val="black"/>
                </a:solidFill>
                <a:ea typeface="微软雅黑" panose="020B0503020204020204" pitchFamily="34" charset="-122"/>
              </a:rPr>
              <a:t>9.</a:t>
            </a:r>
            <a:r>
              <a:rPr kumimoji="1" lang="zh-CN" altLang="en-US" sz="2400" dirty="0">
                <a:solidFill>
                  <a:prstClr val="black"/>
                </a:solidFill>
                <a:ea typeface="微软雅黑" panose="020B0503020204020204" pitchFamily="34" charset="-122"/>
              </a:rPr>
              <a:t>工业互联网数据平台和云平台</a:t>
            </a:r>
            <a:endParaRPr kumimoji="1" lang="en-US" altLang="zh-CN" sz="2400" dirty="0">
              <a:solidFill>
                <a:prstClr val="black"/>
              </a:solidFill>
              <a:ea typeface="微软雅黑" panose="020B0503020204020204" pitchFamily="34" charset="-122"/>
            </a:endParaRPr>
          </a:p>
          <a:p>
            <a:pPr>
              <a:lnSpc>
                <a:spcPct val="150000"/>
              </a:lnSpc>
            </a:pPr>
            <a:r>
              <a:rPr kumimoji="1" lang="en-US" altLang="zh-CN" sz="2400" dirty="0">
                <a:solidFill>
                  <a:prstClr val="black"/>
                </a:solidFill>
                <a:ea typeface="微软雅黑" panose="020B0503020204020204" pitchFamily="34" charset="-122"/>
              </a:rPr>
              <a:t>10.</a:t>
            </a:r>
            <a:r>
              <a:rPr kumimoji="1" lang="zh-CN" altLang="en-US" sz="2400" dirty="0">
                <a:solidFill>
                  <a:prstClr val="black"/>
                </a:solidFill>
                <a:ea typeface="微软雅黑" panose="020B0503020204020204" pitchFamily="34" charset="-122"/>
              </a:rPr>
              <a:t>网络互联</a:t>
            </a:r>
            <a:r>
              <a:rPr kumimoji="1" lang="en-US" altLang="zh-CN" sz="2400" dirty="0">
                <a:solidFill>
                  <a:prstClr val="black"/>
                </a:solidFill>
                <a:ea typeface="微软雅黑" panose="020B0503020204020204" pitchFamily="34" charset="-122"/>
              </a:rPr>
              <a:t>—</a:t>
            </a:r>
            <a:r>
              <a:rPr kumimoji="1" lang="zh-CN" altLang="en-US" sz="2400" dirty="0">
                <a:solidFill>
                  <a:prstClr val="black"/>
                </a:solidFill>
                <a:ea typeface="微软雅黑" panose="020B0503020204020204" pitchFamily="34" charset="-122"/>
              </a:rPr>
              <a:t>工业互联网发展趋势</a:t>
            </a:r>
            <a:endParaRPr kumimoji="1" lang="en-US" altLang="zh-CN" sz="2400" dirty="0">
              <a:solidFill>
                <a:prstClr val="black"/>
              </a:solidFill>
              <a:ea typeface="微软雅黑" panose="020B0503020204020204" pitchFamily="34" charset="-122"/>
            </a:endParaRPr>
          </a:p>
          <a:p>
            <a:pPr>
              <a:lnSpc>
                <a:spcPct val="150000"/>
              </a:lnSpc>
            </a:pPr>
            <a:endParaRPr kumimoji="1" lang="zh-CN" altLang="en-US" sz="2400" dirty="0">
              <a:solidFill>
                <a:prstClr val="black"/>
              </a:solidFill>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工业互联网背景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21</a:t>
            </a:fld>
            <a:endParaRPr kumimoji="1" lang="zh-CN" altLang="en-US" dirty="0"/>
          </a:p>
        </p:txBody>
      </p:sp>
      <p:sp>
        <p:nvSpPr>
          <p:cNvPr id="5" name="矩形 60"/>
          <p:cNvSpPr/>
          <p:nvPr/>
        </p:nvSpPr>
        <p:spPr>
          <a:xfrm>
            <a:off x="7286326" y="3553119"/>
            <a:ext cx="287937" cy="1938992"/>
          </a:xfrm>
          <a:prstGeom prst="rect">
            <a:avLst/>
          </a:prstGeom>
        </p:spPr>
        <p:txBody>
          <a:bodyPr wrap="square">
            <a:spAutoFit/>
          </a:bodyPr>
          <a:lstStyle/>
          <a:p>
            <a:pPr defTabSz="457200"/>
            <a:r>
              <a:rPr lang="zh-CN" altLang="en-US" sz="2400" b="1" dirty="0">
                <a:solidFill>
                  <a:srgbClr val="FF0000"/>
                </a:solidFill>
                <a:latin typeface="微软雅黑" panose="020B0503020204020204" pitchFamily="34" charset="-122"/>
                <a:ea typeface="微软雅黑" panose="020B0503020204020204" pitchFamily="34" charset="-122"/>
              </a:rPr>
              <a:t>个性化定制</a:t>
            </a:r>
          </a:p>
        </p:txBody>
      </p:sp>
      <p:sp>
        <p:nvSpPr>
          <p:cNvPr id="6" name="矩形 61"/>
          <p:cNvSpPr/>
          <p:nvPr/>
        </p:nvSpPr>
        <p:spPr>
          <a:xfrm>
            <a:off x="4358211" y="3553119"/>
            <a:ext cx="287937" cy="1938992"/>
          </a:xfrm>
          <a:prstGeom prst="rect">
            <a:avLst/>
          </a:prstGeom>
        </p:spPr>
        <p:txBody>
          <a:bodyPr wrap="square">
            <a:spAutoFit/>
          </a:bodyPr>
          <a:lstStyle/>
          <a:p>
            <a:pPr defTabSz="457200"/>
            <a:r>
              <a:rPr lang="zh-CN" altLang="en-US" sz="2400" b="1" dirty="0">
                <a:solidFill>
                  <a:srgbClr val="FF0000"/>
                </a:solidFill>
                <a:latin typeface="微软雅黑" panose="020B0503020204020204" pitchFamily="34" charset="-122"/>
                <a:ea typeface="微软雅黑" panose="020B0503020204020204" pitchFamily="34" charset="-122"/>
              </a:rPr>
              <a:t>网络化协同</a:t>
            </a:r>
          </a:p>
        </p:txBody>
      </p:sp>
      <p:pic>
        <p:nvPicPr>
          <p:cNvPr id="7" name="图片 6"/>
          <p:cNvPicPr>
            <a:picLocks noChangeAspect="1"/>
          </p:cNvPicPr>
          <p:nvPr/>
        </p:nvPicPr>
        <p:blipFill>
          <a:blip r:embed="rId3"/>
          <a:stretch>
            <a:fillRect/>
          </a:stretch>
        </p:blipFill>
        <p:spPr>
          <a:xfrm>
            <a:off x="2235412" y="3697779"/>
            <a:ext cx="1807682" cy="1716570"/>
          </a:xfrm>
          <a:prstGeom prst="rect">
            <a:avLst/>
          </a:prstGeom>
          <a:ln w="50800" cap="rnd">
            <a:noFill/>
            <a:miter lim="800000"/>
            <a:headEnd/>
            <a:tailEnd/>
          </a:ln>
        </p:spPr>
      </p:pic>
      <p:sp>
        <p:nvSpPr>
          <p:cNvPr id="8" name="同心圆 39"/>
          <p:cNvSpPr/>
          <p:nvPr/>
        </p:nvSpPr>
        <p:spPr>
          <a:xfrm>
            <a:off x="1925717" y="3425672"/>
            <a:ext cx="2378057" cy="2244585"/>
          </a:xfrm>
          <a:prstGeom prst="donut">
            <a:avLst>
              <a:gd name="adj" fmla="val 15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black"/>
              </a:solidFill>
            </a:endParaRPr>
          </a:p>
        </p:txBody>
      </p:sp>
      <p:pic>
        <p:nvPicPr>
          <p:cNvPr id="9" name="图片 8"/>
          <p:cNvPicPr>
            <a:picLocks noChangeAspect="1"/>
          </p:cNvPicPr>
          <p:nvPr/>
        </p:nvPicPr>
        <p:blipFill>
          <a:blip r:embed="rId4"/>
          <a:stretch>
            <a:fillRect/>
          </a:stretch>
        </p:blipFill>
        <p:spPr>
          <a:xfrm>
            <a:off x="5077027" y="3647977"/>
            <a:ext cx="1968156" cy="1711722"/>
          </a:xfrm>
          <a:prstGeom prst="rect">
            <a:avLst/>
          </a:prstGeom>
          <a:ln w="47625" cap="rnd">
            <a:noFill/>
          </a:ln>
        </p:spPr>
      </p:pic>
      <p:sp>
        <p:nvSpPr>
          <p:cNvPr id="10" name="同心圆 48"/>
          <p:cNvSpPr/>
          <p:nvPr/>
        </p:nvSpPr>
        <p:spPr>
          <a:xfrm>
            <a:off x="7865291" y="3425672"/>
            <a:ext cx="2294659" cy="2244585"/>
          </a:xfrm>
          <a:prstGeom prst="donut">
            <a:avLst>
              <a:gd name="adj" fmla="val 15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black"/>
              </a:solidFill>
            </a:endParaRPr>
          </a:p>
        </p:txBody>
      </p:sp>
      <p:sp>
        <p:nvSpPr>
          <p:cNvPr id="11" name="同心圆 49"/>
          <p:cNvSpPr/>
          <p:nvPr/>
        </p:nvSpPr>
        <p:spPr>
          <a:xfrm>
            <a:off x="4888140" y="3425672"/>
            <a:ext cx="2294659" cy="2244585"/>
          </a:xfrm>
          <a:prstGeom prst="donut">
            <a:avLst>
              <a:gd name="adj" fmla="val 15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black"/>
              </a:solidFill>
            </a:endParaRPr>
          </a:p>
        </p:txBody>
      </p:sp>
      <p:sp>
        <p:nvSpPr>
          <p:cNvPr id="12" name="矩形 61"/>
          <p:cNvSpPr/>
          <p:nvPr/>
        </p:nvSpPr>
        <p:spPr>
          <a:xfrm>
            <a:off x="1476908" y="3553119"/>
            <a:ext cx="287937" cy="1938992"/>
          </a:xfrm>
          <a:prstGeom prst="rect">
            <a:avLst/>
          </a:prstGeom>
        </p:spPr>
        <p:txBody>
          <a:bodyPr wrap="square">
            <a:spAutoFit/>
          </a:bodyPr>
          <a:lstStyle/>
          <a:p>
            <a:pPr defTabSz="457200"/>
            <a:r>
              <a:rPr lang="zh-CN" altLang="en-US" sz="2400" b="1" dirty="0">
                <a:solidFill>
                  <a:srgbClr val="FF0000"/>
                </a:solidFill>
                <a:latin typeface="微软雅黑" panose="020B0503020204020204" pitchFamily="34" charset="-122"/>
                <a:ea typeface="微软雅黑" panose="020B0503020204020204" pitchFamily="34" charset="-122"/>
              </a:rPr>
              <a:t>智能化生产</a:t>
            </a:r>
          </a:p>
        </p:txBody>
      </p:sp>
      <p:sp>
        <p:nvSpPr>
          <p:cNvPr id="13" name="矩形 60"/>
          <p:cNvSpPr/>
          <p:nvPr/>
        </p:nvSpPr>
        <p:spPr>
          <a:xfrm>
            <a:off x="10167833" y="3553119"/>
            <a:ext cx="287937" cy="1938992"/>
          </a:xfrm>
          <a:prstGeom prst="rect">
            <a:avLst/>
          </a:prstGeom>
        </p:spPr>
        <p:txBody>
          <a:bodyPr wrap="square">
            <a:spAutoFit/>
          </a:bodyPr>
          <a:lstStyle/>
          <a:p>
            <a:pPr defTabSz="457200"/>
            <a:r>
              <a:rPr lang="zh-CN" altLang="en-US" sz="2400" b="1" dirty="0">
                <a:solidFill>
                  <a:srgbClr val="FF0000"/>
                </a:solidFill>
                <a:latin typeface="微软雅黑" panose="020B0503020204020204" pitchFamily="34" charset="-122"/>
                <a:ea typeface="微软雅黑" panose="020B0503020204020204" pitchFamily="34" charset="-122"/>
              </a:rPr>
              <a:t>服务化延伸</a:t>
            </a: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652" y="3476117"/>
            <a:ext cx="2199934" cy="2159895"/>
          </a:xfrm>
          <a:prstGeom prst="ellipse">
            <a:avLst/>
          </a:prstGeom>
          <a:ln w="50800">
            <a:noFill/>
          </a:ln>
        </p:spPr>
      </p:pic>
      <p:sp>
        <p:nvSpPr>
          <p:cNvPr id="15" name="圆角矩形 55"/>
          <p:cNvSpPr/>
          <p:nvPr/>
        </p:nvSpPr>
        <p:spPr>
          <a:xfrm>
            <a:off x="2875704" y="5731349"/>
            <a:ext cx="2622660" cy="369332"/>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defTabSz="457200"/>
            <a:r>
              <a:rPr lang="zh-CN" altLang="en-US" b="1" dirty="0">
                <a:solidFill>
                  <a:srgbClr val="44546A">
                    <a:lumMod val="75000"/>
                  </a:srgbClr>
                </a:solidFill>
                <a:latin typeface="微软雅黑" panose="020B0503020204020204" pitchFamily="34" charset="-122"/>
                <a:ea typeface="微软雅黑" panose="020B0503020204020204" pitchFamily="34" charset="-122"/>
              </a:rPr>
              <a:t>生命周期价值链环节多</a:t>
            </a:r>
          </a:p>
        </p:txBody>
      </p:sp>
      <p:sp>
        <p:nvSpPr>
          <p:cNvPr id="16" name="文本框 15"/>
          <p:cNvSpPr txBox="1"/>
          <p:nvPr/>
        </p:nvSpPr>
        <p:spPr>
          <a:xfrm>
            <a:off x="6290353" y="5733748"/>
            <a:ext cx="1626259" cy="369332"/>
          </a:xfrm>
          <a:prstGeom prst="rect">
            <a:avLst/>
          </a:prstGeom>
          <a:noFill/>
        </p:spPr>
        <p:txBody>
          <a:bodyPr wrap="square" rtlCol="0">
            <a:spAutoFit/>
          </a:bodyPr>
          <a:lstStyle/>
          <a:p>
            <a:pPr defTabSz="457200"/>
            <a:r>
              <a:rPr lang="zh-CN" altLang="en-US" b="1" dirty="0">
                <a:solidFill>
                  <a:srgbClr val="44546A">
                    <a:lumMod val="75000"/>
                  </a:srgbClr>
                </a:solidFill>
                <a:latin typeface="微软雅黑" panose="020B0503020204020204" pitchFamily="34" charset="-122"/>
                <a:ea typeface="微软雅黑" panose="020B0503020204020204" pitchFamily="34" charset="-122"/>
              </a:rPr>
              <a:t>设备种类繁杂</a:t>
            </a:r>
          </a:p>
        </p:txBody>
      </p:sp>
      <p:sp>
        <p:nvSpPr>
          <p:cNvPr id="17" name="文本框 16"/>
          <p:cNvSpPr txBox="1"/>
          <p:nvPr/>
        </p:nvSpPr>
        <p:spPr>
          <a:xfrm>
            <a:off x="8591944" y="5715690"/>
            <a:ext cx="1631361" cy="369332"/>
          </a:xfrm>
          <a:prstGeom prst="rect">
            <a:avLst/>
          </a:prstGeom>
          <a:noFill/>
        </p:spPr>
        <p:txBody>
          <a:bodyPr wrap="square" rtlCol="0">
            <a:spAutoFit/>
          </a:bodyPr>
          <a:lstStyle/>
          <a:p>
            <a:pPr defTabSz="457200"/>
            <a:r>
              <a:rPr lang="zh-CN" altLang="en-US" b="1" dirty="0">
                <a:solidFill>
                  <a:srgbClr val="44546A">
                    <a:lumMod val="75000"/>
                  </a:srgbClr>
                </a:solidFill>
                <a:latin typeface="微软雅黑" panose="020B0503020204020204" pitchFamily="34" charset="-122"/>
                <a:ea typeface="微软雅黑" panose="020B0503020204020204" pitchFamily="34" charset="-122"/>
              </a:rPr>
              <a:t>网络类型混乱</a:t>
            </a:r>
          </a:p>
        </p:txBody>
      </p:sp>
      <p:sp>
        <p:nvSpPr>
          <p:cNvPr id="18" name="文本框 17"/>
          <p:cNvSpPr txBox="1"/>
          <p:nvPr/>
        </p:nvSpPr>
        <p:spPr>
          <a:xfrm>
            <a:off x="1764538" y="5720094"/>
            <a:ext cx="119070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特点：</a:t>
            </a:r>
          </a:p>
        </p:txBody>
      </p:sp>
      <p:sp>
        <p:nvSpPr>
          <p:cNvPr id="19" name="燕尾形 13"/>
          <p:cNvSpPr/>
          <p:nvPr/>
        </p:nvSpPr>
        <p:spPr>
          <a:xfrm>
            <a:off x="2674593" y="5710405"/>
            <a:ext cx="3258361" cy="375851"/>
          </a:xfrm>
          <a:prstGeom prst="chevron">
            <a:avLst/>
          </a:prstGeom>
          <a:solidFill>
            <a:srgbClr val="ED7D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20" name="燕尾形 31"/>
          <p:cNvSpPr/>
          <p:nvPr/>
        </p:nvSpPr>
        <p:spPr>
          <a:xfrm>
            <a:off x="5762361" y="5707191"/>
            <a:ext cx="2632943" cy="380171"/>
          </a:xfrm>
          <a:prstGeom prst="chevron">
            <a:avLst/>
          </a:prstGeom>
          <a:solidFill>
            <a:srgbClr val="ED7D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32"/>
          <p:cNvSpPr/>
          <p:nvPr/>
        </p:nvSpPr>
        <p:spPr>
          <a:xfrm>
            <a:off x="8214219" y="5707192"/>
            <a:ext cx="2241550" cy="378081"/>
          </a:xfrm>
          <a:prstGeom prst="chevron">
            <a:avLst/>
          </a:prstGeom>
          <a:solidFill>
            <a:srgbClr val="ED7D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文本框 22"/>
          <p:cNvSpPr txBox="1"/>
          <p:nvPr/>
        </p:nvSpPr>
        <p:spPr>
          <a:xfrm>
            <a:off x="1499054" y="1500863"/>
            <a:ext cx="9116602" cy="1569660"/>
          </a:xfrm>
          <a:prstGeom prst="rect">
            <a:avLst/>
          </a:prstGeom>
          <a:noFill/>
          <a:ln w="28575">
            <a:solidFill>
              <a:schemeClr val="accent1"/>
            </a:solidFill>
          </a:ln>
        </p:spPr>
        <p:txBody>
          <a:bodyPr wrap="square" rtlCol="0">
            <a:spAutoFit/>
          </a:bodyPr>
          <a:lstStyle/>
          <a:p>
            <a:pPr algn="ctr" defTabSz="457200">
              <a:defRPr/>
            </a:pPr>
            <a:endParaRPr lang="en-US" altLang="zh-CN" sz="3200" b="1" dirty="0">
              <a:solidFill>
                <a:srgbClr val="44546A">
                  <a:lumMod val="75000"/>
                </a:srgbClr>
              </a:solidFill>
              <a:latin typeface="微软雅黑" panose="020B0503020204020204" pitchFamily="34" charset="-122"/>
              <a:ea typeface="微软雅黑" panose="020B0503020204020204" pitchFamily="34" charset="-122"/>
            </a:endParaRPr>
          </a:p>
          <a:p>
            <a:pPr algn="ctr" defTabSz="457200">
              <a:defRPr/>
            </a:pPr>
            <a:endParaRPr lang="en-US" altLang="zh-CN" sz="3200" b="1" dirty="0">
              <a:solidFill>
                <a:srgbClr val="44546A">
                  <a:lumMod val="75000"/>
                </a:srgbClr>
              </a:solidFill>
              <a:latin typeface="微软雅黑" panose="020B0503020204020204" pitchFamily="34" charset="-122"/>
              <a:ea typeface="微软雅黑" panose="020B0503020204020204" pitchFamily="34" charset="-122"/>
            </a:endParaRPr>
          </a:p>
          <a:p>
            <a:pPr algn="ctr" defTabSz="457200">
              <a:defRPr/>
            </a:pPr>
            <a:endParaRPr lang="zh-CN" altLang="en-US" sz="3200" b="1" dirty="0">
              <a:solidFill>
                <a:srgbClr val="44546A">
                  <a:lumMod val="75000"/>
                </a:srgbClr>
              </a:solidFill>
              <a:latin typeface="微软雅黑" panose="020B0503020204020204" pitchFamily="34" charset="-122"/>
              <a:ea typeface="微软雅黑" panose="020B0503020204020204" pitchFamily="34" charset="-122"/>
            </a:endParaRPr>
          </a:p>
        </p:txBody>
      </p:sp>
      <p:sp>
        <p:nvSpPr>
          <p:cNvPr id="24" name="矩形 1"/>
          <p:cNvSpPr>
            <a:spLocks noChangeArrowheads="1"/>
          </p:cNvSpPr>
          <p:nvPr/>
        </p:nvSpPr>
        <p:spPr bwMode="auto">
          <a:xfrm>
            <a:off x="3195035" y="1502649"/>
            <a:ext cx="7459266" cy="1485920"/>
          </a:xfrm>
          <a:prstGeom prst="rect">
            <a:avLst/>
          </a:prstGeom>
          <a:noFill/>
          <a:ln>
            <a:noFill/>
          </a:ln>
        </p:spPr>
        <p:txBody>
          <a:bodyPr wrap="square">
            <a:spAutoFit/>
          </a:bodyPr>
          <a:lstStyle/>
          <a:p>
            <a:pPr defTabSz="457200">
              <a:lnSpc>
                <a:spcPct val="130000"/>
              </a:lnSpc>
              <a:defRPr/>
            </a:pPr>
            <a:r>
              <a:rPr lang="zh-CN" altLang="en-US" sz="2400" b="1" dirty="0">
                <a:solidFill>
                  <a:srgbClr val="5B9BD5">
                    <a:lumMod val="50000"/>
                  </a:srgbClr>
                </a:solidFill>
                <a:latin typeface="微软雅黑" panose="020B0503020204020204" pitchFamily="34" charset="-122"/>
                <a:ea typeface="微软雅黑" panose="020B0503020204020204" pitchFamily="34" charset="-122"/>
              </a:rPr>
              <a:t>大力推进工业强基、</a:t>
            </a:r>
            <a:r>
              <a:rPr lang="zh-CN" altLang="en-US" sz="2400" b="1" dirty="0">
                <a:solidFill>
                  <a:srgbClr val="FF0000"/>
                </a:solidFill>
                <a:latin typeface="微软雅黑" panose="020B0503020204020204" pitchFamily="34" charset="-122"/>
                <a:ea typeface="微软雅黑" panose="020B0503020204020204" pitchFamily="34" charset="-122"/>
              </a:rPr>
              <a:t>智能制造</a:t>
            </a:r>
            <a:r>
              <a:rPr lang="zh-CN" altLang="en-US" sz="2400" b="1" dirty="0">
                <a:solidFill>
                  <a:srgbClr val="5B9BD5">
                    <a:lumMod val="50000"/>
                  </a:srgbClr>
                </a:solidFill>
                <a:latin typeface="微软雅黑" panose="020B0503020204020204" pitchFamily="34" charset="-122"/>
                <a:ea typeface="微软雅黑" panose="020B0503020204020204" pitchFamily="34" charset="-122"/>
              </a:rPr>
              <a:t>、绿色制造等重大工程，加快发展先进制造业。</a:t>
            </a:r>
            <a:endParaRPr lang="en-US" altLang="zh-CN" sz="2400" b="1" dirty="0">
              <a:solidFill>
                <a:srgbClr val="5B9BD5">
                  <a:lumMod val="50000"/>
                </a:srgbClr>
              </a:solidFill>
              <a:latin typeface="微软雅黑" panose="020B0503020204020204" pitchFamily="34" charset="-122"/>
              <a:ea typeface="微软雅黑" panose="020B0503020204020204" pitchFamily="34" charset="-122"/>
            </a:endParaRPr>
          </a:p>
          <a:p>
            <a:pPr defTabSz="457200">
              <a:lnSpc>
                <a:spcPct val="130000"/>
              </a:lnSpc>
              <a:defRPr/>
            </a:pPr>
            <a:r>
              <a:rPr lang="zh-CN" altLang="en-US" sz="2400" b="1" dirty="0">
                <a:solidFill>
                  <a:srgbClr val="FF0000"/>
                </a:solidFill>
                <a:latin typeface="微软雅黑" panose="020B0503020204020204" pitchFamily="34" charset="-122"/>
                <a:ea typeface="微软雅黑" panose="020B0503020204020204" pitchFamily="34" charset="-122"/>
              </a:rPr>
              <a:t>智能工厂是实现智能制造的重要载体</a:t>
            </a:r>
            <a:r>
              <a:rPr lang="zh-CN" altLang="en-US" sz="2400" b="1" dirty="0">
                <a:solidFill>
                  <a:srgbClr val="5B9BD5">
                    <a:lumMod val="50000"/>
                  </a:srgbClr>
                </a:solidFill>
                <a:latin typeface="微软雅黑" panose="020B0503020204020204" pitchFamily="34" charset="-122"/>
                <a:ea typeface="微软雅黑" panose="020B0503020204020204" pitchFamily="34" charset="-122"/>
              </a:rPr>
              <a:t>。</a:t>
            </a:r>
            <a:endParaRPr lang="en-US" altLang="zh-CN" sz="2400" b="1" dirty="0">
              <a:solidFill>
                <a:srgbClr val="5B9BD5">
                  <a:lumMod val="50000"/>
                </a:srgbClr>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rotWithShape="1">
          <a:blip r:embed="rId6" cstate="print">
            <a:extLst>
              <a:ext uri="{28A0092B-C50C-407E-A947-70E740481C1C}">
                <a14:useLocalDpi xmlns:a14="http://schemas.microsoft.com/office/drawing/2010/main" val="0"/>
              </a:ext>
            </a:extLst>
          </a:blip>
          <a:srcRect l="25183" t="25216" r="12936" b="29919"/>
          <a:stretch>
            <a:fillRect/>
          </a:stretch>
        </p:blipFill>
        <p:spPr>
          <a:xfrm>
            <a:off x="1713290" y="1632734"/>
            <a:ext cx="1366221" cy="1207603"/>
          </a:xfrm>
          <a:prstGeom prst="rect">
            <a:avLst/>
          </a:prstGeom>
        </p:spPr>
      </p:pic>
      <p:sp>
        <p:nvSpPr>
          <p:cNvPr id="26" name="矩形 25"/>
          <p:cNvSpPr/>
          <p:nvPr/>
        </p:nvSpPr>
        <p:spPr>
          <a:xfrm>
            <a:off x="1485355" y="3097890"/>
            <a:ext cx="4339650" cy="369332"/>
          </a:xfrm>
          <a:prstGeom prst="rect">
            <a:avLst/>
          </a:prstGeom>
        </p:spPr>
        <p:txBody>
          <a:bodyPr wrap="none">
            <a:spAutoFit/>
          </a:bodyPr>
          <a:lstStyle/>
          <a:p>
            <a:pPr defTabSz="457200">
              <a:defRPr/>
            </a:pPr>
            <a:r>
              <a:rPr lang="zh-CN" altLang="en-US" b="1" dirty="0">
                <a:solidFill>
                  <a:srgbClr val="FF0000"/>
                </a:solidFill>
                <a:latin typeface="微软雅黑" panose="020B0503020204020204" pitchFamily="34" charset="-122"/>
                <a:ea typeface="微软雅黑" panose="020B0503020204020204" pitchFamily="34" charset="-122"/>
              </a:rPr>
              <a:t>工业互联网促进智能工厂新的应用需求。</a:t>
            </a:r>
            <a:endParaRPr lang="zh-CN" altLang="en-US" dirty="0">
              <a:solidFill>
                <a:prstClr val="black"/>
              </a:solidFill>
              <a:latin typeface="Calibri" panose="020F0502020204030204"/>
              <a:ea typeface="等线" panose="02010600030101010101" charset="-122"/>
            </a:endParaRPr>
          </a:p>
        </p:txBody>
      </p:sp>
      <p:sp>
        <p:nvSpPr>
          <p:cNvPr id="28" name="文本框 27">
            <a:extLst>
              <a:ext uri="{FF2B5EF4-FFF2-40B4-BE49-F238E27FC236}">
                <a16:creationId xmlns:a16="http://schemas.microsoft.com/office/drawing/2014/main" id="{1809F086-1FF8-49FA-BE7B-E6F3D86D7F50}"/>
              </a:ext>
            </a:extLst>
          </p:cNvPr>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2.1</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工业互联网背景</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工业互联网内涵</a:t>
            </a:r>
          </a:p>
        </p:txBody>
      </p:sp>
      <p:sp>
        <p:nvSpPr>
          <p:cNvPr id="26" name="矩形 128"/>
          <p:cNvSpPr/>
          <p:nvPr/>
        </p:nvSpPr>
        <p:spPr bwMode="auto">
          <a:xfrm>
            <a:off x="6138939" y="2642174"/>
            <a:ext cx="2965044" cy="584775"/>
          </a:xfrm>
          <a:prstGeom prst="rect">
            <a:avLst/>
          </a:prstGeom>
          <a:noFill/>
        </p:spPr>
        <p:txBody>
          <a:bodyPr>
            <a:spAutoFit/>
            <a:scene3d>
              <a:camera prst="orthographicFront"/>
              <a:lightRig rig="soft" dir="t">
                <a:rot lat="0" lon="0" rev="10800000"/>
              </a:lightRig>
            </a:scene3d>
            <a:sp3d>
              <a:bevelT w="27940" h="12700"/>
              <a:contourClr>
                <a:srgbClr val="DDDDDD"/>
              </a:contourClr>
            </a:sp3d>
          </a:bodyPr>
          <a:lstStyle/>
          <a:p>
            <a:pPr eaLnBrk="0" hangingPunct="0">
              <a:defRPr/>
            </a:pPr>
            <a:r>
              <a:rPr lang="zh-CN" altLang="en-US" b="1" spc="151" dirty="0">
                <a:ln w="11430"/>
                <a:solidFill>
                  <a:srgbClr val="FF0000"/>
                </a:solidFill>
                <a:latin typeface="微软雅黑" panose="020B0503020204020204" pitchFamily="34" charset="-122"/>
                <a:ea typeface="微软雅黑" panose="020B0503020204020204" pitchFamily="34" charset="-122"/>
              </a:rPr>
              <a:t>工业互联网网络体系</a:t>
            </a:r>
            <a:endParaRPr lang="en-US" altLang="zh-CN" b="1" spc="151" dirty="0">
              <a:ln w="11430"/>
              <a:solidFill>
                <a:srgbClr val="FF0000"/>
              </a:solidFill>
              <a:latin typeface="微软雅黑" panose="020B0503020204020204" pitchFamily="34" charset="-122"/>
              <a:ea typeface="微软雅黑" panose="020B0503020204020204" pitchFamily="34" charset="-122"/>
            </a:endParaRPr>
          </a:p>
          <a:p>
            <a:pPr algn="ctr" eaLnBrk="0" hangingPunct="0">
              <a:defRPr/>
            </a:pPr>
            <a:r>
              <a:rPr lang="en-US" altLang="zh-CN" sz="1400" b="1" spc="151" dirty="0">
                <a:ln w="11430"/>
                <a:solidFill>
                  <a:prstClr val="black"/>
                </a:solidFill>
                <a:latin typeface="微软雅黑" panose="020B0503020204020204" pitchFamily="34" charset="-122"/>
                <a:ea typeface="微软雅黑" panose="020B0503020204020204" pitchFamily="34" charset="-122"/>
              </a:rPr>
              <a:t>—</a:t>
            </a:r>
            <a:r>
              <a:rPr lang="zh-CN" altLang="en-US" sz="1400" b="1" spc="151" dirty="0">
                <a:ln w="11430"/>
                <a:solidFill>
                  <a:prstClr val="black"/>
                </a:solidFill>
                <a:latin typeface="微软雅黑" panose="020B0503020204020204" pitchFamily="34" charset="-122"/>
                <a:ea typeface="微软雅黑" panose="020B0503020204020204" pitchFamily="34" charset="-122"/>
              </a:rPr>
              <a:t>全球互联智能制造基础设施</a:t>
            </a:r>
            <a:endParaRPr lang="en-US" altLang="zh-CN" sz="1400" b="1" spc="151" dirty="0">
              <a:ln w="11430"/>
              <a:solidFill>
                <a:prstClr val="black"/>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6002338" y="2640013"/>
            <a:ext cx="4108450" cy="2849562"/>
          </a:xfrm>
          <a:prstGeom prst="round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endParaRPr>
          </a:p>
        </p:txBody>
      </p:sp>
      <p:sp>
        <p:nvSpPr>
          <p:cNvPr id="28" name="圆角矩形 27"/>
          <p:cNvSpPr/>
          <p:nvPr/>
        </p:nvSpPr>
        <p:spPr>
          <a:xfrm>
            <a:off x="6002339" y="1268414"/>
            <a:ext cx="4098925" cy="1260475"/>
          </a:xfrm>
          <a:prstGeom prst="round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endParaRPr>
          </a:p>
        </p:txBody>
      </p:sp>
      <p:sp>
        <p:nvSpPr>
          <p:cNvPr id="29" name="圆角矩形 28"/>
          <p:cNvSpPr/>
          <p:nvPr/>
        </p:nvSpPr>
        <p:spPr>
          <a:xfrm>
            <a:off x="6003925" y="5514976"/>
            <a:ext cx="4108450" cy="796925"/>
          </a:xfrm>
          <a:prstGeom prst="round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endParaRPr>
          </a:p>
        </p:txBody>
      </p:sp>
      <p:sp>
        <p:nvSpPr>
          <p:cNvPr id="30" name="矩形 128"/>
          <p:cNvSpPr/>
          <p:nvPr/>
        </p:nvSpPr>
        <p:spPr bwMode="auto">
          <a:xfrm>
            <a:off x="6004123" y="5537147"/>
            <a:ext cx="4091268" cy="800219"/>
          </a:xfrm>
          <a:prstGeom prst="rect">
            <a:avLst/>
          </a:prstGeom>
          <a:noFill/>
        </p:spPr>
        <p:txBody>
          <a:bodyPr>
            <a:spAutoFit/>
            <a:scene3d>
              <a:camera prst="orthographicFront"/>
              <a:lightRig rig="soft" dir="t">
                <a:rot lat="0" lon="0" rev="10800000"/>
              </a:lightRig>
            </a:scene3d>
            <a:sp3d>
              <a:bevelT w="27940" h="12700"/>
              <a:contourClr>
                <a:srgbClr val="DDDDDD"/>
              </a:contourClr>
            </a:sp3d>
          </a:bodyPr>
          <a:lstStyle/>
          <a:p>
            <a:pPr eaLnBrk="0" hangingPunct="0">
              <a:defRPr/>
            </a:pPr>
            <a:r>
              <a:rPr lang="zh-CN" altLang="en-US" b="1" spc="151" dirty="0">
                <a:ln w="11430"/>
                <a:solidFill>
                  <a:srgbClr val="FF0000"/>
                </a:solidFill>
                <a:latin typeface="微软雅黑" panose="020B0503020204020204" pitchFamily="34" charset="-122"/>
                <a:ea typeface="微软雅黑" panose="020B0503020204020204" pitchFamily="34" charset="-122"/>
              </a:rPr>
              <a:t>工业互联网终端</a:t>
            </a:r>
            <a:endParaRPr lang="en-US" altLang="zh-CN" b="1" spc="151" dirty="0">
              <a:ln w="11430"/>
              <a:solidFill>
                <a:srgbClr val="FF0000"/>
              </a:solidFill>
              <a:latin typeface="微软雅黑" panose="020B0503020204020204" pitchFamily="34" charset="-122"/>
              <a:ea typeface="微软雅黑" panose="020B0503020204020204" pitchFamily="34" charset="-122"/>
            </a:endParaRPr>
          </a:p>
          <a:p>
            <a:pPr algn="ctr" eaLnBrk="0" hangingPunct="0">
              <a:defRPr/>
            </a:pPr>
            <a:r>
              <a:rPr lang="en-US" altLang="zh-CN" sz="1400" b="1" spc="151" dirty="0">
                <a:ln w="11430"/>
                <a:solidFill>
                  <a:prstClr val="black"/>
                </a:solidFill>
                <a:latin typeface="微软雅黑" panose="020B0503020204020204" pitchFamily="34" charset="-122"/>
                <a:ea typeface="微软雅黑" panose="020B0503020204020204" pitchFamily="34" charset="-122"/>
              </a:rPr>
              <a:t>—</a:t>
            </a:r>
            <a:r>
              <a:rPr lang="zh-CN" altLang="en-US" sz="1400" b="1" spc="151" dirty="0">
                <a:ln w="11430"/>
                <a:solidFill>
                  <a:prstClr val="black"/>
                </a:solidFill>
                <a:latin typeface="微软雅黑" panose="020B0503020204020204" pitchFamily="34" charset="-122"/>
                <a:ea typeface="微软雅黑" panose="020B0503020204020204" pitchFamily="34" charset="-122"/>
              </a:rPr>
              <a:t>机器、物料、控制系统、信息系统、智能产品、人</a:t>
            </a:r>
            <a:r>
              <a:rPr lang="en-US" altLang="zh-CN" sz="1400" b="1" spc="151" dirty="0">
                <a:ln w="11430"/>
                <a:solidFill>
                  <a:prstClr val="black"/>
                </a:solidFill>
                <a:latin typeface="微软雅黑" panose="020B0503020204020204" pitchFamily="34" charset="-122"/>
                <a:ea typeface="微软雅黑" panose="020B0503020204020204" pitchFamily="34" charset="-122"/>
              </a:rPr>
              <a:t>……</a:t>
            </a:r>
          </a:p>
        </p:txBody>
      </p:sp>
      <p:sp>
        <p:nvSpPr>
          <p:cNvPr id="31" name="矩形 128"/>
          <p:cNvSpPr/>
          <p:nvPr/>
        </p:nvSpPr>
        <p:spPr bwMode="auto">
          <a:xfrm>
            <a:off x="6018307" y="1436991"/>
            <a:ext cx="1933681" cy="800219"/>
          </a:xfrm>
          <a:prstGeom prst="rect">
            <a:avLst/>
          </a:prstGeom>
          <a:noFill/>
        </p:spPr>
        <p:txBody>
          <a:bodyPr>
            <a:spAutoFit/>
            <a:scene3d>
              <a:camera prst="orthographicFront"/>
              <a:lightRig rig="soft" dir="t">
                <a:rot lat="0" lon="0" rev="10800000"/>
              </a:lightRig>
            </a:scene3d>
            <a:sp3d>
              <a:bevelT w="27940" h="12700"/>
              <a:contourClr>
                <a:srgbClr val="DDDDDD"/>
              </a:contourClr>
            </a:sp3d>
          </a:bodyPr>
          <a:lstStyle/>
          <a:p>
            <a:pPr eaLnBrk="0" hangingPunct="0">
              <a:defRPr/>
            </a:pPr>
            <a:r>
              <a:rPr lang="zh-CN" altLang="en-US" b="1" spc="151" dirty="0">
                <a:ln w="11430"/>
                <a:solidFill>
                  <a:srgbClr val="FF0000"/>
                </a:solidFill>
                <a:latin typeface="微软雅黑" panose="020B0503020204020204" pitchFamily="34" charset="-122"/>
                <a:ea typeface="微软雅黑" panose="020B0503020204020204" pitchFamily="34" charset="-122"/>
              </a:rPr>
              <a:t>工业互联网应用</a:t>
            </a:r>
            <a:endParaRPr lang="en-US" altLang="zh-CN" b="1" spc="151" dirty="0">
              <a:ln w="11430"/>
              <a:solidFill>
                <a:srgbClr val="FF0000"/>
              </a:solidFill>
              <a:latin typeface="微软雅黑" panose="020B0503020204020204" pitchFamily="34" charset="-122"/>
              <a:ea typeface="微软雅黑" panose="020B0503020204020204" pitchFamily="34" charset="-122"/>
            </a:endParaRPr>
          </a:p>
          <a:p>
            <a:pPr algn="ctr" eaLnBrk="0" hangingPunct="0">
              <a:defRPr/>
            </a:pPr>
            <a:r>
              <a:rPr lang="en-US" altLang="zh-CN" sz="1400" b="1" spc="151" dirty="0">
                <a:ln w="11430"/>
                <a:solidFill>
                  <a:prstClr val="black"/>
                </a:solidFill>
                <a:latin typeface="微软雅黑" panose="020B0503020204020204" pitchFamily="34" charset="-122"/>
                <a:ea typeface="微软雅黑" panose="020B0503020204020204" pitchFamily="34" charset="-122"/>
              </a:rPr>
              <a:t>—</a:t>
            </a:r>
            <a:r>
              <a:rPr lang="zh-CN" altLang="en-US" sz="1400" b="1" spc="151" dirty="0">
                <a:ln w="11430"/>
                <a:solidFill>
                  <a:prstClr val="black"/>
                </a:solidFill>
                <a:latin typeface="微软雅黑" panose="020B0503020204020204" pitchFamily="34" charset="-122"/>
                <a:ea typeface="微软雅黑" panose="020B0503020204020204" pitchFamily="34" charset="-122"/>
              </a:rPr>
              <a:t>智能制造模式、业态</a:t>
            </a:r>
            <a:endParaRPr lang="en-US" altLang="zh-CN" sz="1400" b="1" spc="151" dirty="0">
              <a:ln w="11430"/>
              <a:solidFill>
                <a:prstClr val="black"/>
              </a:solidFill>
              <a:latin typeface="微软雅黑" panose="020B0503020204020204" pitchFamily="34" charset="-122"/>
              <a:ea typeface="微软雅黑" panose="020B0503020204020204" pitchFamily="34" charset="-122"/>
            </a:endParaRPr>
          </a:p>
        </p:txBody>
      </p:sp>
      <p:sp>
        <p:nvSpPr>
          <p:cNvPr id="32" name="椭圆 117"/>
          <p:cNvSpPr/>
          <p:nvPr/>
        </p:nvSpPr>
        <p:spPr bwMode="auto">
          <a:xfrm>
            <a:off x="7875589" y="1911350"/>
            <a:ext cx="1081087" cy="552450"/>
          </a:xfrm>
          <a:prstGeom prst="ellipse">
            <a:avLst/>
          </a:pr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zh-CN" altLang="en-US" sz="1400" b="1" dirty="0">
                <a:solidFill>
                  <a:prstClr val="black"/>
                </a:solidFill>
                <a:latin typeface="黑体" panose="02010609060101010101" pitchFamily="2" charset="-122"/>
                <a:ea typeface="黑体" panose="02010609060101010101" pitchFamily="2" charset="-122"/>
              </a:rPr>
              <a:t>个性化定制</a:t>
            </a:r>
          </a:p>
        </p:txBody>
      </p:sp>
      <p:sp>
        <p:nvSpPr>
          <p:cNvPr id="33" name="椭圆 117"/>
          <p:cNvSpPr/>
          <p:nvPr/>
        </p:nvSpPr>
        <p:spPr bwMode="auto">
          <a:xfrm>
            <a:off x="9013825" y="1931988"/>
            <a:ext cx="1081088" cy="552450"/>
          </a:xfrm>
          <a:prstGeom prst="ellipse">
            <a:avLst/>
          </a:pr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zh-CN" altLang="en-US" sz="1400" b="1" dirty="0">
                <a:solidFill>
                  <a:prstClr val="black"/>
                </a:solidFill>
                <a:latin typeface="黑体" panose="02010609060101010101" pitchFamily="2" charset="-122"/>
                <a:ea typeface="黑体" panose="02010609060101010101" pitchFamily="2" charset="-122"/>
              </a:rPr>
              <a:t>网络化协同</a:t>
            </a:r>
            <a:r>
              <a:rPr lang="en-US" altLang="zh-CN" sz="1400" b="1" dirty="0">
                <a:solidFill>
                  <a:prstClr val="black"/>
                </a:solidFill>
                <a:latin typeface="黑体" panose="02010609060101010101" pitchFamily="2" charset="-122"/>
                <a:ea typeface="黑体" panose="02010609060101010101" pitchFamily="2" charset="-122"/>
              </a:rPr>
              <a:t>…</a:t>
            </a:r>
            <a:endParaRPr lang="zh-CN" altLang="en-US" sz="1400" b="1" dirty="0">
              <a:solidFill>
                <a:prstClr val="black"/>
              </a:solidFill>
              <a:latin typeface="黑体" panose="02010609060101010101" pitchFamily="2" charset="-122"/>
              <a:ea typeface="黑体" panose="02010609060101010101" pitchFamily="2" charset="-122"/>
            </a:endParaRPr>
          </a:p>
        </p:txBody>
      </p:sp>
      <p:sp>
        <p:nvSpPr>
          <p:cNvPr id="34" name="椭圆 117"/>
          <p:cNvSpPr/>
          <p:nvPr/>
        </p:nvSpPr>
        <p:spPr bwMode="auto">
          <a:xfrm>
            <a:off x="9010650" y="1308100"/>
            <a:ext cx="1081088" cy="552450"/>
          </a:xfrm>
          <a:prstGeom prst="ellipse">
            <a:avLst/>
          </a:pr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zh-CN" altLang="en-US" sz="1400" b="1" dirty="0">
                <a:solidFill>
                  <a:prstClr val="black"/>
                </a:solidFill>
                <a:latin typeface="黑体" panose="02010609060101010101" pitchFamily="2" charset="-122"/>
                <a:ea typeface="黑体" panose="02010609060101010101" pitchFamily="2" charset="-122"/>
              </a:rPr>
              <a:t>服务化延伸</a:t>
            </a:r>
          </a:p>
        </p:txBody>
      </p:sp>
      <p:sp>
        <p:nvSpPr>
          <p:cNvPr id="35" name="云形 34"/>
          <p:cNvSpPr/>
          <p:nvPr/>
        </p:nvSpPr>
        <p:spPr>
          <a:xfrm>
            <a:off x="6650038" y="3386139"/>
            <a:ext cx="2019300" cy="750887"/>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35853" name="矩形 35"/>
          <p:cNvSpPr>
            <a:spLocks noChangeArrowheads="1"/>
          </p:cNvSpPr>
          <p:nvPr/>
        </p:nvSpPr>
        <p:spPr bwMode="auto">
          <a:xfrm>
            <a:off x="6597650" y="3467100"/>
            <a:ext cx="20716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b="1">
                <a:solidFill>
                  <a:srgbClr val="000000"/>
                </a:solidFill>
                <a:latin typeface="微软雅黑" panose="020B0503020204020204" pitchFamily="34" charset="-122"/>
                <a:ea typeface="微软雅黑" panose="020B0503020204020204" pitchFamily="34" charset="-122"/>
              </a:rPr>
              <a:t>工厂外网络</a:t>
            </a:r>
            <a:r>
              <a:rPr lang="en-US" altLang="zh-CN" sz="1400" b="1">
                <a:solidFill>
                  <a:srgbClr val="000000"/>
                </a:solidFill>
                <a:latin typeface="微软雅黑" panose="020B0503020204020204" pitchFamily="34" charset="-122"/>
                <a:ea typeface="微软雅黑" panose="020B0503020204020204" pitchFamily="34" charset="-122"/>
              </a:rPr>
              <a:t>/</a:t>
            </a:r>
          </a:p>
          <a:p>
            <a:pPr algn="ctr" eaLnBrk="1" hangingPunct="1"/>
            <a:r>
              <a:rPr lang="zh-CN" altLang="en-US" sz="1400" b="1">
                <a:solidFill>
                  <a:srgbClr val="000000"/>
                </a:solidFill>
                <a:latin typeface="微软雅黑" panose="020B0503020204020204" pitchFamily="34" charset="-122"/>
                <a:ea typeface="微软雅黑" panose="020B0503020204020204" pitchFamily="34" charset="-122"/>
              </a:rPr>
              <a:t>全球互联网络</a:t>
            </a:r>
            <a:endParaRPr lang="en-US" altLang="zh-CN" sz="1400" b="1">
              <a:solidFill>
                <a:srgbClr val="000000"/>
              </a:solidFill>
              <a:latin typeface="微软雅黑" panose="020B0503020204020204" pitchFamily="34" charset="-122"/>
              <a:ea typeface="微软雅黑" panose="020B0503020204020204" pitchFamily="34" charset="-122"/>
            </a:endParaRPr>
          </a:p>
          <a:p>
            <a:pPr algn="ctr" eaLnBrk="1" hangingPunct="1"/>
            <a:endParaRPr lang="en-US" altLang="zh-CN" sz="1600" b="1">
              <a:solidFill>
                <a:srgbClr val="FF0000"/>
              </a:solidFill>
              <a:latin typeface="微软雅黑" panose="020B0503020204020204" pitchFamily="34" charset="-122"/>
              <a:ea typeface="微软雅黑" panose="020B0503020204020204" pitchFamily="34" charset="-122"/>
            </a:endParaRPr>
          </a:p>
        </p:txBody>
      </p:sp>
      <p:graphicFrame>
        <p:nvGraphicFramePr>
          <p:cNvPr id="35854" name="Object 66"/>
          <p:cNvGraphicFramePr>
            <a:graphicFrameLocks noChangeAspect="1"/>
          </p:cNvGraphicFramePr>
          <p:nvPr>
            <p:extLst>
              <p:ext uri="{D42A27DB-BD31-4B8C-83A1-F6EECF244321}">
                <p14:modId xmlns:p14="http://schemas.microsoft.com/office/powerpoint/2010/main" val="3066136416"/>
              </p:ext>
            </p:extLst>
          </p:nvPr>
        </p:nvGraphicFramePr>
        <p:xfrm>
          <a:off x="6794501" y="3446463"/>
          <a:ext cx="301625" cy="190500"/>
        </p:xfrm>
        <a:graphic>
          <a:graphicData uri="http://schemas.openxmlformats.org/presentationml/2006/ole">
            <mc:AlternateContent xmlns:mc="http://schemas.openxmlformats.org/markup-compatibility/2006">
              <mc:Choice xmlns:v="urn:schemas-microsoft-com:vml" Requires="v">
                <p:oleObj spid="_x0000_s2049" name="CorelDRAW" r:id="rId4" imgW="3075480" imgH="1947240" progId="">
                  <p:embed/>
                </p:oleObj>
              </mc:Choice>
              <mc:Fallback>
                <p:oleObj name="CorelDRAW" r:id="rId4" imgW="3075480" imgH="1947240" progId="">
                  <p:embed/>
                  <p:pic>
                    <p:nvPicPr>
                      <p:cNvPr id="0" name="Picture 3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4501" y="3446463"/>
                        <a:ext cx="30162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5" name="Object 67"/>
          <p:cNvGraphicFramePr>
            <a:graphicFrameLocks noChangeAspect="1"/>
          </p:cNvGraphicFramePr>
          <p:nvPr>
            <p:extLst>
              <p:ext uri="{D42A27DB-BD31-4B8C-83A1-F6EECF244321}">
                <p14:modId xmlns:p14="http://schemas.microsoft.com/office/powerpoint/2010/main" val="2182442169"/>
              </p:ext>
            </p:extLst>
          </p:nvPr>
        </p:nvGraphicFramePr>
        <p:xfrm>
          <a:off x="6877051" y="3952875"/>
          <a:ext cx="301625" cy="190500"/>
        </p:xfrm>
        <a:graphic>
          <a:graphicData uri="http://schemas.openxmlformats.org/presentationml/2006/ole">
            <mc:AlternateContent xmlns:mc="http://schemas.openxmlformats.org/markup-compatibility/2006">
              <mc:Choice xmlns:v="urn:schemas-microsoft-com:vml" Requires="v">
                <p:oleObj spid="_x0000_s2050" name="CorelDRAW" r:id="rId6" imgW="3075480" imgH="1947240" progId="">
                  <p:embed/>
                </p:oleObj>
              </mc:Choice>
              <mc:Fallback>
                <p:oleObj name="CorelDRAW" r:id="rId6" imgW="3075480" imgH="1947240" progId="">
                  <p:embed/>
                  <p:pic>
                    <p:nvPicPr>
                      <p:cNvPr id="0"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051" y="3952875"/>
                        <a:ext cx="30162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6" name="Object 68"/>
          <p:cNvGraphicFramePr>
            <a:graphicFrameLocks noChangeAspect="1"/>
          </p:cNvGraphicFramePr>
          <p:nvPr>
            <p:extLst>
              <p:ext uri="{D42A27DB-BD31-4B8C-83A1-F6EECF244321}">
                <p14:modId xmlns:p14="http://schemas.microsoft.com/office/powerpoint/2010/main" val="1195135726"/>
              </p:ext>
            </p:extLst>
          </p:nvPr>
        </p:nvGraphicFramePr>
        <p:xfrm>
          <a:off x="8185151" y="3357563"/>
          <a:ext cx="303213" cy="190500"/>
        </p:xfrm>
        <a:graphic>
          <a:graphicData uri="http://schemas.openxmlformats.org/presentationml/2006/ole">
            <mc:AlternateContent xmlns:mc="http://schemas.openxmlformats.org/markup-compatibility/2006">
              <mc:Choice xmlns:v="urn:schemas-microsoft-com:vml" Requires="v">
                <p:oleObj spid="_x0000_s2051" name="CorelDRAW" r:id="rId7" imgW="3075480" imgH="1947240" progId="">
                  <p:embed/>
                </p:oleObj>
              </mc:Choice>
              <mc:Fallback>
                <p:oleObj name="CorelDRAW" r:id="rId7" imgW="3075480" imgH="1947240" progId="">
                  <p:embed/>
                  <p:pic>
                    <p:nvPicPr>
                      <p:cNvPr id="0" name="Picture 3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5151" y="3357563"/>
                        <a:ext cx="303213"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7" name="Object 69"/>
          <p:cNvGraphicFramePr>
            <a:graphicFrameLocks noChangeAspect="1"/>
          </p:cNvGraphicFramePr>
          <p:nvPr>
            <p:extLst>
              <p:ext uri="{D42A27DB-BD31-4B8C-83A1-F6EECF244321}">
                <p14:modId xmlns:p14="http://schemas.microsoft.com/office/powerpoint/2010/main" val="1014310765"/>
              </p:ext>
            </p:extLst>
          </p:nvPr>
        </p:nvGraphicFramePr>
        <p:xfrm>
          <a:off x="8061326" y="3940175"/>
          <a:ext cx="303213" cy="192088"/>
        </p:xfrm>
        <a:graphic>
          <a:graphicData uri="http://schemas.openxmlformats.org/presentationml/2006/ole">
            <mc:AlternateContent xmlns:mc="http://schemas.openxmlformats.org/markup-compatibility/2006">
              <mc:Choice xmlns:v="urn:schemas-microsoft-com:vml" Requires="v">
                <p:oleObj spid="_x0000_s2052" name="CorelDRAW" r:id="rId8" imgW="3075480" imgH="1947240" progId="">
                  <p:embed/>
                </p:oleObj>
              </mc:Choice>
              <mc:Fallback>
                <p:oleObj name="CorelDRAW" r:id="rId8" imgW="3075480" imgH="1947240" progId="">
                  <p:embed/>
                  <p:pic>
                    <p:nvPicPr>
                      <p:cNvPr id="0" name="Picture 3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1326" y="3940175"/>
                        <a:ext cx="303213" cy="1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云形 40"/>
          <p:cNvSpPr/>
          <p:nvPr/>
        </p:nvSpPr>
        <p:spPr bwMode="auto">
          <a:xfrm>
            <a:off x="6911975" y="4429126"/>
            <a:ext cx="2044700" cy="974725"/>
          </a:xfrm>
          <a:prstGeom prst="cloud">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25400" cap="flat" cmpd="sng" algn="ctr">
            <a:noFill/>
            <a:prstDash val="solid"/>
          </a:ln>
          <a:effectLst/>
        </p:spPr>
        <p:txBody>
          <a:bodyPr anchor="ctr"/>
          <a:lstStyle/>
          <a:p>
            <a:pPr algn="ctr">
              <a:defRPr/>
            </a:pPr>
            <a:endParaRPr lang="zh-CN" altLang="en-US" kern="0" dirty="0">
              <a:solidFill>
                <a:prstClr val="white"/>
              </a:solidFill>
              <a:latin typeface="黑体" panose="02010609060101010101" pitchFamily="2" charset="-122"/>
              <a:ea typeface="黑体" panose="02010609060101010101" pitchFamily="2" charset="-122"/>
            </a:endParaRPr>
          </a:p>
        </p:txBody>
      </p:sp>
      <p:sp>
        <p:nvSpPr>
          <p:cNvPr id="35859" name="矩形 41"/>
          <p:cNvSpPr>
            <a:spLocks noChangeArrowheads="1"/>
          </p:cNvSpPr>
          <p:nvPr/>
        </p:nvSpPr>
        <p:spPr bwMode="auto">
          <a:xfrm>
            <a:off x="6945313" y="4673600"/>
            <a:ext cx="8001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rgbClr val="000000"/>
                </a:solidFill>
                <a:latin typeface="微软雅黑" panose="020B0503020204020204" pitchFamily="34" charset="-122"/>
                <a:ea typeface="微软雅黑" panose="020B0503020204020204" pitchFamily="34" charset="-122"/>
              </a:rPr>
              <a:t>工厂内网络</a:t>
            </a:r>
          </a:p>
        </p:txBody>
      </p:sp>
      <p:sp>
        <p:nvSpPr>
          <p:cNvPr id="43" name="上下箭头 42"/>
          <p:cNvSpPr/>
          <p:nvPr/>
        </p:nvSpPr>
        <p:spPr>
          <a:xfrm>
            <a:off x="7951788" y="5367339"/>
            <a:ext cx="163512" cy="339725"/>
          </a:xfrm>
          <a:prstGeom prst="upDownArrow">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endParaRPr>
          </a:p>
        </p:txBody>
      </p:sp>
      <p:pic>
        <p:nvPicPr>
          <p:cNvPr id="35861" name="图片 22"/>
          <p:cNvPicPr>
            <a:picLocks noChangeAspect="1"/>
          </p:cNvPicPr>
          <p:nvPr/>
        </p:nvPicPr>
        <p:blipFill>
          <a:blip r:embed="rId9">
            <a:clrChange>
              <a:clrFrom>
                <a:srgbClr val="F3F2F3"/>
              </a:clrFrom>
              <a:clrTo>
                <a:srgbClr val="F3F2F3">
                  <a:alpha val="0"/>
                </a:srgbClr>
              </a:clrTo>
            </a:clrChange>
            <a:extLst>
              <a:ext uri="{28A0092B-C50C-407E-A947-70E740481C1C}">
                <a14:useLocalDpi xmlns:a14="http://schemas.microsoft.com/office/drawing/2010/main" val="0"/>
              </a:ext>
            </a:extLst>
          </a:blip>
          <a:srcRect/>
          <a:stretch>
            <a:fillRect/>
          </a:stretch>
        </p:blipFill>
        <p:spPr bwMode="auto">
          <a:xfrm>
            <a:off x="7458075" y="4079875"/>
            <a:ext cx="46513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云形 44"/>
          <p:cNvSpPr/>
          <p:nvPr/>
        </p:nvSpPr>
        <p:spPr>
          <a:xfrm>
            <a:off x="7540625" y="4443414"/>
            <a:ext cx="1060450" cy="369887"/>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prstClr val="black"/>
                </a:solidFill>
                <a:latin typeface="微软雅黑" panose="020B0503020204020204" pitchFamily="34" charset="-122"/>
                <a:ea typeface="微软雅黑" panose="020B0503020204020204" pitchFamily="34" charset="-122"/>
              </a:rPr>
              <a:t>IT</a:t>
            </a:r>
            <a:r>
              <a:rPr lang="zh-CN" altLang="en-US" sz="1200" b="1" dirty="0">
                <a:solidFill>
                  <a:prstClr val="black"/>
                </a:solidFill>
                <a:latin typeface="微软雅黑" panose="020B0503020204020204" pitchFamily="34" charset="-122"/>
                <a:ea typeface="微软雅黑" panose="020B0503020204020204" pitchFamily="34" charset="-122"/>
              </a:rPr>
              <a:t>网络</a:t>
            </a:r>
          </a:p>
        </p:txBody>
      </p:sp>
      <p:sp>
        <p:nvSpPr>
          <p:cNvPr id="46" name="云形 45"/>
          <p:cNvSpPr/>
          <p:nvPr/>
        </p:nvSpPr>
        <p:spPr>
          <a:xfrm>
            <a:off x="7458075" y="4967288"/>
            <a:ext cx="1143000" cy="36830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prstClr val="black"/>
                </a:solidFill>
                <a:latin typeface="微软雅黑" panose="020B0503020204020204" pitchFamily="34" charset="-122"/>
                <a:ea typeface="微软雅黑" panose="020B0503020204020204" pitchFamily="34" charset="-122"/>
              </a:rPr>
              <a:t>OT</a:t>
            </a:r>
            <a:r>
              <a:rPr lang="zh-CN" altLang="en-US" sz="1200" b="1" dirty="0">
                <a:solidFill>
                  <a:prstClr val="black"/>
                </a:solidFill>
                <a:latin typeface="微软雅黑" panose="020B0503020204020204" pitchFamily="34" charset="-122"/>
                <a:ea typeface="微软雅黑" panose="020B0503020204020204" pitchFamily="34" charset="-122"/>
              </a:rPr>
              <a:t>网络</a:t>
            </a:r>
          </a:p>
        </p:txBody>
      </p:sp>
      <p:pic>
        <p:nvPicPr>
          <p:cNvPr id="35864" name="图片 22"/>
          <p:cNvPicPr>
            <a:picLocks noChangeAspect="1"/>
          </p:cNvPicPr>
          <p:nvPr/>
        </p:nvPicPr>
        <p:blipFill>
          <a:blip r:embed="rId10">
            <a:clrChange>
              <a:clrFrom>
                <a:srgbClr val="F3F2F3"/>
              </a:clrFrom>
              <a:clrTo>
                <a:srgbClr val="F3F2F3">
                  <a:alpha val="0"/>
                </a:srgbClr>
              </a:clrTo>
            </a:clrChange>
            <a:extLst>
              <a:ext uri="{28A0092B-C50C-407E-A947-70E740481C1C}">
                <a14:useLocalDpi xmlns:a14="http://schemas.microsoft.com/office/drawing/2010/main" val="0"/>
              </a:ext>
            </a:extLst>
          </a:blip>
          <a:srcRect/>
          <a:stretch>
            <a:fillRect/>
          </a:stretch>
        </p:blipFill>
        <p:spPr bwMode="auto">
          <a:xfrm>
            <a:off x="7983538" y="4718050"/>
            <a:ext cx="285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5" name="Picture 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42339" y="4767264"/>
            <a:ext cx="561975" cy="147637"/>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5866" name="文本框 70"/>
          <p:cNvSpPr txBox="1">
            <a:spLocks noChangeArrowheads="1"/>
          </p:cNvSpPr>
          <p:nvPr/>
        </p:nvSpPr>
        <p:spPr bwMode="auto">
          <a:xfrm>
            <a:off x="8562975" y="4357688"/>
            <a:ext cx="1347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云计算</a:t>
            </a:r>
            <a:r>
              <a:rPr lang="en-US" altLang="zh-CN" sz="1200" b="1">
                <a:solidFill>
                  <a:srgbClr val="000000"/>
                </a:solidFill>
                <a:latin typeface="微软雅黑" panose="020B0503020204020204" pitchFamily="34" charset="-122"/>
                <a:ea typeface="微软雅黑" panose="020B0503020204020204" pitchFamily="34" charset="-122"/>
              </a:rPr>
              <a:t>/</a:t>
            </a:r>
          </a:p>
          <a:p>
            <a:pPr algn="ctr"/>
            <a:r>
              <a:rPr lang="zh-CN" altLang="en-US" sz="1200" b="1">
                <a:solidFill>
                  <a:srgbClr val="000000"/>
                </a:solidFill>
                <a:latin typeface="微软雅黑" panose="020B0503020204020204" pitchFamily="34" charset="-122"/>
                <a:ea typeface="微软雅黑" panose="020B0503020204020204" pitchFamily="34" charset="-122"/>
              </a:rPr>
              <a:t>边缘计算</a:t>
            </a:r>
            <a:endParaRPr lang="en-US" altLang="zh-CN" sz="1200" b="1">
              <a:solidFill>
                <a:srgbClr val="000000"/>
              </a:solidFill>
              <a:latin typeface="微软雅黑" panose="020B0503020204020204" pitchFamily="34" charset="-122"/>
              <a:ea typeface="微软雅黑" panose="020B0503020204020204" pitchFamily="34" charset="-122"/>
            </a:endParaRPr>
          </a:p>
        </p:txBody>
      </p:sp>
      <p:pic>
        <p:nvPicPr>
          <p:cNvPr id="35867" name="Picture 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96289" y="3692526"/>
            <a:ext cx="560387" cy="149225"/>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35868" name="文本框 72"/>
          <p:cNvSpPr txBox="1">
            <a:spLocks noChangeArrowheads="1"/>
          </p:cNvSpPr>
          <p:nvPr/>
        </p:nvSpPr>
        <p:spPr bwMode="auto">
          <a:xfrm>
            <a:off x="8375650" y="3440113"/>
            <a:ext cx="10604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云计算</a:t>
            </a:r>
            <a:endParaRPr lang="en-US" altLang="zh-CN" sz="1200" b="1">
              <a:solidFill>
                <a:srgbClr val="000000"/>
              </a:solidFill>
              <a:latin typeface="微软雅黑" panose="020B0503020204020204" pitchFamily="34" charset="-122"/>
              <a:ea typeface="微软雅黑" panose="020B0503020204020204" pitchFamily="34" charset="-122"/>
            </a:endParaRPr>
          </a:p>
        </p:txBody>
      </p:sp>
      <p:sp>
        <p:nvSpPr>
          <p:cNvPr id="74" name="椭圆 117"/>
          <p:cNvSpPr/>
          <p:nvPr/>
        </p:nvSpPr>
        <p:spPr bwMode="auto">
          <a:xfrm>
            <a:off x="7815264" y="1331913"/>
            <a:ext cx="1081087" cy="552450"/>
          </a:xfrm>
          <a:prstGeom prst="ellipse">
            <a:avLst/>
          </a:pr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zh-CN" altLang="en-US" sz="1400" b="1" dirty="0">
                <a:solidFill>
                  <a:prstClr val="black"/>
                </a:solidFill>
                <a:latin typeface="黑体" panose="02010609060101010101" pitchFamily="2" charset="-122"/>
                <a:ea typeface="黑体" panose="02010609060101010101" pitchFamily="2" charset="-122"/>
              </a:rPr>
              <a:t>智能化生产</a:t>
            </a:r>
          </a:p>
        </p:txBody>
      </p:sp>
      <p:sp>
        <p:nvSpPr>
          <p:cNvPr id="75" name="上下箭头 74"/>
          <p:cNvSpPr/>
          <p:nvPr/>
        </p:nvSpPr>
        <p:spPr>
          <a:xfrm>
            <a:off x="7916863" y="2320925"/>
            <a:ext cx="163512" cy="338138"/>
          </a:xfrm>
          <a:prstGeom prst="upDownArrow">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endParaRPr>
          </a:p>
        </p:txBody>
      </p:sp>
      <p:grpSp>
        <p:nvGrpSpPr>
          <p:cNvPr id="35871" name="组合 75"/>
          <p:cNvGrpSpPr/>
          <p:nvPr/>
        </p:nvGrpSpPr>
        <p:grpSpPr bwMode="auto">
          <a:xfrm>
            <a:off x="10609263" y="1630364"/>
            <a:ext cx="577850" cy="4446588"/>
            <a:chOff x="4351932" y="1831850"/>
            <a:chExt cx="578395" cy="4446770"/>
          </a:xfrm>
        </p:grpSpPr>
        <p:sp>
          <p:nvSpPr>
            <p:cNvPr id="35873" name="上下箭头 76"/>
            <p:cNvSpPr>
              <a:spLocks noChangeArrowheads="1"/>
            </p:cNvSpPr>
            <p:nvPr/>
          </p:nvSpPr>
          <p:spPr bwMode="auto">
            <a:xfrm>
              <a:off x="4351932" y="1831850"/>
              <a:ext cx="578395" cy="4446770"/>
            </a:xfrm>
            <a:prstGeom prst="upDownArrow">
              <a:avLst>
                <a:gd name="adj1" fmla="val 42324"/>
                <a:gd name="adj2" fmla="val 92222"/>
              </a:avLst>
            </a:prstGeom>
            <a:solidFill>
              <a:schemeClr val="bg1"/>
            </a:solidFill>
            <a:ln w="9525" algn="ctr">
              <a:solidFill>
                <a:srgbClr val="00B0F0"/>
              </a:solidFill>
              <a:prstDash val="dash"/>
              <a:round/>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000" b="1">
                <a:solidFill>
                  <a:srgbClr val="333399"/>
                </a:solidFill>
                <a:latin typeface="Verdana" panose="020B0604030504040204" pitchFamily="34" charset="0"/>
                <a:ea typeface="楷体_GB2312" panose="02010609030101010101" pitchFamily="49" charset="-122"/>
              </a:endParaRPr>
            </a:p>
          </p:txBody>
        </p:sp>
        <p:sp>
          <p:nvSpPr>
            <p:cNvPr id="35874" name="矩形 65"/>
            <p:cNvSpPr>
              <a:spLocks noChangeArrowheads="1"/>
            </p:cNvSpPr>
            <p:nvPr/>
          </p:nvSpPr>
          <p:spPr bwMode="auto">
            <a:xfrm>
              <a:off x="4431357" y="2886817"/>
              <a:ext cx="405527" cy="275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b="1">
                  <a:solidFill>
                    <a:srgbClr val="000000"/>
                  </a:solidFill>
                  <a:latin typeface="微软雅黑" panose="020B0503020204020204" pitchFamily="34" charset="-122"/>
                  <a:ea typeface="微软雅黑" panose="020B0503020204020204" pitchFamily="34" charset="-122"/>
                </a:rPr>
                <a:t>端到端数据流动</a:t>
              </a:r>
              <a:endParaRPr lang="en-US" altLang="zh-CN" b="1">
                <a:solidFill>
                  <a:srgbClr val="000000"/>
                </a:solidFill>
                <a:latin typeface="微软雅黑" panose="020B0503020204020204" pitchFamily="34" charset="-122"/>
                <a:ea typeface="微软雅黑" panose="020B0503020204020204" pitchFamily="34" charset="-122"/>
              </a:endParaRPr>
            </a:p>
            <a:p>
              <a:pPr>
                <a:lnSpc>
                  <a:spcPct val="120000"/>
                </a:lnSpc>
              </a:pPr>
              <a:endParaRPr lang="en-US" altLang="zh-CN" b="1">
                <a:solidFill>
                  <a:srgbClr val="000000"/>
                </a:solidFill>
                <a:latin typeface="微软雅黑" panose="020B0503020204020204" pitchFamily="34" charset="-122"/>
                <a:ea typeface="微软雅黑" panose="020B0503020204020204" pitchFamily="34" charset="-122"/>
              </a:endParaRPr>
            </a:p>
          </p:txBody>
        </p:sp>
      </p:grpSp>
      <p:sp>
        <p:nvSpPr>
          <p:cNvPr id="79" name="矩形 78"/>
          <p:cNvSpPr/>
          <p:nvPr/>
        </p:nvSpPr>
        <p:spPr>
          <a:xfrm>
            <a:off x="904971" y="1255714"/>
            <a:ext cx="4895753" cy="4909036"/>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eaLnBrk="0" hangingPunct="0">
              <a:spcAft>
                <a:spcPts val="600"/>
              </a:spcAft>
              <a:buFont typeface="Wingdings" panose="05000000000000000000" pitchFamily="2" charset="2"/>
              <a:buChar char="Ø"/>
              <a:defRPr/>
            </a:pPr>
            <a:r>
              <a:rPr kumimoji="1" lang="zh-CN" altLang="en-US" sz="2200" dirty="0">
                <a:solidFill>
                  <a:schemeClr val="tx1"/>
                </a:solidFill>
                <a:latin typeface="微软雅黑" panose="020B0503020204020204" pitchFamily="34" charset="-122"/>
                <a:ea typeface="微软雅黑" panose="020B0503020204020204" pitchFamily="34" charset="-122"/>
              </a:rPr>
              <a:t>工业互联网是互联网和新一代信息技术与全球工业系统全方位深度融合集成所形成的产业和应用生态，是工业智能化发展的关键综合信息基础设施。</a:t>
            </a:r>
            <a:endParaRPr kumimoji="1"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eaLnBrk="0" hangingPunct="0">
              <a:buFont typeface="Wingdings" panose="05000000000000000000" pitchFamily="2" charset="2"/>
              <a:buChar char="Ø"/>
              <a:defRPr/>
            </a:pPr>
            <a:r>
              <a:rPr kumimoji="1" lang="zh-CN" altLang="en-US" sz="2200" dirty="0">
                <a:solidFill>
                  <a:schemeClr val="tx1"/>
                </a:solidFill>
                <a:latin typeface="微软雅黑" panose="020B0503020204020204" pitchFamily="34" charset="-122"/>
                <a:ea typeface="微软雅黑" panose="020B0503020204020204" pitchFamily="34" charset="-122"/>
              </a:rPr>
              <a:t>工业互联网是网络，实现机器、物品、控制系统、信息系统、人之间的泛在联接</a:t>
            </a:r>
            <a:endParaRPr kumimoji="1"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eaLnBrk="0" hangingPunct="0">
              <a:buFont typeface="Wingdings" panose="05000000000000000000" pitchFamily="2" charset="2"/>
              <a:buChar char="Ø"/>
              <a:defRPr/>
            </a:pPr>
            <a:r>
              <a:rPr kumimoji="1" lang="zh-CN" altLang="en-US" sz="2200" dirty="0">
                <a:solidFill>
                  <a:schemeClr val="tx1"/>
                </a:solidFill>
                <a:latin typeface="微软雅黑" panose="020B0503020204020204" pitchFamily="34" charset="-122"/>
                <a:ea typeface="微软雅黑" panose="020B0503020204020204" pitchFamily="34" charset="-122"/>
              </a:rPr>
              <a:t>工业互联网是平台，通过工业云和工业大数据实现海量工业数据的集成、处理与分析</a:t>
            </a:r>
            <a:endParaRPr kumimoji="1"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eaLnBrk="0" hangingPunct="0">
              <a:buFont typeface="Wingdings" panose="05000000000000000000" pitchFamily="2" charset="2"/>
              <a:buChar char="Ø"/>
              <a:defRPr/>
            </a:pPr>
            <a:r>
              <a:rPr kumimoji="1" lang="zh-CN" altLang="en-US" sz="2200" dirty="0">
                <a:solidFill>
                  <a:schemeClr val="tx1"/>
                </a:solidFill>
                <a:latin typeface="微软雅黑" panose="020B0503020204020204" pitchFamily="34" charset="-122"/>
                <a:ea typeface="微软雅黑" panose="020B0503020204020204" pitchFamily="34" charset="-122"/>
              </a:rPr>
              <a:t>工业互联网是新模式新业态，实现智能化生产、网络化协同、个性化定制和服务化延伸</a:t>
            </a:r>
            <a:endParaRPr kumimoji="1" lang="en-US" altLang="zh-CN" sz="2200" dirty="0">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664D37-5534-4748-ABF9-D53301F0DBD2}"/>
              </a:ext>
            </a:extLst>
          </p:cNvPr>
          <p:cNvSpPr txBox="1"/>
          <p:nvPr/>
        </p:nvSpPr>
        <p:spPr>
          <a:xfrm>
            <a:off x="102235" y="6505401"/>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2.2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工业互联网内涵</a:t>
            </a:r>
          </a:p>
        </p:txBody>
      </p:sp>
      <p:sp>
        <p:nvSpPr>
          <p:cNvPr id="5" name="灯片编号占位符 4">
            <a:extLst>
              <a:ext uri="{FF2B5EF4-FFF2-40B4-BE49-F238E27FC236}">
                <a16:creationId xmlns:a16="http://schemas.microsoft.com/office/drawing/2014/main" id="{2C961ACB-B623-4988-A350-94C9E1B5A39B}"/>
              </a:ext>
            </a:extLst>
          </p:cNvPr>
          <p:cNvSpPr>
            <a:spLocks noGrp="1"/>
          </p:cNvSpPr>
          <p:nvPr>
            <p:ph type="sldNum" sz="quarter" idx="12"/>
          </p:nvPr>
        </p:nvSpPr>
        <p:spPr/>
        <p:txBody>
          <a:bodyPr/>
          <a:lstStyle/>
          <a:p>
            <a:fld id="{8D4D1E41-7A09-AB4A-A4E1-09765ADA2698}" type="slidenum">
              <a:rPr kumimoji="1" lang="zh-CN" altLang="en-US" smtClean="0"/>
              <a:pPr/>
              <a:t>22</a:t>
            </a:fld>
            <a:endParaRPr kumimoji="1" lang="zh-CN" altLang="en-US" dirty="0"/>
          </a:p>
        </p:txBody>
      </p:sp>
    </p:spTree>
  </p:cSld>
  <p:clrMapOvr>
    <a:masterClrMapping/>
  </p:clrMapOvr>
  <p:transition spd="slow" advClick="0" advTm="81778"/>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521917" y="3429000"/>
            <a:ext cx="5459678" cy="3462715"/>
          </a:xfrm>
          <a:prstGeom prst="rect">
            <a:avLst/>
          </a:prstGeom>
        </p:spPr>
      </p:pic>
      <p:pic>
        <p:nvPicPr>
          <p:cNvPr id="5" name="图片 4"/>
          <p:cNvPicPr>
            <a:picLocks noChangeAspect="1"/>
          </p:cNvPicPr>
          <p:nvPr/>
        </p:nvPicPr>
        <p:blipFill>
          <a:blip r:embed="rId4"/>
          <a:stretch>
            <a:fillRect/>
          </a:stretch>
        </p:blipFill>
        <p:spPr>
          <a:xfrm>
            <a:off x="7841294" y="2385799"/>
            <a:ext cx="4184865" cy="4153113"/>
          </a:xfrm>
          <a:prstGeom prst="rect">
            <a:avLst/>
          </a:prstGeom>
        </p:spPr>
      </p:pic>
      <p:sp>
        <p:nvSpPr>
          <p:cNvPr id="2" name="标题 1"/>
          <p:cNvSpPr>
            <a:spLocks noGrp="1"/>
          </p:cNvSpPr>
          <p:nvPr>
            <p:ph type="title"/>
          </p:nvPr>
        </p:nvSpPr>
        <p:spPr/>
        <p:txBody>
          <a:bodyPr/>
          <a:lstStyle/>
          <a:p>
            <a:r>
              <a:rPr lang="zh-CN" altLang="en-US" dirty="0"/>
              <a:t>工业互联网与传统</a:t>
            </a:r>
            <a:r>
              <a:rPr lang="en-US" altLang="zh-CN" dirty="0"/>
              <a:t>Internet</a:t>
            </a:r>
            <a:r>
              <a:rPr lang="zh-CN" altLang="en-US" dirty="0"/>
              <a:t>的不同</a:t>
            </a:r>
          </a:p>
        </p:txBody>
      </p:sp>
      <p:sp>
        <p:nvSpPr>
          <p:cNvPr id="3" name="内容占位符 2"/>
          <p:cNvSpPr>
            <a:spLocks noGrp="1"/>
          </p:cNvSpPr>
          <p:nvPr>
            <p:ph idx="1"/>
          </p:nvPr>
        </p:nvSpPr>
        <p:spPr>
          <a:xfrm>
            <a:off x="838200" y="1322480"/>
            <a:ext cx="10515600" cy="4586694"/>
          </a:xfrm>
        </p:spPr>
        <p:txBody>
          <a:bodyPr/>
          <a:lstStyle/>
          <a:p>
            <a:r>
              <a:rPr lang="zh-CN" altLang="en-US" dirty="0"/>
              <a:t>分为</a:t>
            </a:r>
            <a:r>
              <a:rPr lang="en-US" altLang="zh-CN" dirty="0"/>
              <a:t>IT</a:t>
            </a:r>
            <a:r>
              <a:rPr lang="zh-CN" altLang="en-US" dirty="0"/>
              <a:t>网络（传统</a:t>
            </a:r>
            <a:r>
              <a:rPr lang="en-US" altLang="zh-CN" dirty="0"/>
              <a:t>Internet</a:t>
            </a:r>
            <a:r>
              <a:rPr lang="zh-CN" altLang="en-US" dirty="0"/>
              <a:t>）和</a:t>
            </a:r>
            <a:r>
              <a:rPr lang="en-US" altLang="zh-CN" dirty="0"/>
              <a:t>OT</a:t>
            </a:r>
            <a:r>
              <a:rPr lang="zh-CN" altLang="en-US" dirty="0"/>
              <a:t>网络（工业以太网等）</a:t>
            </a:r>
            <a:endParaRPr lang="en-US" altLang="zh-CN" dirty="0"/>
          </a:p>
          <a:p>
            <a:pPr lvl="1"/>
            <a:r>
              <a:rPr lang="en-US" altLang="zh-CN" dirty="0"/>
              <a:t>OT</a:t>
            </a:r>
            <a:r>
              <a:rPr lang="zh-CN" altLang="en-US" dirty="0"/>
              <a:t>网络面向车间、数据量大、时间尺度多样，对时间要求敏感</a:t>
            </a:r>
            <a:endParaRPr lang="en-US" altLang="zh-CN" dirty="0"/>
          </a:p>
          <a:p>
            <a:pPr lvl="1"/>
            <a:r>
              <a:rPr lang="zh-CN" altLang="en-US" dirty="0"/>
              <a:t>专门的</a:t>
            </a:r>
            <a:r>
              <a:rPr lang="en-US" altLang="zh-CN" dirty="0"/>
              <a:t>OT</a:t>
            </a:r>
            <a:r>
              <a:rPr lang="zh-CN" altLang="en-US" dirty="0"/>
              <a:t>网络：工业以太网、时间敏感网络</a:t>
            </a:r>
            <a:r>
              <a:rPr lang="en-US" altLang="zh-CN" dirty="0"/>
              <a:t>TSN</a:t>
            </a:r>
            <a:r>
              <a:rPr lang="zh-CN" altLang="en-US" dirty="0"/>
              <a:t>等</a:t>
            </a:r>
            <a:endParaRPr lang="en-US" altLang="zh-CN" dirty="0"/>
          </a:p>
          <a:p>
            <a:pPr lvl="1"/>
            <a:r>
              <a:rPr lang="zh-CN" altLang="en-US" dirty="0"/>
              <a:t>差错控制、安全性要求高</a:t>
            </a:r>
            <a:endParaRPr lang="en-US" altLang="zh-CN" dirty="0"/>
          </a:p>
          <a:p>
            <a:pPr lvl="1"/>
            <a:r>
              <a:rPr lang="zh-CN" altLang="en-US" dirty="0"/>
              <a:t>工业网络类型多样</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23</a:t>
            </a:fld>
            <a:endParaRPr kumimoji="1" lang="zh-CN" altLang="en-US" dirty="0"/>
          </a:p>
        </p:txBody>
      </p:sp>
      <p:sp>
        <p:nvSpPr>
          <p:cNvPr id="7" name="文本框 6">
            <a:extLst>
              <a:ext uri="{FF2B5EF4-FFF2-40B4-BE49-F238E27FC236}">
                <a16:creationId xmlns:a16="http://schemas.microsoft.com/office/drawing/2014/main" id="{2FB10F0D-F0FB-42A5-8A5E-5A1A82AD732E}"/>
              </a:ext>
            </a:extLst>
          </p:cNvPr>
          <p:cNvSpPr txBox="1"/>
          <p:nvPr/>
        </p:nvSpPr>
        <p:spPr>
          <a:xfrm>
            <a:off x="102236" y="6492875"/>
            <a:ext cx="35934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2.3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工业互联网与传统</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Internet</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的不同</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工业互联网标准</a:t>
            </a:r>
          </a:p>
        </p:txBody>
      </p:sp>
      <p:sp>
        <p:nvSpPr>
          <p:cNvPr id="3" name="内容占位符 2"/>
          <p:cNvSpPr>
            <a:spLocks noGrp="1"/>
          </p:cNvSpPr>
          <p:nvPr>
            <p:ph idx="1"/>
          </p:nvPr>
        </p:nvSpPr>
        <p:spPr>
          <a:xfrm>
            <a:off x="838200" y="1510758"/>
            <a:ext cx="4261701" cy="4586694"/>
          </a:xfrm>
        </p:spPr>
        <p:txBody>
          <a:bodyPr/>
          <a:lstStyle/>
          <a:p>
            <a:r>
              <a:rPr lang="zh-CN" altLang="en-US" b="1" dirty="0"/>
              <a:t>出自</a:t>
            </a:r>
            <a:r>
              <a:rPr lang="en-US" altLang="zh-CN" b="1" dirty="0"/>
              <a:t>《</a:t>
            </a:r>
            <a:r>
              <a:rPr lang="zh-CN" altLang="en-US" b="1" dirty="0"/>
              <a:t>工业互联网体系架构（版本</a:t>
            </a:r>
            <a:r>
              <a:rPr lang="en-US" altLang="zh-CN" b="1" dirty="0"/>
              <a:t>2.0</a:t>
            </a:r>
            <a:r>
              <a:rPr lang="zh-CN" altLang="en-US" b="1" dirty="0"/>
              <a:t>）</a:t>
            </a:r>
            <a:r>
              <a:rPr lang="en-US" altLang="zh-CN" b="1" dirty="0"/>
              <a:t>》</a:t>
            </a:r>
            <a:r>
              <a:rPr lang="zh-CN" altLang="en-US" b="1" dirty="0"/>
              <a:t>白皮书</a:t>
            </a:r>
          </a:p>
          <a:p>
            <a:pPr lvl="1"/>
            <a:r>
              <a:rPr lang="zh-CN" altLang="en-US" dirty="0"/>
              <a:t>工业互联网产业联盟</a:t>
            </a:r>
            <a:r>
              <a:rPr lang="en-US" altLang="zh-CN" dirty="0"/>
              <a:t>AII</a:t>
            </a:r>
          </a:p>
          <a:p>
            <a:pPr lvl="1"/>
            <a:r>
              <a:rPr lang="en-US" altLang="zh-CN" dirty="0">
                <a:hlinkClick r:id="rId3"/>
              </a:rPr>
              <a:t>http://www.aii-alliance.org/index.php?m=content&amp;c=index&amp;a=show&amp;catid=19&amp;id=1490</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24</a:t>
            </a:fld>
            <a:endParaRPr kumimoji="1" lang="zh-CN" altLang="en-US" dirty="0"/>
          </a:p>
        </p:txBody>
      </p:sp>
      <p:pic>
        <p:nvPicPr>
          <p:cNvPr id="5" name="图片 4"/>
          <p:cNvPicPr>
            <a:picLocks noChangeAspect="1"/>
          </p:cNvPicPr>
          <p:nvPr/>
        </p:nvPicPr>
        <p:blipFill rotWithShape="1">
          <a:blip r:embed="rId4"/>
          <a:srcRect b="9755"/>
          <a:stretch/>
        </p:blipFill>
        <p:spPr>
          <a:xfrm>
            <a:off x="5099901" y="1510758"/>
            <a:ext cx="6882517" cy="4403585"/>
          </a:xfrm>
          <a:prstGeom prst="rect">
            <a:avLst/>
          </a:prstGeom>
        </p:spPr>
      </p:pic>
      <p:sp>
        <p:nvSpPr>
          <p:cNvPr id="6" name="文本框 5">
            <a:extLst>
              <a:ext uri="{FF2B5EF4-FFF2-40B4-BE49-F238E27FC236}">
                <a16:creationId xmlns:a16="http://schemas.microsoft.com/office/drawing/2014/main" id="{90B4DA70-5B97-4703-8E3E-7C81395C0B80}"/>
              </a:ext>
            </a:extLst>
          </p:cNvPr>
          <p:cNvSpPr txBox="1"/>
          <p:nvPr/>
        </p:nvSpPr>
        <p:spPr>
          <a:xfrm>
            <a:off x="102236" y="6492875"/>
            <a:ext cx="20948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2.4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工业互联网标准</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工业互联网体系架构</a:t>
            </a:r>
          </a:p>
        </p:txBody>
      </p:sp>
      <p:sp>
        <p:nvSpPr>
          <p:cNvPr id="3" name="内容占位符 2"/>
          <p:cNvSpPr>
            <a:spLocks noGrp="1"/>
          </p:cNvSpPr>
          <p:nvPr>
            <p:ph idx="1"/>
          </p:nvPr>
        </p:nvSpPr>
        <p:spPr>
          <a:xfrm>
            <a:off x="2926394" y="6399115"/>
            <a:ext cx="10515600" cy="365126"/>
          </a:xfrm>
        </p:spPr>
        <p:txBody>
          <a:bodyPr>
            <a:normAutofit fontScale="77500" lnSpcReduction="20000"/>
          </a:bodyPr>
          <a:lstStyle/>
          <a:p>
            <a:r>
              <a:rPr lang="en-US" altLang="zh-CN" dirty="0">
                <a:hlinkClick r:id="rId3"/>
              </a:rPr>
              <a:t>https://www.sohu.com/a/390526830_478183</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25</a:t>
            </a:fld>
            <a:endParaRPr kumimoji="1" lang="zh-CN" altLang="en-US" dirty="0"/>
          </a:p>
        </p:txBody>
      </p:sp>
      <p:pic>
        <p:nvPicPr>
          <p:cNvPr id="5" name="图片 4"/>
          <p:cNvPicPr>
            <a:picLocks noChangeAspect="1"/>
          </p:cNvPicPr>
          <p:nvPr/>
        </p:nvPicPr>
        <p:blipFill rotWithShape="1">
          <a:blip r:embed="rId4"/>
          <a:srcRect b="9546"/>
          <a:stretch/>
        </p:blipFill>
        <p:spPr>
          <a:xfrm>
            <a:off x="1307508" y="1146048"/>
            <a:ext cx="4279412" cy="4800143"/>
          </a:xfrm>
          <a:prstGeom prst="rect">
            <a:avLst/>
          </a:prstGeom>
        </p:spPr>
      </p:pic>
      <p:pic>
        <p:nvPicPr>
          <p:cNvPr id="6" name="图片 5"/>
          <p:cNvPicPr>
            <a:picLocks noChangeAspect="1"/>
          </p:cNvPicPr>
          <p:nvPr/>
        </p:nvPicPr>
        <p:blipFill rotWithShape="1">
          <a:blip r:embed="rId5"/>
          <a:srcRect b="10136"/>
          <a:stretch/>
        </p:blipFill>
        <p:spPr>
          <a:xfrm>
            <a:off x="5301863" y="1165837"/>
            <a:ext cx="6051937" cy="4665150"/>
          </a:xfrm>
          <a:prstGeom prst="rect">
            <a:avLst/>
          </a:prstGeom>
        </p:spPr>
      </p:pic>
      <p:sp>
        <p:nvSpPr>
          <p:cNvPr id="7" name="文本框 6">
            <a:extLst>
              <a:ext uri="{FF2B5EF4-FFF2-40B4-BE49-F238E27FC236}">
                <a16:creationId xmlns:a16="http://schemas.microsoft.com/office/drawing/2014/main" id="{4B37CBBA-41A8-4E48-B20F-EA866418C4E1}"/>
              </a:ext>
            </a:extLst>
          </p:cNvPr>
          <p:cNvSpPr txBox="1"/>
          <p:nvPr/>
        </p:nvSpPr>
        <p:spPr>
          <a:xfrm>
            <a:off x="2056480" y="5848026"/>
            <a:ext cx="2567836" cy="369332"/>
          </a:xfrm>
          <a:prstGeom prst="rect">
            <a:avLst/>
          </a:prstGeom>
          <a:noFill/>
        </p:spPr>
        <p:txBody>
          <a:bodyPr wrap="square" rtlCol="0">
            <a:spAutoFit/>
          </a:bodyPr>
          <a:lstStyle/>
          <a:p>
            <a:r>
              <a:rPr lang="zh-CN" altLang="en-US" dirty="0"/>
              <a:t>工业互联网体系架构</a:t>
            </a:r>
            <a:r>
              <a:rPr lang="en-US" altLang="zh-CN" dirty="0"/>
              <a:t>1.0</a:t>
            </a:r>
            <a:endParaRPr lang="zh-CN" altLang="en-US" dirty="0"/>
          </a:p>
        </p:txBody>
      </p:sp>
      <p:sp>
        <p:nvSpPr>
          <p:cNvPr id="8" name="文本框 7">
            <a:extLst>
              <a:ext uri="{FF2B5EF4-FFF2-40B4-BE49-F238E27FC236}">
                <a16:creationId xmlns:a16="http://schemas.microsoft.com/office/drawing/2014/main" id="{90164F43-CF66-4AA9-81BC-16CEC49E5C6D}"/>
              </a:ext>
            </a:extLst>
          </p:cNvPr>
          <p:cNvSpPr txBox="1"/>
          <p:nvPr/>
        </p:nvSpPr>
        <p:spPr>
          <a:xfrm>
            <a:off x="6576165" y="5805261"/>
            <a:ext cx="4083484" cy="369332"/>
          </a:xfrm>
          <a:prstGeom prst="rect">
            <a:avLst/>
          </a:prstGeom>
          <a:noFill/>
        </p:spPr>
        <p:txBody>
          <a:bodyPr wrap="square" rtlCol="0">
            <a:spAutoFit/>
          </a:bodyPr>
          <a:lstStyle/>
          <a:p>
            <a:r>
              <a:rPr lang="zh-CN" altLang="en-US" dirty="0"/>
              <a:t>工业互联网功能视图网络体系架构</a:t>
            </a:r>
          </a:p>
        </p:txBody>
      </p:sp>
      <p:sp>
        <p:nvSpPr>
          <p:cNvPr id="9" name="文本框 8">
            <a:extLst>
              <a:ext uri="{FF2B5EF4-FFF2-40B4-BE49-F238E27FC236}">
                <a16:creationId xmlns:a16="http://schemas.microsoft.com/office/drawing/2014/main" id="{52B00EBF-DB26-4357-BE53-159F5A9C368B}"/>
              </a:ext>
            </a:extLst>
          </p:cNvPr>
          <p:cNvSpPr txBox="1"/>
          <p:nvPr/>
        </p:nvSpPr>
        <p:spPr>
          <a:xfrm>
            <a:off x="102236" y="6492875"/>
            <a:ext cx="23615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2.5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工业互联网体系架构</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工业互联网技术体系</a:t>
            </a:r>
          </a:p>
        </p:txBody>
      </p:sp>
      <p:pic>
        <p:nvPicPr>
          <p:cNvPr id="7" name="内容占位符 6"/>
          <p:cNvPicPr>
            <a:picLocks noGrp="1" noChangeAspect="1"/>
          </p:cNvPicPr>
          <p:nvPr>
            <p:ph idx="1"/>
          </p:nvPr>
        </p:nvPicPr>
        <p:blipFill rotWithShape="1">
          <a:blip r:embed="rId3"/>
          <a:srcRect b="10561"/>
          <a:stretch/>
        </p:blipFill>
        <p:spPr>
          <a:xfrm>
            <a:off x="986751" y="1105479"/>
            <a:ext cx="9485008" cy="5506507"/>
          </a:xfrm>
        </p:spPr>
      </p:pic>
      <p:sp>
        <p:nvSpPr>
          <p:cNvPr id="4" name="灯片编号占位符 3"/>
          <p:cNvSpPr>
            <a:spLocks noGrp="1"/>
          </p:cNvSpPr>
          <p:nvPr>
            <p:ph type="sldNum" sz="quarter" idx="12"/>
          </p:nvPr>
        </p:nvSpPr>
        <p:spPr/>
        <p:txBody>
          <a:bodyPr/>
          <a:lstStyle/>
          <a:p>
            <a:fld id="{8D4D1E41-7A09-AB4A-A4E1-09765ADA2698}" type="slidenum">
              <a:rPr kumimoji="1" lang="zh-CN" altLang="en-US" smtClean="0"/>
              <a:pPr/>
              <a:t>26</a:t>
            </a:fld>
            <a:endParaRPr kumimoji="1" lang="zh-CN" altLang="en-US" dirty="0"/>
          </a:p>
        </p:txBody>
      </p:sp>
      <p:sp>
        <p:nvSpPr>
          <p:cNvPr id="5" name="文本框 4">
            <a:extLst>
              <a:ext uri="{FF2B5EF4-FFF2-40B4-BE49-F238E27FC236}">
                <a16:creationId xmlns:a16="http://schemas.microsoft.com/office/drawing/2014/main" id="{E01681EC-EEF0-430E-B728-0AC4798C9E09}"/>
              </a:ext>
            </a:extLst>
          </p:cNvPr>
          <p:cNvSpPr txBox="1"/>
          <p:nvPr/>
        </p:nvSpPr>
        <p:spPr>
          <a:xfrm>
            <a:off x="102236" y="6492875"/>
            <a:ext cx="29203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2.6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工业互联网技术体系</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工业互联网现状</a:t>
            </a:r>
          </a:p>
        </p:txBody>
      </p:sp>
      <p:sp>
        <p:nvSpPr>
          <p:cNvPr id="3" name="内容占位符 2"/>
          <p:cNvSpPr>
            <a:spLocks noGrp="1"/>
          </p:cNvSpPr>
          <p:nvPr>
            <p:ph idx="1"/>
          </p:nvPr>
        </p:nvSpPr>
        <p:spPr/>
        <p:txBody>
          <a:bodyPr/>
          <a:lstStyle/>
          <a:p>
            <a:r>
              <a:rPr lang="zh-CN" altLang="en-US" dirty="0"/>
              <a:t>包括现场总线、工业以太网、互联网三个层次</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27</a:t>
            </a:fld>
            <a:endParaRPr kumimoji="1" lang="zh-CN" altLang="en-US" dirty="0"/>
          </a:p>
        </p:txBody>
      </p:sp>
      <p:pic>
        <p:nvPicPr>
          <p:cNvPr id="5" name="图片 4"/>
          <p:cNvPicPr>
            <a:picLocks noChangeAspect="1"/>
          </p:cNvPicPr>
          <p:nvPr/>
        </p:nvPicPr>
        <p:blipFill>
          <a:blip r:embed="rId3"/>
          <a:stretch>
            <a:fillRect/>
          </a:stretch>
        </p:blipFill>
        <p:spPr>
          <a:xfrm>
            <a:off x="1434192" y="1995803"/>
            <a:ext cx="8548008" cy="4368195"/>
          </a:xfrm>
          <a:prstGeom prst="rect">
            <a:avLst/>
          </a:prstGeom>
        </p:spPr>
      </p:pic>
      <p:sp>
        <p:nvSpPr>
          <p:cNvPr id="6" name="文本框 5">
            <a:extLst>
              <a:ext uri="{FF2B5EF4-FFF2-40B4-BE49-F238E27FC236}">
                <a16:creationId xmlns:a16="http://schemas.microsoft.com/office/drawing/2014/main" id="{35AA9F93-5271-4032-82D3-A6E2CC5C7F49}"/>
              </a:ext>
            </a:extLst>
          </p:cNvPr>
          <p:cNvSpPr txBox="1"/>
          <p:nvPr/>
        </p:nvSpPr>
        <p:spPr>
          <a:xfrm>
            <a:off x="102236" y="6492875"/>
            <a:ext cx="21075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2.7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工业互联网现状</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工业互联网中的</a:t>
            </a:r>
            <a:r>
              <a:rPr lang="en-US" altLang="zh-CN" dirty="0"/>
              <a:t>TSN</a:t>
            </a:r>
            <a:endParaRPr lang="zh-CN" altLang="en-US" dirty="0"/>
          </a:p>
        </p:txBody>
      </p:sp>
      <p:sp>
        <p:nvSpPr>
          <p:cNvPr id="3" name="内容占位符 2"/>
          <p:cNvSpPr>
            <a:spLocks noGrp="1"/>
          </p:cNvSpPr>
          <p:nvPr>
            <p:ph idx="1"/>
          </p:nvPr>
        </p:nvSpPr>
        <p:spPr>
          <a:xfrm>
            <a:off x="838200" y="1510758"/>
            <a:ext cx="3483665" cy="4586694"/>
          </a:xfrm>
        </p:spPr>
        <p:txBody>
          <a:bodyPr>
            <a:normAutofit lnSpcReduction="10000"/>
          </a:bodyPr>
          <a:lstStyle/>
          <a:p>
            <a:r>
              <a:rPr lang="zh-CN" altLang="en-US" dirty="0"/>
              <a:t>时间敏感网络</a:t>
            </a:r>
            <a:r>
              <a:rPr lang="en-US" altLang="zh-CN" dirty="0"/>
              <a:t>TSN</a:t>
            </a:r>
            <a:r>
              <a:rPr lang="zh-CN" altLang="en-US" dirty="0"/>
              <a:t>，数据量大，延迟小</a:t>
            </a:r>
            <a:endParaRPr lang="en-US" altLang="zh-CN" dirty="0"/>
          </a:p>
          <a:p>
            <a:r>
              <a:rPr lang="zh-CN" altLang="en-US" dirty="0"/>
              <a:t>调度优化问题</a:t>
            </a:r>
            <a:endParaRPr lang="en-US" altLang="zh-CN" dirty="0"/>
          </a:p>
          <a:p>
            <a:endParaRPr lang="en-US" altLang="zh-CN" dirty="0"/>
          </a:p>
          <a:p>
            <a:r>
              <a:rPr lang="zh-CN" altLang="en-US" dirty="0">
                <a:solidFill>
                  <a:srgbClr val="FF0000"/>
                </a:solidFill>
              </a:rPr>
              <a:t>地位上，</a:t>
            </a:r>
            <a:r>
              <a:rPr lang="en-US" altLang="zh-CN" dirty="0">
                <a:solidFill>
                  <a:srgbClr val="FF0000"/>
                </a:solidFill>
              </a:rPr>
              <a:t>TSN</a:t>
            </a:r>
            <a:r>
              <a:rPr lang="zh-CN" altLang="en-US" dirty="0">
                <a:solidFill>
                  <a:srgbClr val="FF0000"/>
                </a:solidFill>
              </a:rPr>
              <a:t>相对于工业互联网；类似于</a:t>
            </a:r>
            <a:r>
              <a:rPr lang="en-US" altLang="zh-CN" dirty="0">
                <a:solidFill>
                  <a:srgbClr val="FF0000"/>
                </a:solidFill>
              </a:rPr>
              <a:t>Internet</a:t>
            </a:r>
            <a:r>
              <a:rPr lang="zh-CN" altLang="en-US" dirty="0">
                <a:solidFill>
                  <a:srgbClr val="FF0000"/>
                </a:solidFill>
              </a:rPr>
              <a:t>中的</a:t>
            </a:r>
            <a:r>
              <a:rPr lang="en-US" altLang="zh-CN" dirty="0">
                <a:solidFill>
                  <a:srgbClr val="FF0000"/>
                </a:solidFill>
              </a:rPr>
              <a:t>LAN</a:t>
            </a:r>
            <a:r>
              <a:rPr lang="zh-CN" altLang="en-US" dirty="0">
                <a:solidFill>
                  <a:srgbClr val="FF0000"/>
                </a:solidFill>
              </a:rPr>
              <a:t>；是车间或工程的“局域接入”方案，是工业以太网中的新方案</a:t>
            </a:r>
          </a:p>
        </p:txBody>
      </p:sp>
      <p:sp>
        <p:nvSpPr>
          <p:cNvPr id="4" name="灯片编号占位符 3"/>
          <p:cNvSpPr>
            <a:spLocks noGrp="1"/>
          </p:cNvSpPr>
          <p:nvPr>
            <p:ph type="sldNum" sz="quarter" idx="12"/>
          </p:nvPr>
        </p:nvSpPr>
        <p:spPr>
          <a:xfrm>
            <a:off x="8757682" y="6422113"/>
            <a:ext cx="2743200" cy="365125"/>
          </a:xfrm>
        </p:spPr>
        <p:txBody>
          <a:bodyPr/>
          <a:lstStyle/>
          <a:p>
            <a:fld id="{8D4D1E41-7A09-AB4A-A4E1-09765ADA2698}" type="slidenum">
              <a:rPr kumimoji="1" lang="zh-CN" altLang="en-US" smtClean="0"/>
              <a:pPr/>
              <a:t>28</a:t>
            </a:fld>
            <a:endParaRPr kumimoji="1" lang="zh-CN" altLang="en-US" dirty="0"/>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37851"/>
          <a:stretch>
            <a:fillRect/>
          </a:stretch>
        </p:blipFill>
        <p:spPr>
          <a:xfrm>
            <a:off x="4157492" y="3228362"/>
            <a:ext cx="7161760" cy="3326618"/>
          </a:xfrm>
          <a:prstGeom prst="rect">
            <a:avLst/>
          </a:prstGeom>
        </p:spPr>
      </p:pic>
      <p:sp>
        <p:nvSpPr>
          <p:cNvPr id="6" name="文本框 5"/>
          <p:cNvSpPr txBox="1"/>
          <p:nvPr/>
        </p:nvSpPr>
        <p:spPr>
          <a:xfrm>
            <a:off x="6992416" y="3922324"/>
            <a:ext cx="1612231" cy="646331"/>
          </a:xfrm>
          <a:prstGeom prst="rect">
            <a:avLst/>
          </a:prstGeom>
          <a:solidFill>
            <a:schemeClr val="accent2">
              <a:lumMod val="20000"/>
              <a:lumOff val="8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时间敏感网络</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通信调度优化</a:t>
            </a:r>
          </a:p>
        </p:txBody>
      </p:sp>
      <p:sp>
        <p:nvSpPr>
          <p:cNvPr id="7" name="文本框 6"/>
          <p:cNvSpPr txBox="1"/>
          <p:nvPr/>
        </p:nvSpPr>
        <p:spPr>
          <a:xfrm>
            <a:off x="5287544" y="5429716"/>
            <a:ext cx="1612231" cy="369332"/>
          </a:xfrm>
          <a:prstGeom prst="rect">
            <a:avLst/>
          </a:prstGeom>
          <a:solidFill>
            <a:schemeClr val="accent6">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可靠传输优化</a:t>
            </a:r>
          </a:p>
        </p:txBody>
      </p:sp>
      <p:sp>
        <p:nvSpPr>
          <p:cNvPr id="8" name="文本框 7"/>
          <p:cNvSpPr txBox="1"/>
          <p:nvPr/>
        </p:nvSpPr>
        <p:spPr>
          <a:xfrm>
            <a:off x="8179014" y="5245050"/>
            <a:ext cx="1612231" cy="369332"/>
          </a:xfrm>
          <a:prstGeom prst="rect">
            <a:avLst/>
          </a:prstGeom>
          <a:solidFill>
            <a:schemeClr val="accent6">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可靠传输优化</a:t>
            </a:r>
          </a:p>
        </p:txBody>
      </p:sp>
      <p:sp>
        <p:nvSpPr>
          <p:cNvPr id="9" name="文本框 8"/>
          <p:cNvSpPr txBox="1"/>
          <p:nvPr/>
        </p:nvSpPr>
        <p:spPr>
          <a:xfrm>
            <a:off x="4159296" y="6562468"/>
            <a:ext cx="6961233" cy="369332"/>
          </a:xfrm>
          <a:prstGeom prst="rect">
            <a:avLst/>
          </a:prstGeom>
          <a:solidFill>
            <a:schemeClr val="accent6">
              <a:lumMod val="40000"/>
              <a:lumOff val="60000"/>
            </a:schemeClr>
          </a:solid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协议分析</a:t>
            </a:r>
          </a:p>
        </p:txBody>
      </p:sp>
      <p:pic>
        <p:nvPicPr>
          <p:cNvPr id="10" name="图片 9"/>
          <p:cNvPicPr>
            <a:picLocks noChangeAspect="1"/>
          </p:cNvPicPr>
          <p:nvPr/>
        </p:nvPicPr>
        <p:blipFill>
          <a:blip r:embed="rId4"/>
          <a:stretch>
            <a:fillRect/>
          </a:stretch>
        </p:blipFill>
        <p:spPr>
          <a:xfrm>
            <a:off x="4749281" y="1553599"/>
            <a:ext cx="1057275" cy="647700"/>
          </a:xfrm>
          <a:prstGeom prst="rect">
            <a:avLst/>
          </a:prstGeom>
        </p:spPr>
      </p:pic>
      <p:pic>
        <p:nvPicPr>
          <p:cNvPr id="11" name="图片 10"/>
          <p:cNvPicPr>
            <a:picLocks noChangeAspect="1"/>
          </p:cNvPicPr>
          <p:nvPr/>
        </p:nvPicPr>
        <p:blipFill>
          <a:blip r:embed="rId5"/>
          <a:stretch>
            <a:fillRect/>
          </a:stretch>
        </p:blipFill>
        <p:spPr>
          <a:xfrm>
            <a:off x="5954929" y="1591699"/>
            <a:ext cx="1047750" cy="609600"/>
          </a:xfrm>
          <a:prstGeom prst="rect">
            <a:avLst/>
          </a:prstGeom>
        </p:spPr>
      </p:pic>
      <p:pic>
        <p:nvPicPr>
          <p:cNvPr id="12" name="图片 11"/>
          <p:cNvPicPr>
            <a:picLocks noChangeAspect="1"/>
          </p:cNvPicPr>
          <p:nvPr/>
        </p:nvPicPr>
        <p:blipFill>
          <a:blip r:embed="rId6"/>
          <a:stretch>
            <a:fillRect/>
          </a:stretch>
        </p:blipFill>
        <p:spPr>
          <a:xfrm>
            <a:off x="8595022" y="1648849"/>
            <a:ext cx="1038225" cy="552450"/>
          </a:xfrm>
          <a:prstGeom prst="rect">
            <a:avLst/>
          </a:prstGeom>
        </p:spPr>
      </p:pic>
      <p:pic>
        <p:nvPicPr>
          <p:cNvPr id="13" name="图片 12"/>
          <p:cNvPicPr>
            <a:picLocks noChangeAspect="1"/>
          </p:cNvPicPr>
          <p:nvPr/>
        </p:nvPicPr>
        <p:blipFill>
          <a:blip r:embed="rId7"/>
          <a:stretch>
            <a:fillRect/>
          </a:stretch>
        </p:blipFill>
        <p:spPr>
          <a:xfrm>
            <a:off x="9781620" y="1610749"/>
            <a:ext cx="1000125" cy="590550"/>
          </a:xfrm>
          <a:prstGeom prst="rect">
            <a:avLst/>
          </a:prstGeom>
        </p:spPr>
      </p:pic>
      <p:sp>
        <p:nvSpPr>
          <p:cNvPr id="14" name="矩形 13"/>
          <p:cNvSpPr/>
          <p:nvPr/>
        </p:nvSpPr>
        <p:spPr>
          <a:xfrm>
            <a:off x="8525251" y="1269684"/>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系统控制</a:t>
            </a:r>
          </a:p>
        </p:txBody>
      </p:sp>
      <p:sp>
        <p:nvSpPr>
          <p:cNvPr id="15" name="矩形 14"/>
          <p:cNvSpPr/>
          <p:nvPr/>
        </p:nvSpPr>
        <p:spPr>
          <a:xfrm>
            <a:off x="4698560" y="1269684"/>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设备监控</a:t>
            </a:r>
          </a:p>
        </p:txBody>
      </p:sp>
      <p:sp>
        <p:nvSpPr>
          <p:cNvPr id="16" name="矩形 15"/>
          <p:cNvSpPr/>
          <p:nvPr/>
        </p:nvSpPr>
        <p:spPr>
          <a:xfrm>
            <a:off x="9781620" y="1269684"/>
            <a:ext cx="1149212"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制造执行</a:t>
            </a:r>
          </a:p>
        </p:txBody>
      </p:sp>
      <p:sp>
        <p:nvSpPr>
          <p:cNvPr id="17" name="文本框 16"/>
          <p:cNvSpPr txBox="1"/>
          <p:nvPr/>
        </p:nvSpPr>
        <p:spPr>
          <a:xfrm>
            <a:off x="5770368" y="1279517"/>
            <a:ext cx="1540407"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HMI/SCADA</a:t>
            </a:r>
            <a:endParaRPr lang="zh-CN" altLang="en-US" dirty="0">
              <a:latin typeface="微软雅黑" panose="020B0503020204020204" pitchFamily="34" charset="-122"/>
              <a:ea typeface="微软雅黑" panose="020B0503020204020204" pitchFamily="34" charset="-122"/>
            </a:endParaRPr>
          </a:p>
        </p:txBody>
      </p:sp>
      <p:cxnSp>
        <p:nvCxnSpPr>
          <p:cNvPr id="18" name="肘形连接符 19"/>
          <p:cNvCxnSpPr>
            <a:stCxn id="10" idx="2"/>
          </p:cNvCxnSpPr>
          <p:nvPr/>
        </p:nvCxnSpPr>
        <p:spPr>
          <a:xfrm rot="16200000" flipH="1">
            <a:off x="6296934" y="1182284"/>
            <a:ext cx="517892" cy="2555922"/>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肘形连接符 21"/>
          <p:cNvCxnSpPr>
            <a:stCxn id="13" idx="2"/>
          </p:cNvCxnSpPr>
          <p:nvPr/>
        </p:nvCxnSpPr>
        <p:spPr>
          <a:xfrm rot="5400000">
            <a:off x="8806766" y="1228374"/>
            <a:ext cx="501992" cy="2447842"/>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肘形连接符 23"/>
          <p:cNvCxnSpPr>
            <a:stCxn id="11" idx="2"/>
          </p:cNvCxnSpPr>
          <p:nvPr/>
        </p:nvCxnSpPr>
        <p:spPr>
          <a:xfrm rot="16200000" flipH="1">
            <a:off x="6877070" y="1803033"/>
            <a:ext cx="517892" cy="1314424"/>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肘形连接符 25"/>
          <p:cNvCxnSpPr>
            <a:stCxn id="12" idx="2"/>
          </p:cNvCxnSpPr>
          <p:nvPr/>
        </p:nvCxnSpPr>
        <p:spPr>
          <a:xfrm rot="5400000">
            <a:off x="8212052" y="1793720"/>
            <a:ext cx="494504" cy="1309662"/>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8"/>
          <a:stretch>
            <a:fillRect/>
          </a:stretch>
        </p:blipFill>
        <p:spPr>
          <a:xfrm>
            <a:off x="7348575" y="2309954"/>
            <a:ext cx="980120" cy="585526"/>
          </a:xfrm>
          <a:prstGeom prst="rect">
            <a:avLst/>
          </a:prstGeom>
        </p:spPr>
      </p:pic>
      <p:sp>
        <p:nvSpPr>
          <p:cNvPr id="23" name="矩形 22"/>
          <p:cNvSpPr/>
          <p:nvPr/>
        </p:nvSpPr>
        <p:spPr>
          <a:xfrm>
            <a:off x="7844201" y="2916841"/>
            <a:ext cx="723275"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互联网</a:t>
            </a:r>
          </a:p>
        </p:txBody>
      </p:sp>
      <p:cxnSp>
        <p:nvCxnSpPr>
          <p:cNvPr id="24" name="直接连接符 23"/>
          <p:cNvCxnSpPr>
            <a:stCxn id="22" idx="2"/>
            <a:endCxn id="5" idx="0"/>
          </p:cNvCxnSpPr>
          <p:nvPr/>
        </p:nvCxnSpPr>
        <p:spPr>
          <a:xfrm flipH="1">
            <a:off x="7738372" y="2895480"/>
            <a:ext cx="100263" cy="332882"/>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34F4F43-A609-4B38-995C-C4073C5B19A5}"/>
              </a:ext>
            </a:extLst>
          </p:cNvPr>
          <p:cNvSpPr txBox="1"/>
          <p:nvPr/>
        </p:nvSpPr>
        <p:spPr>
          <a:xfrm>
            <a:off x="102236" y="6492875"/>
            <a:ext cx="25139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2.8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工业互联网中的</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TSN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工业互联网数据平台和云平台</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29</a:t>
            </a:fld>
            <a:endParaRPr kumimoji="1" lang="zh-CN" altLang="en-US" dirty="0"/>
          </a:p>
        </p:txBody>
      </p:sp>
      <p:sp>
        <p:nvSpPr>
          <p:cNvPr id="5" name="矩形 4"/>
          <p:cNvSpPr/>
          <p:nvPr/>
        </p:nvSpPr>
        <p:spPr>
          <a:xfrm>
            <a:off x="2305843" y="3414713"/>
            <a:ext cx="2451100" cy="504825"/>
          </a:xfrm>
          <a:prstGeom prst="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工业数据平台</a:t>
            </a:r>
          </a:p>
        </p:txBody>
      </p:sp>
      <p:sp>
        <p:nvSpPr>
          <p:cNvPr id="6" name="矩形 5"/>
          <p:cNvSpPr/>
          <p:nvPr/>
        </p:nvSpPr>
        <p:spPr>
          <a:xfrm>
            <a:off x="2305843" y="4424363"/>
            <a:ext cx="736600" cy="105568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智能装备</a:t>
            </a:r>
          </a:p>
        </p:txBody>
      </p:sp>
      <p:sp>
        <p:nvSpPr>
          <p:cNvPr id="7" name="矩形 6"/>
          <p:cNvSpPr/>
          <p:nvPr/>
        </p:nvSpPr>
        <p:spPr>
          <a:xfrm>
            <a:off x="3163093" y="4256088"/>
            <a:ext cx="736600" cy="105727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传感器</a:t>
            </a:r>
          </a:p>
        </p:txBody>
      </p:sp>
      <p:sp>
        <p:nvSpPr>
          <p:cNvPr id="8" name="矩形 7"/>
          <p:cNvSpPr/>
          <p:nvPr/>
        </p:nvSpPr>
        <p:spPr>
          <a:xfrm>
            <a:off x="4020343" y="4089401"/>
            <a:ext cx="736600" cy="105568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控制系统</a:t>
            </a:r>
          </a:p>
        </p:txBody>
      </p:sp>
      <p:cxnSp>
        <p:nvCxnSpPr>
          <p:cNvPr id="9" name="直接箭头连接符 8"/>
          <p:cNvCxnSpPr>
            <a:stCxn id="6" idx="0"/>
          </p:cNvCxnSpPr>
          <p:nvPr/>
        </p:nvCxnSpPr>
        <p:spPr>
          <a:xfrm flipH="1" flipV="1">
            <a:off x="2672556" y="3919538"/>
            <a:ext cx="1587" cy="5048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7" idx="0"/>
            <a:endCxn id="5" idx="2"/>
          </p:cNvCxnSpPr>
          <p:nvPr/>
        </p:nvCxnSpPr>
        <p:spPr>
          <a:xfrm flipV="1">
            <a:off x="3531393" y="3919538"/>
            <a:ext cx="0" cy="336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0"/>
          </p:cNvCxnSpPr>
          <p:nvPr/>
        </p:nvCxnSpPr>
        <p:spPr>
          <a:xfrm flipV="1">
            <a:off x="4388643" y="3919538"/>
            <a:ext cx="0" cy="169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3"/>
          </p:cNvCxnSpPr>
          <p:nvPr/>
        </p:nvCxnSpPr>
        <p:spPr>
          <a:xfrm>
            <a:off x="3042443" y="4951413"/>
            <a:ext cx="1206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3"/>
          </p:cNvCxnSpPr>
          <p:nvPr/>
        </p:nvCxnSpPr>
        <p:spPr>
          <a:xfrm>
            <a:off x="3899693" y="4784726"/>
            <a:ext cx="1206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305843" y="1901826"/>
            <a:ext cx="1127125" cy="1176337"/>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工业软件</a:t>
            </a:r>
          </a:p>
        </p:txBody>
      </p:sp>
      <p:sp>
        <p:nvSpPr>
          <p:cNvPr id="15" name="矩形 14"/>
          <p:cNvSpPr/>
          <p:nvPr/>
        </p:nvSpPr>
        <p:spPr>
          <a:xfrm>
            <a:off x="3629818" y="2536826"/>
            <a:ext cx="1127125" cy="528637"/>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大数据处理</a:t>
            </a:r>
          </a:p>
        </p:txBody>
      </p:sp>
      <p:sp>
        <p:nvSpPr>
          <p:cNvPr id="16" name="矩形 15"/>
          <p:cNvSpPr/>
          <p:nvPr/>
        </p:nvSpPr>
        <p:spPr>
          <a:xfrm>
            <a:off x="3629818" y="1901826"/>
            <a:ext cx="1127125" cy="527050"/>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工业</a:t>
            </a:r>
            <a:r>
              <a:rPr lang="en-US" altLang="zh-CN" sz="1400" b="1" dirty="0">
                <a:solidFill>
                  <a:schemeClr val="bg1"/>
                </a:solidFill>
                <a:latin typeface="微软雅黑" panose="020B0503020204020204" pitchFamily="34" charset="-122"/>
                <a:ea typeface="微软雅黑" panose="020B0503020204020204" pitchFamily="34" charset="-122"/>
              </a:rPr>
              <a:t>APP</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17" name="直接箭头连接符 16"/>
          <p:cNvCxnSpPr>
            <a:stCxn id="15" idx="0"/>
            <a:endCxn id="16" idx="2"/>
          </p:cNvCxnSpPr>
          <p:nvPr/>
        </p:nvCxnSpPr>
        <p:spPr>
          <a:xfrm flipV="1">
            <a:off x="4193381" y="2428876"/>
            <a:ext cx="0" cy="107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15" idx="2"/>
          </p:cNvCxnSpPr>
          <p:nvPr/>
        </p:nvCxnSpPr>
        <p:spPr>
          <a:xfrm flipV="1">
            <a:off x="4193381" y="3065463"/>
            <a:ext cx="0" cy="349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432968" y="2801938"/>
            <a:ext cx="196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4" idx="2"/>
          </p:cNvCxnSpPr>
          <p:nvPr/>
        </p:nvCxnSpPr>
        <p:spPr>
          <a:xfrm flipV="1">
            <a:off x="2866231" y="3078163"/>
            <a:ext cx="0" cy="336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191543" y="4033838"/>
            <a:ext cx="2651125" cy="1965325"/>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22" name="文本框 75"/>
          <p:cNvSpPr txBox="1">
            <a:spLocks noChangeArrowheads="1"/>
          </p:cNvSpPr>
          <p:nvPr/>
        </p:nvSpPr>
        <p:spPr bwMode="auto">
          <a:xfrm>
            <a:off x="2488406" y="5626101"/>
            <a:ext cx="2057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latin typeface="微软雅黑" panose="020B0503020204020204" pitchFamily="34" charset="-122"/>
                <a:ea typeface="微软雅黑" panose="020B0503020204020204" pitchFamily="34" charset="-122"/>
              </a:rPr>
              <a:t>软件定义机器</a:t>
            </a:r>
            <a:r>
              <a:rPr lang="en-US" altLang="zh-CN" sz="1400" b="1">
                <a:latin typeface="微软雅黑" panose="020B0503020204020204" pitchFamily="34" charset="-122"/>
                <a:ea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rPr>
              <a:t>智能机器</a:t>
            </a:r>
          </a:p>
        </p:txBody>
      </p:sp>
      <p:sp>
        <p:nvSpPr>
          <p:cNvPr id="23" name="矩形 22"/>
          <p:cNvSpPr/>
          <p:nvPr/>
        </p:nvSpPr>
        <p:spPr>
          <a:xfrm>
            <a:off x="2191543" y="1298576"/>
            <a:ext cx="2651125" cy="1963737"/>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24" name="文本框 77"/>
          <p:cNvSpPr txBox="1">
            <a:spLocks noChangeArrowheads="1"/>
          </p:cNvSpPr>
          <p:nvPr/>
        </p:nvSpPr>
        <p:spPr bwMode="auto">
          <a:xfrm>
            <a:off x="2191543" y="1397001"/>
            <a:ext cx="26511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b="1">
                <a:latin typeface="微软雅黑" panose="020B0503020204020204" pitchFamily="34" charset="-122"/>
                <a:ea typeface="微软雅黑" panose="020B0503020204020204" pitchFamily="34" charset="-122"/>
              </a:rPr>
              <a:t>工业应用</a:t>
            </a:r>
          </a:p>
        </p:txBody>
      </p:sp>
      <p:sp>
        <p:nvSpPr>
          <p:cNvPr id="25" name="上下箭头 78"/>
          <p:cNvSpPr>
            <a:spLocks noChangeArrowheads="1"/>
          </p:cNvSpPr>
          <p:nvPr/>
        </p:nvSpPr>
        <p:spPr bwMode="auto">
          <a:xfrm>
            <a:off x="5166518" y="1125538"/>
            <a:ext cx="863600" cy="5083175"/>
          </a:xfrm>
          <a:prstGeom prst="upDownArrow">
            <a:avLst>
              <a:gd name="adj1" fmla="val 50000"/>
              <a:gd name="adj2" fmla="val 50004"/>
            </a:avLst>
          </a:prstGeom>
          <a:solidFill>
            <a:srgbClr val="FFCC66"/>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solidFill>
                <a:srgbClr val="FFFFFF"/>
              </a:solidFill>
              <a:latin typeface="华文细黑" panose="02010600040101010101" pitchFamily="2" charset="-122"/>
              <a:ea typeface="华文细黑" panose="02010600040101010101" pitchFamily="2" charset="-122"/>
              <a:cs typeface="楷体_GB2312" panose="02010609030101010101" pitchFamily="49" charset="-122"/>
            </a:endParaRPr>
          </a:p>
        </p:txBody>
      </p:sp>
      <p:grpSp>
        <p:nvGrpSpPr>
          <p:cNvPr id="26" name="Group 16"/>
          <p:cNvGrpSpPr/>
          <p:nvPr/>
        </p:nvGrpSpPr>
        <p:grpSpPr bwMode="auto">
          <a:xfrm>
            <a:off x="4907756" y="1590676"/>
            <a:ext cx="1382712" cy="1655762"/>
            <a:chOff x="0" y="0"/>
            <a:chExt cx="2138" cy="1371"/>
          </a:xfrm>
        </p:grpSpPr>
        <p:pic>
          <p:nvPicPr>
            <p:cNvPr id="27" name="云形 5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8" cy="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18"/>
            <p:cNvSpPr txBox="1">
              <a:spLocks noChangeArrowheads="1"/>
            </p:cNvSpPr>
            <p:nvPr/>
          </p:nvSpPr>
          <p:spPr bwMode="auto">
            <a:xfrm>
              <a:off x="295" y="206"/>
              <a:ext cx="1393"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latin typeface="黑体" panose="02010609060101010101" pitchFamily="2" charset="-122"/>
                <a:ea typeface="黑体" panose="02010609060101010101" pitchFamily="2" charset="-122"/>
                <a:cs typeface="楷体_GB2312" panose="02010609030101010101" pitchFamily="49" charset="-122"/>
              </a:endParaRPr>
            </a:p>
          </p:txBody>
        </p:sp>
      </p:grpSp>
      <p:grpSp>
        <p:nvGrpSpPr>
          <p:cNvPr id="29" name="Group 16"/>
          <p:cNvGrpSpPr/>
          <p:nvPr/>
        </p:nvGrpSpPr>
        <p:grpSpPr bwMode="auto">
          <a:xfrm>
            <a:off x="4906168" y="4113213"/>
            <a:ext cx="1382713" cy="1655763"/>
            <a:chOff x="0" y="0"/>
            <a:chExt cx="2138" cy="1371"/>
          </a:xfrm>
        </p:grpSpPr>
        <p:pic>
          <p:nvPicPr>
            <p:cNvPr id="30" name="云形 5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8" cy="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8"/>
            <p:cNvSpPr txBox="1">
              <a:spLocks noChangeArrowheads="1"/>
            </p:cNvSpPr>
            <p:nvPr/>
          </p:nvSpPr>
          <p:spPr bwMode="auto">
            <a:xfrm>
              <a:off x="295" y="206"/>
              <a:ext cx="1393"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latin typeface="黑体" panose="02010609060101010101" pitchFamily="2" charset="-122"/>
                <a:ea typeface="黑体" panose="02010609060101010101" pitchFamily="2" charset="-122"/>
                <a:cs typeface="楷体_GB2312" panose="02010609030101010101" pitchFamily="49" charset="-122"/>
              </a:endParaRPr>
            </a:p>
          </p:txBody>
        </p:sp>
      </p:grpSp>
      <p:sp>
        <p:nvSpPr>
          <p:cNvPr id="32" name="矩形 85"/>
          <p:cNvSpPr>
            <a:spLocks noChangeArrowheads="1"/>
          </p:cNvSpPr>
          <p:nvPr/>
        </p:nvSpPr>
        <p:spPr bwMode="auto">
          <a:xfrm>
            <a:off x="5130006" y="1878013"/>
            <a:ext cx="966787"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lang="zh-CN" altLang="en-US" sz="1400" b="1">
                <a:latin typeface="微软雅黑" panose="020B0503020204020204" pitchFamily="34" charset="-122"/>
                <a:ea typeface="微软雅黑" panose="020B0503020204020204" pitchFamily="34" charset="-122"/>
              </a:rPr>
              <a:t>大量第三方工业应用开发商</a:t>
            </a:r>
            <a:endParaRPr lang="en-US" altLang="zh-CN" sz="1400" b="1">
              <a:latin typeface="微软雅黑" panose="020B0503020204020204" pitchFamily="34" charset="-122"/>
              <a:ea typeface="微软雅黑" panose="020B0503020204020204" pitchFamily="34" charset="-122"/>
            </a:endParaRPr>
          </a:p>
        </p:txBody>
      </p:sp>
      <p:sp>
        <p:nvSpPr>
          <p:cNvPr id="33" name="矩形 86"/>
          <p:cNvSpPr>
            <a:spLocks noChangeArrowheads="1"/>
          </p:cNvSpPr>
          <p:nvPr/>
        </p:nvSpPr>
        <p:spPr bwMode="auto">
          <a:xfrm>
            <a:off x="5066506" y="4425951"/>
            <a:ext cx="10731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lang="zh-CN" altLang="en-US" sz="1400" b="1">
                <a:latin typeface="微软雅黑" panose="020B0503020204020204" pitchFamily="34" charset="-122"/>
                <a:ea typeface="微软雅黑" panose="020B0503020204020204" pitchFamily="34" charset="-122"/>
              </a:rPr>
              <a:t>不同装备、传感和工控自动化厂商</a:t>
            </a:r>
            <a:endParaRPr lang="en-US" altLang="zh-CN" sz="1400" b="1">
              <a:latin typeface="微软雅黑" panose="020B0503020204020204" pitchFamily="34" charset="-122"/>
              <a:ea typeface="微软雅黑" panose="020B0503020204020204" pitchFamily="34" charset="-122"/>
            </a:endParaRPr>
          </a:p>
        </p:txBody>
      </p:sp>
      <p:pic>
        <p:nvPicPr>
          <p:cNvPr id="34" name="图片 6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36468" y="1912938"/>
            <a:ext cx="5148263"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文本框 34">
            <a:extLst>
              <a:ext uri="{FF2B5EF4-FFF2-40B4-BE49-F238E27FC236}">
                <a16:creationId xmlns:a16="http://schemas.microsoft.com/office/drawing/2014/main" id="{500E8FCD-D5E7-41CD-8C2A-CFAB5188395C}"/>
              </a:ext>
            </a:extLst>
          </p:cNvPr>
          <p:cNvSpPr txBox="1"/>
          <p:nvPr/>
        </p:nvSpPr>
        <p:spPr>
          <a:xfrm>
            <a:off x="102236" y="6492875"/>
            <a:ext cx="3330732"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2.9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工业互联网数据平台和云平台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a:bodyPr>
          <a:lstStyle/>
          <a:p>
            <a:pPr>
              <a:lnSpc>
                <a:spcPct val="120000"/>
              </a:lnSpc>
            </a:pPr>
            <a:r>
              <a:rPr kumimoji="1" lang="zh-CN" altLang="en-US" dirty="0"/>
              <a:t>版权声明</a:t>
            </a:r>
            <a:endParaRPr kumimoji="1" lang="en-US" altLang="zh-CN" dirty="0"/>
          </a:p>
          <a:p>
            <a:pPr lvl="1">
              <a:lnSpc>
                <a:spcPct val="120000"/>
              </a:lnSpc>
            </a:pPr>
            <a:r>
              <a:rPr kumimoji="1" lang="zh-CN" altLang="en-US" dirty="0"/>
              <a:t>本教案中所有原创内容，包括但不限于文字、图片、图表、版面设计、标题等的版权归计算机网络教案社区所有，并受著作权法保护</a:t>
            </a:r>
            <a:endParaRPr kumimoji="1" lang="en-US" altLang="zh-CN" dirty="0"/>
          </a:p>
          <a:p>
            <a:pPr lvl="1">
              <a:lnSpc>
                <a:spcPct val="120000"/>
              </a:lnSpc>
            </a:pPr>
            <a:r>
              <a:rPr kumimoji="1" lang="zh-CN" altLang="en-US" dirty="0"/>
              <a:t>读者可以将本教案的全部或部分内容</a:t>
            </a:r>
            <a:r>
              <a:rPr kumimoji="1" lang="zh-CN" altLang="en-US" dirty="0">
                <a:solidFill>
                  <a:srgbClr val="C00000"/>
                </a:solidFill>
              </a:rPr>
              <a:t>免费用于非商业用途</a:t>
            </a:r>
            <a:r>
              <a:rPr kumimoji="1" lang="zh-CN" altLang="en-US" dirty="0"/>
              <a:t>，但在使用本教案内容时请注明来源和版权声明，即“内容来自：</a:t>
            </a:r>
            <a:br>
              <a:rPr kumimoji="1" lang="en-US" altLang="zh-CN" dirty="0"/>
            </a:br>
            <a:r>
              <a:rPr kumimoji="1" lang="zh-CN" altLang="en-US" dirty="0"/>
              <a:t>计算机网络教案社区，版权归原作者所有”</a:t>
            </a:r>
            <a:endParaRPr kumimoji="1" lang="en-US" altLang="zh-CN" dirty="0"/>
          </a:p>
          <a:p>
            <a:pPr lvl="1">
              <a:lnSpc>
                <a:spcPct val="120000"/>
              </a:lnSpc>
            </a:pPr>
            <a:r>
              <a:rPr kumimoji="1" lang="zh-CN" altLang="en-US" dirty="0"/>
              <a:t>对于不遵守此声明或者其他违法使用本教案内容者，</a:t>
            </a:r>
            <a:br>
              <a:rPr kumimoji="1" lang="en-US" altLang="zh-CN" dirty="0"/>
            </a:br>
            <a:r>
              <a:rPr kumimoji="1" lang="zh-CN" altLang="en-US" dirty="0"/>
              <a:t>我们将保留依法追究其侵权责任的权利</a:t>
            </a:r>
            <a:endParaRPr kumimoji="1" lang="en-US" altLang="zh-CN" dirty="0"/>
          </a:p>
          <a:p>
            <a:pPr lvl="1">
              <a:lnSpc>
                <a:spcPct val="120000"/>
              </a:lnSpc>
            </a:pPr>
            <a:r>
              <a:rPr kumimoji="1" lang="zh-CN" altLang="en-US" dirty="0"/>
              <a:t>本教案如涉及特定版权内容，请版权方在社区提供</a:t>
            </a:r>
            <a:br>
              <a:rPr kumimoji="1" lang="en-US" altLang="zh-CN" dirty="0"/>
            </a:br>
            <a:r>
              <a:rPr kumimoji="1" lang="zh-CN" altLang="en-US" dirty="0"/>
              <a:t>相关信息以便及时删除该内容</a:t>
            </a: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图片 4">
            <a:extLst>
              <a:ext uri="{FF2B5EF4-FFF2-40B4-BE49-F238E27FC236}">
                <a16:creationId xmlns:a16="http://schemas.microsoft.com/office/drawing/2014/main" id="{72CD315C-EB19-8C4F-A9B5-0FBF30C9BFF1}"/>
              </a:ext>
            </a:extLst>
          </p:cNvPr>
          <p:cNvPicPr>
            <a:picLocks noChangeAspect="1"/>
          </p:cNvPicPr>
          <p:nvPr/>
        </p:nvPicPr>
        <p:blipFill rotWithShape="1">
          <a:blip r:embed="rId2"/>
          <a:srcRect l="12045" t="-44" r="10898" b="27777"/>
          <a:stretch/>
        </p:blipFill>
        <p:spPr>
          <a:xfrm>
            <a:off x="8942522" y="3595605"/>
            <a:ext cx="2061275" cy="2030606"/>
          </a:xfrm>
          <a:prstGeom prst="rect">
            <a:avLst/>
          </a:prstGeom>
        </p:spPr>
      </p:pic>
      <p:sp>
        <p:nvSpPr>
          <p:cNvPr id="6" name="矩形 5">
            <a:extLst>
              <a:ext uri="{FF2B5EF4-FFF2-40B4-BE49-F238E27FC236}">
                <a16:creationId xmlns:a16="http://schemas.microsoft.com/office/drawing/2014/main" id="{4419605A-8B14-2849-AA59-824896BD664F}"/>
              </a:ext>
            </a:extLst>
          </p:cNvPr>
          <p:cNvSpPr/>
          <p:nvPr/>
        </p:nvSpPr>
        <p:spPr>
          <a:xfrm>
            <a:off x="8842080" y="5626210"/>
            <a:ext cx="226215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计算机网络教案社区</a:t>
            </a:r>
            <a:endPar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QQ</a:t>
            </a: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群：</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808962782</a:t>
            </a:r>
            <a:endPar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418761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t>网络互联</a:t>
            </a:r>
            <a:r>
              <a:rPr kumimoji="1" lang="en-US" altLang="zh-CN" dirty="0"/>
              <a:t>—</a:t>
            </a:r>
            <a:r>
              <a:rPr kumimoji="1" lang="zh-CN" altLang="en-US" dirty="0"/>
              <a:t>工业互联网发展趋势</a:t>
            </a:r>
          </a:p>
        </p:txBody>
      </p:sp>
      <p:cxnSp>
        <p:nvCxnSpPr>
          <p:cNvPr id="73" name="直接连接符 72"/>
          <p:cNvCxnSpPr>
            <a:endCxn id="78" idx="3"/>
          </p:cNvCxnSpPr>
          <p:nvPr/>
        </p:nvCxnSpPr>
        <p:spPr>
          <a:xfrm flipH="1">
            <a:off x="5965825" y="1939926"/>
            <a:ext cx="6350" cy="351472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465638" y="5638801"/>
            <a:ext cx="2813050" cy="15875"/>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465638" y="4670425"/>
            <a:ext cx="2963862"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326" name="TextBox 7"/>
          <p:cNvSpPr txBox="1">
            <a:spLocks noChangeArrowheads="1"/>
          </p:cNvSpPr>
          <p:nvPr/>
        </p:nvSpPr>
        <p:spPr bwMode="auto">
          <a:xfrm>
            <a:off x="3741738" y="5484814"/>
            <a:ext cx="9461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a:solidFill>
                  <a:srgbClr val="000000"/>
                </a:solidFill>
                <a:latin typeface="微软雅黑" panose="020B0503020204020204" pitchFamily="34" charset="-122"/>
                <a:ea typeface="微软雅黑" panose="020B0503020204020204" pitchFamily="34" charset="-122"/>
              </a:rPr>
              <a:t>PLC</a:t>
            </a:r>
          </a:p>
          <a:p>
            <a:pPr algn="ctr"/>
            <a:r>
              <a:rPr lang="zh-CN" altLang="en-US" sz="1400" b="1">
                <a:solidFill>
                  <a:srgbClr val="000000"/>
                </a:solidFill>
                <a:latin typeface="微软雅黑" panose="020B0503020204020204" pitchFamily="34" charset="-122"/>
                <a:ea typeface="微软雅黑" panose="020B0503020204020204" pitchFamily="34" charset="-122"/>
              </a:rPr>
              <a:t>（可编程控制器）</a:t>
            </a:r>
          </a:p>
        </p:txBody>
      </p:sp>
      <p:sp>
        <p:nvSpPr>
          <p:cNvPr id="56327" name="TextBox 8"/>
          <p:cNvSpPr txBox="1">
            <a:spLocks noChangeArrowheads="1"/>
          </p:cNvSpPr>
          <p:nvPr/>
        </p:nvSpPr>
        <p:spPr bwMode="auto">
          <a:xfrm>
            <a:off x="6923088" y="5475289"/>
            <a:ext cx="15176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a:solidFill>
                  <a:srgbClr val="000000"/>
                </a:solidFill>
                <a:latin typeface="微软雅黑" panose="020B0503020204020204" pitchFamily="34" charset="-122"/>
                <a:ea typeface="微软雅黑" panose="020B0503020204020204" pitchFamily="34" charset="-122"/>
              </a:rPr>
              <a:t>DCS/FCS</a:t>
            </a:r>
          </a:p>
          <a:p>
            <a:pPr algn="ctr"/>
            <a:r>
              <a:rPr lang="zh-CN" altLang="en-US" sz="1400" b="1">
                <a:solidFill>
                  <a:srgbClr val="000000"/>
                </a:solidFill>
                <a:latin typeface="微软雅黑" panose="020B0503020204020204" pitchFamily="34" charset="-122"/>
                <a:ea typeface="微软雅黑" panose="020B0503020204020204" pitchFamily="34" charset="-122"/>
              </a:rPr>
              <a:t>（过程控制系统</a:t>
            </a:r>
            <a:r>
              <a:rPr lang="en-US" altLang="zh-CN" sz="1400" b="1">
                <a:solidFill>
                  <a:srgbClr val="000000"/>
                </a:solidFill>
                <a:latin typeface="微软雅黑" panose="020B0503020204020204" pitchFamily="34" charset="-122"/>
                <a:ea typeface="微软雅黑" panose="020B0503020204020204" pitchFamily="34" charset="-122"/>
              </a:rPr>
              <a:t>/</a:t>
            </a:r>
            <a:r>
              <a:rPr lang="zh-CN" altLang="en-US" sz="1400" b="1">
                <a:solidFill>
                  <a:srgbClr val="000000"/>
                </a:solidFill>
                <a:latin typeface="微软雅黑" panose="020B0503020204020204" pitchFamily="34" charset="-122"/>
                <a:ea typeface="微软雅黑" panose="020B0503020204020204" pitchFamily="34" charset="-122"/>
              </a:rPr>
              <a:t>分散控制系统）</a:t>
            </a:r>
          </a:p>
        </p:txBody>
      </p:sp>
      <p:sp>
        <p:nvSpPr>
          <p:cNvPr id="78" name="云形 77"/>
          <p:cNvSpPr/>
          <p:nvPr/>
        </p:nvSpPr>
        <p:spPr>
          <a:xfrm>
            <a:off x="4806951" y="5427664"/>
            <a:ext cx="2316163" cy="452437"/>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79" name="矩形 78"/>
          <p:cNvSpPr/>
          <p:nvPr/>
        </p:nvSpPr>
        <p:spPr>
          <a:xfrm>
            <a:off x="4819651" y="5448301"/>
            <a:ext cx="2303463" cy="3603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sz="1400" b="1" dirty="0">
                <a:solidFill>
                  <a:srgbClr val="C00000"/>
                </a:solidFill>
                <a:latin typeface="微软雅黑" panose="020B0503020204020204" pitchFamily="34" charset="-122"/>
                <a:ea typeface="微软雅黑" panose="020B0503020204020204" pitchFamily="34" charset="-122"/>
              </a:rPr>
              <a:t>现场总线</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实时以太网</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无线网络</a:t>
            </a:r>
          </a:p>
        </p:txBody>
      </p:sp>
      <p:sp>
        <p:nvSpPr>
          <p:cNvPr id="56330" name="TextBox 11"/>
          <p:cNvSpPr txBox="1">
            <a:spLocks noChangeArrowheads="1"/>
          </p:cNvSpPr>
          <p:nvPr/>
        </p:nvSpPr>
        <p:spPr bwMode="auto">
          <a:xfrm>
            <a:off x="2946400" y="5664200"/>
            <a:ext cx="1225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00000"/>
                </a:solidFill>
                <a:latin typeface="微软雅黑" panose="020B0503020204020204" pitchFamily="34" charset="-122"/>
                <a:ea typeface="微软雅黑" panose="020B0503020204020204" pitchFamily="34" charset="-122"/>
              </a:rPr>
              <a:t>现场级</a:t>
            </a:r>
          </a:p>
        </p:txBody>
      </p:sp>
      <p:sp>
        <p:nvSpPr>
          <p:cNvPr id="56331" name="TextBox 12"/>
          <p:cNvSpPr txBox="1">
            <a:spLocks noChangeArrowheads="1"/>
          </p:cNvSpPr>
          <p:nvPr/>
        </p:nvSpPr>
        <p:spPr bwMode="auto">
          <a:xfrm>
            <a:off x="2946400" y="4564064"/>
            <a:ext cx="1225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00000"/>
                </a:solidFill>
                <a:latin typeface="微软雅黑" panose="020B0503020204020204" pitchFamily="34" charset="-122"/>
                <a:ea typeface="微软雅黑" panose="020B0503020204020204" pitchFamily="34" charset="-122"/>
              </a:rPr>
              <a:t>车间级</a:t>
            </a:r>
          </a:p>
        </p:txBody>
      </p:sp>
      <p:sp>
        <p:nvSpPr>
          <p:cNvPr id="56332" name="TextBox 13"/>
          <p:cNvSpPr txBox="1">
            <a:spLocks noChangeArrowheads="1"/>
          </p:cNvSpPr>
          <p:nvPr/>
        </p:nvSpPr>
        <p:spPr bwMode="auto">
          <a:xfrm>
            <a:off x="2946400" y="3103564"/>
            <a:ext cx="1225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00000"/>
                </a:solidFill>
                <a:latin typeface="微软雅黑" panose="020B0503020204020204" pitchFamily="34" charset="-122"/>
                <a:ea typeface="微软雅黑" panose="020B0503020204020204" pitchFamily="34" charset="-122"/>
              </a:rPr>
              <a:t>工厂级</a:t>
            </a:r>
          </a:p>
        </p:txBody>
      </p:sp>
      <p:sp>
        <p:nvSpPr>
          <p:cNvPr id="56333" name="TextBox 16"/>
          <p:cNvSpPr txBox="1">
            <a:spLocks noChangeArrowheads="1"/>
          </p:cNvSpPr>
          <p:nvPr/>
        </p:nvSpPr>
        <p:spPr bwMode="auto">
          <a:xfrm>
            <a:off x="3582988" y="4522789"/>
            <a:ext cx="12239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a:solidFill>
                  <a:srgbClr val="000000"/>
                </a:solidFill>
                <a:latin typeface="微软雅黑" panose="020B0503020204020204" pitchFamily="34" charset="-122"/>
                <a:ea typeface="微软雅黑" panose="020B0503020204020204" pitchFamily="34" charset="-122"/>
              </a:rPr>
              <a:t>HMI</a:t>
            </a:r>
          </a:p>
          <a:p>
            <a:pPr algn="ctr"/>
            <a:r>
              <a:rPr lang="zh-CN" altLang="en-US" sz="1400" b="1">
                <a:solidFill>
                  <a:srgbClr val="000000"/>
                </a:solidFill>
                <a:latin typeface="微软雅黑" panose="020B0503020204020204" pitchFamily="34" charset="-122"/>
                <a:ea typeface="微软雅黑" panose="020B0503020204020204" pitchFamily="34" charset="-122"/>
              </a:rPr>
              <a:t>（人机界面接口）</a:t>
            </a:r>
          </a:p>
        </p:txBody>
      </p:sp>
      <p:sp>
        <p:nvSpPr>
          <p:cNvPr id="56334" name="TextBox 18"/>
          <p:cNvSpPr txBox="1">
            <a:spLocks noChangeArrowheads="1"/>
          </p:cNvSpPr>
          <p:nvPr/>
        </p:nvSpPr>
        <p:spPr bwMode="auto">
          <a:xfrm>
            <a:off x="7089776" y="4527550"/>
            <a:ext cx="12239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b="1">
                <a:solidFill>
                  <a:srgbClr val="000000"/>
                </a:solidFill>
                <a:latin typeface="微软雅黑" panose="020B0503020204020204" pitchFamily="34" charset="-122"/>
                <a:ea typeface="微软雅黑" panose="020B0503020204020204" pitchFamily="34" charset="-122"/>
              </a:rPr>
              <a:t>SCADA</a:t>
            </a:r>
          </a:p>
          <a:p>
            <a:pPr algn="ctr"/>
            <a:r>
              <a:rPr lang="zh-CN" altLang="en-US" sz="1400" b="1">
                <a:solidFill>
                  <a:srgbClr val="000000"/>
                </a:solidFill>
                <a:latin typeface="微软雅黑" panose="020B0503020204020204" pitchFamily="34" charset="-122"/>
                <a:ea typeface="微软雅黑" panose="020B0503020204020204" pitchFamily="34" charset="-122"/>
              </a:rPr>
              <a:t>（数据采集与监视控制）</a:t>
            </a:r>
          </a:p>
        </p:txBody>
      </p:sp>
      <p:sp>
        <p:nvSpPr>
          <p:cNvPr id="56335" name="TextBox 20"/>
          <p:cNvSpPr txBox="1">
            <a:spLocks noChangeArrowheads="1"/>
          </p:cNvSpPr>
          <p:nvPr/>
        </p:nvSpPr>
        <p:spPr bwMode="auto">
          <a:xfrm>
            <a:off x="5611814" y="6311901"/>
            <a:ext cx="719137" cy="3079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00"/>
                </a:solidFill>
                <a:latin typeface="微软雅黑" panose="020B0503020204020204" pitchFamily="34" charset="-122"/>
                <a:ea typeface="微软雅黑" panose="020B0503020204020204" pitchFamily="34" charset="-122"/>
              </a:rPr>
              <a:t>机器</a:t>
            </a:r>
            <a:r>
              <a:rPr lang="en-US" altLang="zh-CN" sz="1400" b="1">
                <a:solidFill>
                  <a:srgbClr val="000000"/>
                </a:solidFill>
                <a:latin typeface="微软雅黑" panose="020B0503020204020204" pitchFamily="34" charset="-122"/>
                <a:ea typeface="微软雅黑" panose="020B0503020204020204" pitchFamily="34" charset="-122"/>
              </a:rPr>
              <a:t>2</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86" name="圆角矩形 85"/>
          <p:cNvSpPr/>
          <p:nvPr/>
        </p:nvSpPr>
        <p:spPr>
          <a:xfrm>
            <a:off x="2874964" y="2692400"/>
            <a:ext cx="5565775" cy="40767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87" name="云形 86"/>
          <p:cNvSpPr/>
          <p:nvPr/>
        </p:nvSpPr>
        <p:spPr>
          <a:xfrm>
            <a:off x="3667126" y="1395413"/>
            <a:ext cx="4321175" cy="64770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88" name="矩形 87"/>
          <p:cNvSpPr/>
          <p:nvPr/>
        </p:nvSpPr>
        <p:spPr>
          <a:xfrm>
            <a:off x="4603751" y="1539876"/>
            <a:ext cx="2663825" cy="3603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b="1" dirty="0">
                <a:solidFill>
                  <a:prstClr val="black"/>
                </a:solidFill>
                <a:latin typeface="微软雅黑" panose="020B0503020204020204" pitchFamily="34" charset="-122"/>
                <a:ea typeface="微软雅黑" panose="020B0503020204020204" pitchFamily="34" charset="-122"/>
              </a:rPr>
              <a:t>公众互联网</a:t>
            </a:r>
            <a:r>
              <a:rPr lang="en-US" altLang="zh-CN" b="1" dirty="0">
                <a:solidFill>
                  <a:prstClr val="black"/>
                </a:solidFill>
                <a:latin typeface="微软雅黑" panose="020B0503020204020204" pitchFamily="34" charset="-122"/>
                <a:ea typeface="微软雅黑" panose="020B0503020204020204" pitchFamily="34" charset="-122"/>
              </a:rPr>
              <a:t>/</a:t>
            </a:r>
            <a:r>
              <a:rPr lang="zh-CN" altLang="en-US" b="1" dirty="0">
                <a:solidFill>
                  <a:prstClr val="black"/>
                </a:solidFill>
                <a:latin typeface="微软雅黑" panose="020B0503020204020204" pitchFamily="34" charset="-122"/>
                <a:ea typeface="微软雅黑" panose="020B0503020204020204" pitchFamily="34" charset="-122"/>
              </a:rPr>
              <a:t>专线</a:t>
            </a:r>
          </a:p>
        </p:txBody>
      </p:sp>
      <p:cxnSp>
        <p:nvCxnSpPr>
          <p:cNvPr id="89" name="直接连接符 88"/>
          <p:cNvCxnSpPr>
            <a:stCxn id="78" idx="1"/>
            <a:endCxn id="56335" idx="0"/>
          </p:cNvCxnSpPr>
          <p:nvPr/>
        </p:nvCxnSpPr>
        <p:spPr>
          <a:xfrm>
            <a:off x="5965825" y="5880100"/>
            <a:ext cx="6350" cy="431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340" name="TextBox 32"/>
          <p:cNvSpPr txBox="1">
            <a:spLocks noChangeArrowheads="1"/>
          </p:cNvSpPr>
          <p:nvPr/>
        </p:nvSpPr>
        <p:spPr bwMode="auto">
          <a:xfrm>
            <a:off x="4675189" y="6311901"/>
            <a:ext cx="720725" cy="3079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00"/>
                </a:solidFill>
                <a:latin typeface="微软雅黑" panose="020B0503020204020204" pitchFamily="34" charset="-122"/>
                <a:ea typeface="微软雅黑" panose="020B0503020204020204" pitchFamily="34" charset="-122"/>
              </a:rPr>
              <a:t>机器</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341" name="TextBox 33"/>
          <p:cNvSpPr txBox="1">
            <a:spLocks noChangeArrowheads="1"/>
          </p:cNvSpPr>
          <p:nvPr/>
        </p:nvSpPr>
        <p:spPr bwMode="auto">
          <a:xfrm>
            <a:off x="6546851" y="6311901"/>
            <a:ext cx="720725" cy="3079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00"/>
                </a:solidFill>
                <a:latin typeface="微软雅黑" panose="020B0503020204020204" pitchFamily="34" charset="-122"/>
                <a:ea typeface="微软雅黑" panose="020B0503020204020204" pitchFamily="34" charset="-122"/>
              </a:rPr>
              <a:t>机器</a:t>
            </a:r>
            <a:r>
              <a:rPr lang="en-US" altLang="zh-CN" sz="1400" b="1">
                <a:solidFill>
                  <a:srgbClr val="000000"/>
                </a:solidFill>
                <a:latin typeface="微软雅黑" panose="020B0503020204020204" pitchFamily="34" charset="-122"/>
                <a:ea typeface="微软雅黑" panose="020B0503020204020204" pitchFamily="34" charset="-122"/>
              </a:rPr>
              <a:t>3</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92" name="矩形 91"/>
          <p:cNvSpPr/>
          <p:nvPr/>
        </p:nvSpPr>
        <p:spPr>
          <a:xfrm>
            <a:off x="2468564" y="2566989"/>
            <a:ext cx="1150937" cy="536575"/>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eaLnBrk="0" hangingPunct="0">
              <a:defRPr/>
            </a:pPr>
            <a:r>
              <a:rPr lang="zh-CN" altLang="en-US" sz="2000" b="1" dirty="0">
                <a:solidFill>
                  <a:srgbClr val="FF0000"/>
                </a:solidFill>
                <a:latin typeface="微软雅黑" panose="020B0503020204020204" pitchFamily="34" charset="-122"/>
                <a:ea typeface="微软雅黑" panose="020B0503020204020204" pitchFamily="34" charset="-122"/>
              </a:rPr>
              <a:t>工厂内</a:t>
            </a:r>
          </a:p>
        </p:txBody>
      </p:sp>
      <p:cxnSp>
        <p:nvCxnSpPr>
          <p:cNvPr id="93" name="直接连接符 92"/>
          <p:cNvCxnSpPr/>
          <p:nvPr/>
        </p:nvCxnSpPr>
        <p:spPr>
          <a:xfrm>
            <a:off x="3019426" y="5400675"/>
            <a:ext cx="5294313" cy="0"/>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3019426" y="3916363"/>
            <a:ext cx="5294313" cy="0"/>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2967038" y="2498725"/>
            <a:ext cx="5346700" cy="0"/>
          </a:xfrm>
          <a:prstGeom prst="line">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56346" name="图片 22"/>
          <p:cNvPicPr>
            <a:picLocks noChangeAspect="1"/>
          </p:cNvPicPr>
          <p:nvPr/>
        </p:nvPicPr>
        <p:blipFill>
          <a:blip r:embed="rId3">
            <a:clrChange>
              <a:clrFrom>
                <a:srgbClr val="F3F2F3"/>
              </a:clrFrom>
              <a:clrTo>
                <a:srgbClr val="F3F2F3">
                  <a:alpha val="0"/>
                </a:srgbClr>
              </a:clrTo>
            </a:clrChange>
            <a:extLst>
              <a:ext uri="{28A0092B-C50C-407E-A947-70E740481C1C}">
                <a14:useLocalDpi xmlns:a14="http://schemas.microsoft.com/office/drawing/2010/main" val="0"/>
              </a:ext>
            </a:extLst>
          </a:blip>
          <a:srcRect/>
          <a:stretch>
            <a:fillRect/>
          </a:stretch>
        </p:blipFill>
        <p:spPr bwMode="auto">
          <a:xfrm>
            <a:off x="5594351" y="2260601"/>
            <a:ext cx="600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云形 96"/>
          <p:cNvSpPr/>
          <p:nvPr/>
        </p:nvSpPr>
        <p:spPr>
          <a:xfrm>
            <a:off x="4459289" y="2944814"/>
            <a:ext cx="2536825" cy="574675"/>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98" name="矩形 97"/>
          <p:cNvSpPr/>
          <p:nvPr/>
        </p:nvSpPr>
        <p:spPr>
          <a:xfrm>
            <a:off x="4746625" y="3036888"/>
            <a:ext cx="2305050" cy="36036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b="1" dirty="0">
                <a:solidFill>
                  <a:prstClr val="black"/>
                </a:solidFill>
                <a:latin typeface="微软雅黑" panose="020B0503020204020204" pitchFamily="34" charset="-122"/>
                <a:ea typeface="微软雅黑" panose="020B0503020204020204" pitchFamily="34" charset="-122"/>
              </a:rPr>
              <a:t>IT</a:t>
            </a:r>
            <a:r>
              <a:rPr lang="zh-CN" altLang="en-US" b="1" dirty="0">
                <a:solidFill>
                  <a:prstClr val="black"/>
                </a:solidFill>
                <a:latin typeface="微软雅黑" panose="020B0503020204020204" pitchFamily="34" charset="-122"/>
                <a:ea typeface="微软雅黑" panose="020B0503020204020204" pitchFamily="34" charset="-122"/>
              </a:rPr>
              <a:t>网络</a:t>
            </a:r>
          </a:p>
        </p:txBody>
      </p:sp>
      <p:sp>
        <p:nvSpPr>
          <p:cNvPr id="99" name="云形 98"/>
          <p:cNvSpPr/>
          <p:nvPr/>
        </p:nvSpPr>
        <p:spPr>
          <a:xfrm>
            <a:off x="4748213" y="4408488"/>
            <a:ext cx="2247900" cy="64770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100" name="矩形 99"/>
          <p:cNvSpPr/>
          <p:nvPr/>
        </p:nvSpPr>
        <p:spPr>
          <a:xfrm>
            <a:off x="4459289" y="4564063"/>
            <a:ext cx="2808287" cy="36036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sz="1400" b="1" dirty="0">
                <a:solidFill>
                  <a:srgbClr val="C00000"/>
                </a:solidFill>
                <a:latin typeface="微软雅黑" panose="020B0503020204020204" pitchFamily="34" charset="-122"/>
                <a:ea typeface="微软雅黑" panose="020B0503020204020204" pitchFamily="34" charset="-122"/>
              </a:rPr>
              <a:t>现场总线</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工业以太网</a:t>
            </a:r>
            <a:r>
              <a:rPr lang="en-US" altLang="zh-CN" sz="1400" b="1" dirty="0">
                <a:solidFill>
                  <a:srgbClr val="C00000"/>
                </a:solidFill>
                <a:latin typeface="微软雅黑" panose="020B0503020204020204" pitchFamily="34" charset="-122"/>
                <a:ea typeface="微软雅黑" panose="020B0503020204020204" pitchFamily="34" charset="-122"/>
              </a:rPr>
              <a:t>/</a:t>
            </a:r>
          </a:p>
          <a:p>
            <a:pPr algn="ctr" eaLnBrk="0" hangingPunct="0">
              <a:defRPr/>
            </a:pPr>
            <a:r>
              <a:rPr lang="zh-CN" altLang="en-US" sz="1400" b="1" dirty="0">
                <a:solidFill>
                  <a:srgbClr val="C00000"/>
                </a:solidFill>
                <a:latin typeface="微软雅黑" panose="020B0503020204020204" pitchFamily="34" charset="-122"/>
                <a:ea typeface="微软雅黑" panose="020B0503020204020204" pitchFamily="34" charset="-122"/>
              </a:rPr>
              <a:t>无线网络</a:t>
            </a:r>
          </a:p>
        </p:txBody>
      </p:sp>
      <p:sp>
        <p:nvSpPr>
          <p:cNvPr id="56351" name="TextBox 38"/>
          <p:cNvSpPr txBox="1">
            <a:spLocks noChangeArrowheads="1"/>
          </p:cNvSpPr>
          <p:nvPr/>
        </p:nvSpPr>
        <p:spPr bwMode="auto">
          <a:xfrm>
            <a:off x="5322888" y="3843339"/>
            <a:ext cx="1223962" cy="307975"/>
          </a:xfrm>
          <a:prstGeom prst="rect">
            <a:avLst/>
          </a:prstGeom>
          <a:solidFill>
            <a:srgbClr val="FFFF00"/>
          </a:solidFill>
          <a:ln w="9525">
            <a:solidFill>
              <a:schemeClr val="tx1"/>
            </a:solidFill>
            <a:miter lim="800000"/>
          </a:ln>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00"/>
                </a:solidFill>
                <a:latin typeface="微软雅黑" panose="020B0503020204020204" pitchFamily="34" charset="-122"/>
                <a:ea typeface="微软雅黑" panose="020B0503020204020204" pitchFamily="34" charset="-122"/>
              </a:rPr>
              <a:t>网关</a:t>
            </a:r>
          </a:p>
        </p:txBody>
      </p:sp>
      <p:grpSp>
        <p:nvGrpSpPr>
          <p:cNvPr id="56352" name="组合 19"/>
          <p:cNvGrpSpPr/>
          <p:nvPr/>
        </p:nvGrpSpPr>
        <p:grpSpPr bwMode="auto">
          <a:xfrm>
            <a:off x="4637089" y="3362326"/>
            <a:ext cx="758825" cy="481013"/>
            <a:chOff x="4716016" y="2709191"/>
            <a:chExt cx="758010" cy="480957"/>
          </a:xfrm>
        </p:grpSpPr>
        <p:sp>
          <p:nvSpPr>
            <p:cNvPr id="103" name="六边形 102"/>
            <p:cNvSpPr/>
            <p:nvPr/>
          </p:nvSpPr>
          <p:spPr>
            <a:xfrm>
              <a:off x="4733459" y="2709191"/>
              <a:ext cx="55820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b="1" dirty="0">
                <a:solidFill>
                  <a:prstClr val="black"/>
                </a:solidFill>
              </a:endParaRPr>
            </a:p>
          </p:txBody>
        </p:sp>
        <p:sp>
          <p:nvSpPr>
            <p:cNvPr id="56378" name="TextBox 15"/>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微软雅黑" panose="020B0503020204020204" pitchFamily="34" charset="-122"/>
                  <a:ea typeface="微软雅黑" panose="020B0503020204020204" pitchFamily="34" charset="-122"/>
                </a:rPr>
                <a:t>ERP</a:t>
              </a:r>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56353" name="组合 50"/>
          <p:cNvGrpSpPr/>
          <p:nvPr/>
        </p:nvGrpSpPr>
        <p:grpSpPr bwMode="auto">
          <a:xfrm>
            <a:off x="6475414" y="3340101"/>
            <a:ext cx="758825" cy="481013"/>
            <a:chOff x="4716016" y="2709191"/>
            <a:chExt cx="758010" cy="480957"/>
          </a:xfrm>
        </p:grpSpPr>
        <p:sp>
          <p:nvSpPr>
            <p:cNvPr id="106" name="六边形 105"/>
            <p:cNvSpPr/>
            <p:nvPr/>
          </p:nvSpPr>
          <p:spPr>
            <a:xfrm>
              <a:off x="4733459" y="2709191"/>
              <a:ext cx="55820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b="1" dirty="0">
                <a:solidFill>
                  <a:prstClr val="black"/>
                </a:solidFill>
              </a:endParaRPr>
            </a:p>
          </p:txBody>
        </p:sp>
        <p:sp>
          <p:nvSpPr>
            <p:cNvPr id="56376" name="TextBox 57"/>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微软雅黑" panose="020B0503020204020204" pitchFamily="34" charset="-122"/>
                  <a:ea typeface="微软雅黑" panose="020B0503020204020204" pitchFamily="34" charset="-122"/>
                </a:rPr>
                <a:t>CRM</a:t>
              </a:r>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56354" name="组合 58"/>
          <p:cNvGrpSpPr/>
          <p:nvPr/>
        </p:nvGrpSpPr>
        <p:grpSpPr bwMode="auto">
          <a:xfrm>
            <a:off x="6897689" y="2767013"/>
            <a:ext cx="757237" cy="481012"/>
            <a:chOff x="4716016" y="2709191"/>
            <a:chExt cx="758010" cy="480957"/>
          </a:xfrm>
        </p:grpSpPr>
        <p:sp>
          <p:nvSpPr>
            <p:cNvPr id="109" name="六边形 108"/>
            <p:cNvSpPr/>
            <p:nvPr/>
          </p:nvSpPr>
          <p:spPr>
            <a:xfrm>
              <a:off x="4733496" y="2709191"/>
              <a:ext cx="55937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b="1" dirty="0">
                <a:solidFill>
                  <a:prstClr val="black"/>
                </a:solidFill>
              </a:endParaRPr>
            </a:p>
          </p:txBody>
        </p:sp>
        <p:sp>
          <p:nvSpPr>
            <p:cNvPr id="56374" name="TextBox 60"/>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微软雅黑" panose="020B0503020204020204" pitchFamily="34" charset="-122"/>
                  <a:ea typeface="微软雅黑" panose="020B0503020204020204" pitchFamily="34" charset="-122"/>
                </a:rPr>
                <a:t>MES</a:t>
              </a:r>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56355" name="组合 61"/>
          <p:cNvGrpSpPr/>
          <p:nvPr/>
        </p:nvGrpSpPr>
        <p:grpSpPr bwMode="auto">
          <a:xfrm>
            <a:off x="4314826" y="2787651"/>
            <a:ext cx="758825" cy="481013"/>
            <a:chOff x="4716016" y="2709191"/>
            <a:chExt cx="758010" cy="480957"/>
          </a:xfrm>
        </p:grpSpPr>
        <p:sp>
          <p:nvSpPr>
            <p:cNvPr id="112" name="六边形 111"/>
            <p:cNvSpPr/>
            <p:nvPr/>
          </p:nvSpPr>
          <p:spPr>
            <a:xfrm>
              <a:off x="4733460" y="2709191"/>
              <a:ext cx="558200" cy="480957"/>
            </a:xfrm>
            <a:prstGeom prst="hexagon">
              <a:avLst/>
            </a:prstGeom>
            <a:solidFill>
              <a:srgbClr val="A6F0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000" b="1" dirty="0">
                <a:solidFill>
                  <a:prstClr val="black"/>
                </a:solidFill>
              </a:endParaRPr>
            </a:p>
          </p:txBody>
        </p:sp>
        <p:sp>
          <p:nvSpPr>
            <p:cNvPr id="56372" name="TextBox 63"/>
            <p:cNvSpPr txBox="1">
              <a:spLocks noChangeArrowheads="1"/>
            </p:cNvSpPr>
            <p:nvPr/>
          </p:nvSpPr>
          <p:spPr bwMode="auto">
            <a:xfrm>
              <a:off x="4716016" y="2795017"/>
              <a:ext cx="7580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微软雅黑" panose="020B0503020204020204" pitchFamily="34" charset="-122"/>
                  <a:ea typeface="微软雅黑" panose="020B0503020204020204" pitchFamily="34" charset="-122"/>
                </a:rPr>
                <a:t>SCM</a:t>
              </a:r>
              <a:endParaRPr lang="zh-CN" altLang="en-US" sz="1400" b="1">
                <a:solidFill>
                  <a:srgbClr val="000000"/>
                </a:solidFill>
                <a:latin typeface="微软雅黑" panose="020B0503020204020204" pitchFamily="34" charset="-122"/>
                <a:ea typeface="微软雅黑" panose="020B0503020204020204" pitchFamily="34" charset="-122"/>
              </a:endParaRPr>
            </a:p>
          </p:txBody>
        </p:sp>
      </p:grpSp>
      <p:cxnSp>
        <p:nvCxnSpPr>
          <p:cNvPr id="114" name="直接连接符 113"/>
          <p:cNvCxnSpPr>
            <a:endCxn id="56340" idx="0"/>
          </p:cNvCxnSpPr>
          <p:nvPr/>
        </p:nvCxnSpPr>
        <p:spPr>
          <a:xfrm flipH="1">
            <a:off x="5035551" y="5843588"/>
            <a:ext cx="360363" cy="46831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endCxn id="56341" idx="0"/>
          </p:cNvCxnSpPr>
          <p:nvPr/>
        </p:nvCxnSpPr>
        <p:spPr>
          <a:xfrm>
            <a:off x="6546851" y="5843588"/>
            <a:ext cx="360363" cy="468312"/>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358" name="TextBox 54"/>
          <p:cNvSpPr txBox="1">
            <a:spLocks noChangeArrowheads="1"/>
          </p:cNvSpPr>
          <p:nvPr/>
        </p:nvSpPr>
        <p:spPr bwMode="auto">
          <a:xfrm>
            <a:off x="1203435" y="3006726"/>
            <a:ext cx="1630253" cy="2862322"/>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Aft>
                <a:spcPts val="600"/>
              </a:spcAft>
            </a:pPr>
            <a:r>
              <a:rPr lang="zh-CN" altLang="en-US" sz="2000" b="1" dirty="0">
                <a:solidFill>
                  <a:srgbClr val="FF0000"/>
                </a:solidFill>
                <a:latin typeface="微软雅黑" panose="020B0503020204020204" pitchFamily="34" charset="-122"/>
                <a:ea typeface="微软雅黑" panose="020B0503020204020204" pitchFamily="34" charset="-122"/>
              </a:rPr>
              <a:t>三级两层网络架构：</a:t>
            </a:r>
            <a:r>
              <a:rPr lang="zh-CN" altLang="en-US" b="1" dirty="0">
                <a:latin typeface="微软雅黑" panose="020B0503020204020204" pitchFamily="34" charset="-122"/>
                <a:ea typeface="微软雅黑" panose="020B0503020204020204" pitchFamily="34" charset="-122"/>
              </a:rPr>
              <a:t>相互隔离、封闭、标准林立</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楷体" panose="02010609060101010101" pitchFamily="49" charset="-122"/>
                <a:ea typeface="楷体" panose="02010609060101010101" pitchFamily="49" charset="-122"/>
              </a:rPr>
              <a:t>IEC</a:t>
            </a:r>
            <a:r>
              <a:rPr lang="zh-CN" altLang="en-US" sz="1600" b="1" dirty="0">
                <a:latin typeface="楷体" panose="02010609060101010101" pitchFamily="49" charset="-122"/>
                <a:ea typeface="楷体" panose="02010609060101010101" pitchFamily="49" charset="-122"/>
              </a:rPr>
              <a:t>标准有</a:t>
            </a:r>
            <a:r>
              <a:rPr lang="en-US" altLang="zh-CN" sz="1600" b="1" dirty="0">
                <a:latin typeface="楷体" panose="02010609060101010101" pitchFamily="49" charset="-122"/>
                <a:ea typeface="楷体" panose="02010609060101010101" pitchFamily="49" charset="-122"/>
              </a:rPr>
              <a:t>20</a:t>
            </a:r>
            <a:r>
              <a:rPr lang="zh-CN" altLang="en-US" sz="1600" b="1" dirty="0">
                <a:latin typeface="楷体" panose="02010609060101010101" pitchFamily="49" charset="-122"/>
                <a:ea typeface="楷体" panose="02010609060101010101" pitchFamily="49" charset="-122"/>
              </a:rPr>
              <a:t>多种，使用超过</a:t>
            </a:r>
            <a:r>
              <a:rPr lang="en-US" altLang="zh-CN" sz="1600" b="1" dirty="0">
                <a:latin typeface="楷体" panose="02010609060101010101" pitchFamily="49" charset="-122"/>
                <a:ea typeface="楷体" panose="02010609060101010101" pitchFamily="49" charset="-122"/>
              </a:rPr>
              <a:t>40</a:t>
            </a:r>
            <a:r>
              <a:rPr lang="zh-CN" altLang="en-US" sz="1600" b="1" dirty="0">
                <a:latin typeface="楷体" panose="02010609060101010101" pitchFamily="49" charset="-122"/>
                <a:ea typeface="楷体" panose="02010609060101010101" pitchFamily="49" charset="-122"/>
              </a:rPr>
              <a:t>种</a:t>
            </a:r>
            <a:r>
              <a:rPr lang="zh-CN" altLang="en-US" sz="1600"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，无法实现</a:t>
            </a:r>
            <a:r>
              <a:rPr lang="en-US" altLang="zh-CN" b="1" dirty="0">
                <a:latin typeface="微软雅黑" panose="020B0503020204020204" pitchFamily="34" charset="-122"/>
                <a:ea typeface="微软雅黑" panose="020B0503020204020204" pitchFamily="34" charset="-122"/>
              </a:rPr>
              <a:t>IT</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OT</a:t>
            </a:r>
            <a:r>
              <a:rPr lang="zh-CN" altLang="en-US" b="1" dirty="0">
                <a:latin typeface="微软雅黑" panose="020B0503020204020204" pitchFamily="34" charset="-122"/>
                <a:ea typeface="微软雅黑" panose="020B0503020204020204" pitchFamily="34" charset="-122"/>
              </a:rPr>
              <a:t>的充分数据流动和共享</a:t>
            </a:r>
            <a:endParaRPr lang="en-US" altLang="zh-CN" b="1" dirty="0">
              <a:latin typeface="微软雅黑" panose="020B0503020204020204" pitchFamily="34" charset="-122"/>
              <a:ea typeface="微软雅黑" panose="020B0503020204020204" pitchFamily="34" charset="-122"/>
            </a:endParaRPr>
          </a:p>
        </p:txBody>
      </p:sp>
      <p:sp>
        <p:nvSpPr>
          <p:cNvPr id="56359" name="矩形 116"/>
          <p:cNvSpPr>
            <a:spLocks noChangeArrowheads="1"/>
          </p:cNvSpPr>
          <p:nvPr/>
        </p:nvSpPr>
        <p:spPr bwMode="auto">
          <a:xfrm>
            <a:off x="5505451" y="5057775"/>
            <a:ext cx="969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b="1">
                <a:solidFill>
                  <a:srgbClr val="000000"/>
                </a:solidFill>
                <a:latin typeface="微软雅黑" panose="020B0503020204020204" pitchFamily="34" charset="-122"/>
                <a:ea typeface="微软雅黑" panose="020B0503020204020204" pitchFamily="34" charset="-122"/>
              </a:rPr>
              <a:t>OT</a:t>
            </a:r>
            <a:r>
              <a:rPr lang="zh-CN" altLang="en-US" b="1">
                <a:solidFill>
                  <a:srgbClr val="000000"/>
                </a:solidFill>
                <a:latin typeface="微软雅黑" panose="020B0503020204020204" pitchFamily="34" charset="-122"/>
                <a:ea typeface="微软雅黑" panose="020B0503020204020204" pitchFamily="34" charset="-122"/>
              </a:rPr>
              <a:t>网络</a:t>
            </a:r>
          </a:p>
        </p:txBody>
      </p:sp>
      <p:grpSp>
        <p:nvGrpSpPr>
          <p:cNvPr id="56360" name="组合 117"/>
          <p:cNvGrpSpPr/>
          <p:nvPr/>
        </p:nvGrpSpPr>
        <p:grpSpPr bwMode="auto">
          <a:xfrm>
            <a:off x="8985250" y="5207000"/>
            <a:ext cx="1657350" cy="1443038"/>
            <a:chOff x="8310773" y="3678260"/>
            <a:chExt cx="2784482" cy="1442812"/>
          </a:xfrm>
        </p:grpSpPr>
        <p:sp>
          <p:nvSpPr>
            <p:cNvPr id="56367" name="矩形 6"/>
            <p:cNvSpPr>
              <a:spLocks noChangeArrowheads="1"/>
            </p:cNvSpPr>
            <p:nvPr/>
          </p:nvSpPr>
          <p:spPr bwMode="auto">
            <a:xfrm>
              <a:off x="8324254" y="3695184"/>
              <a:ext cx="1358293" cy="674687"/>
            </a:xfrm>
            <a:prstGeom prst="rect">
              <a:avLst/>
            </a:prstGeom>
            <a:noFill/>
            <a:ln w="9525" algn="ctr">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FF0000"/>
                  </a:solidFill>
                  <a:latin typeface="宋体" panose="02010600030101010101" pitchFamily="2" charset="-122"/>
                </a:rPr>
                <a:t>①</a:t>
              </a:r>
              <a:r>
                <a:rPr lang="en-US" altLang="zh-CN" sz="1400" b="1" dirty="0">
                  <a:solidFill>
                    <a:srgbClr val="FF0000"/>
                  </a:solidFill>
                  <a:latin typeface="楷体_GB2312" panose="02010609030101010101" pitchFamily="49" charset="-122"/>
                  <a:ea typeface="微软雅黑" panose="020B0503020204020204" pitchFamily="34" charset="-122"/>
                </a:rPr>
                <a:t> IP</a:t>
              </a:r>
              <a:r>
                <a:rPr lang="zh-CN" altLang="en-US" sz="1400" b="1" dirty="0">
                  <a:solidFill>
                    <a:srgbClr val="FF0000"/>
                  </a:solidFill>
                  <a:latin typeface="楷体_GB2312" panose="02010609030101010101" pitchFamily="49" charset="-122"/>
                  <a:ea typeface="微软雅黑" panose="020B0503020204020204" pitchFamily="34" charset="-122"/>
                </a:rPr>
                <a:t>化</a:t>
              </a:r>
            </a:p>
          </p:txBody>
        </p:sp>
        <p:sp>
          <p:nvSpPr>
            <p:cNvPr id="56368" name="矩形 7"/>
            <p:cNvSpPr>
              <a:spLocks noChangeArrowheads="1"/>
            </p:cNvSpPr>
            <p:nvPr/>
          </p:nvSpPr>
          <p:spPr bwMode="auto">
            <a:xfrm>
              <a:off x="9733121" y="3678260"/>
              <a:ext cx="1358293" cy="676275"/>
            </a:xfrm>
            <a:prstGeom prst="rect">
              <a:avLst/>
            </a:prstGeom>
            <a:noFill/>
            <a:ln w="9525" algn="ctr">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dirty="0">
                  <a:solidFill>
                    <a:srgbClr val="FF0000"/>
                  </a:solidFill>
                  <a:latin typeface="宋体" panose="02010600030101010101" pitchFamily="2" charset="-122"/>
                </a:rPr>
                <a:t>②</a:t>
              </a:r>
              <a:r>
                <a:rPr lang="zh-CN" altLang="en-US" sz="1200" b="1" dirty="0">
                  <a:solidFill>
                    <a:srgbClr val="FF0000"/>
                  </a:solidFill>
                  <a:latin typeface="楷体_GB2312" panose="02010609030101010101" pitchFamily="49" charset="-122"/>
                  <a:ea typeface="微软雅黑" panose="020B0503020204020204" pitchFamily="34" charset="-122"/>
                </a:rPr>
                <a:t>扁平化</a:t>
              </a:r>
            </a:p>
          </p:txBody>
        </p:sp>
        <p:sp>
          <p:nvSpPr>
            <p:cNvPr id="56369" name="矩形 12"/>
            <p:cNvSpPr>
              <a:spLocks noChangeArrowheads="1"/>
            </p:cNvSpPr>
            <p:nvPr/>
          </p:nvSpPr>
          <p:spPr bwMode="auto">
            <a:xfrm>
              <a:off x="8310773" y="4444797"/>
              <a:ext cx="1358293" cy="676275"/>
            </a:xfrm>
            <a:prstGeom prst="rect">
              <a:avLst/>
            </a:prstGeom>
            <a:noFill/>
            <a:ln w="9525" algn="ctr">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dirty="0">
                  <a:solidFill>
                    <a:srgbClr val="FF0000"/>
                  </a:solidFill>
                  <a:latin typeface="宋体" panose="02010600030101010101" pitchFamily="2" charset="-122"/>
                </a:rPr>
                <a:t>③</a:t>
              </a:r>
              <a:r>
                <a:rPr lang="zh-CN" altLang="en-US" sz="1200" b="1" dirty="0">
                  <a:solidFill>
                    <a:srgbClr val="FF0000"/>
                  </a:solidFill>
                  <a:latin typeface="楷体_GB2312" panose="02010609030101010101" pitchFamily="49" charset="-122"/>
                  <a:ea typeface="微软雅黑" panose="020B0503020204020204" pitchFamily="34" charset="-122"/>
                </a:rPr>
                <a:t>无线化</a:t>
              </a:r>
            </a:p>
          </p:txBody>
        </p:sp>
        <p:sp>
          <p:nvSpPr>
            <p:cNvPr id="56370" name="矩形 16"/>
            <p:cNvSpPr>
              <a:spLocks noChangeArrowheads="1"/>
            </p:cNvSpPr>
            <p:nvPr/>
          </p:nvSpPr>
          <p:spPr bwMode="auto">
            <a:xfrm>
              <a:off x="9733378" y="4444797"/>
              <a:ext cx="1361877" cy="676275"/>
            </a:xfrm>
            <a:prstGeom prst="rect">
              <a:avLst/>
            </a:prstGeom>
            <a:noFill/>
            <a:ln w="9525" algn="ctr">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FF0000"/>
                  </a:solidFill>
                  <a:latin typeface="宋体" panose="02010600030101010101" pitchFamily="2" charset="-122"/>
                </a:rPr>
                <a:t>④</a:t>
              </a:r>
              <a:r>
                <a:rPr lang="zh-CN" altLang="en-US" sz="1400" b="1" dirty="0">
                  <a:solidFill>
                    <a:srgbClr val="FF0000"/>
                  </a:solidFill>
                  <a:latin typeface="楷体_GB2312" panose="02010609030101010101" pitchFamily="49" charset="-122"/>
                  <a:ea typeface="微软雅黑" panose="020B0503020204020204" pitchFamily="34" charset="-122"/>
                </a:rPr>
                <a:t>灵活组网</a:t>
              </a:r>
            </a:p>
          </p:txBody>
        </p:sp>
      </p:grpSp>
      <p:sp>
        <p:nvSpPr>
          <p:cNvPr id="123" name="右箭头 122"/>
          <p:cNvSpPr/>
          <p:nvPr/>
        </p:nvSpPr>
        <p:spPr>
          <a:xfrm>
            <a:off x="8483600" y="5530850"/>
            <a:ext cx="539750" cy="515938"/>
          </a:xfrm>
          <a:prstGeom prst="rightArrow">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4" name="矩形 123"/>
          <p:cNvSpPr/>
          <p:nvPr/>
        </p:nvSpPr>
        <p:spPr>
          <a:xfrm>
            <a:off x="8359776" y="5080001"/>
            <a:ext cx="1031875" cy="3603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b="1" dirty="0">
                <a:solidFill>
                  <a:prstClr val="black"/>
                </a:solidFill>
                <a:latin typeface="微软雅黑" panose="020B0503020204020204" pitchFamily="34" charset="-122"/>
                <a:ea typeface="微软雅黑" panose="020B0503020204020204" pitchFamily="34" charset="-122"/>
              </a:rPr>
              <a:t>方向</a:t>
            </a:r>
          </a:p>
        </p:txBody>
      </p:sp>
      <p:sp>
        <p:nvSpPr>
          <p:cNvPr id="56363" name="TextBox 6"/>
          <p:cNvSpPr txBox="1">
            <a:spLocks noChangeArrowheads="1"/>
          </p:cNvSpPr>
          <p:nvPr/>
        </p:nvSpPr>
        <p:spPr bwMode="auto">
          <a:xfrm>
            <a:off x="8372476" y="1274763"/>
            <a:ext cx="2427287" cy="3365024"/>
          </a:xfrm>
          <a:prstGeom prst="rect">
            <a:avLst/>
          </a:prstGeom>
          <a:noFill/>
          <a:ln w="9525">
            <a:solidFill>
              <a:srgbClr val="00B0F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500"/>
              </a:spcBef>
              <a:buFontTx/>
              <a:buChar char="•"/>
            </a:pPr>
            <a:r>
              <a:rPr lang="zh-CN" altLang="en-US" sz="1400" b="1" dirty="0">
                <a:solidFill>
                  <a:srgbClr val="FF0000"/>
                </a:solidFill>
                <a:latin typeface="微软雅黑" panose="020B0503020204020204" pitchFamily="34" charset="-122"/>
                <a:ea typeface="微软雅黑" panose="020B0503020204020204" pitchFamily="34" charset="-122"/>
              </a:rPr>
              <a:t>基于</a:t>
            </a:r>
            <a:r>
              <a:rPr lang="en-US" altLang="zh-CN" sz="1400" b="1" dirty="0">
                <a:solidFill>
                  <a:srgbClr val="FF0000"/>
                </a:solidFill>
                <a:latin typeface="微软雅黑" panose="020B0503020204020204" pitchFamily="34" charset="-122"/>
                <a:ea typeface="微软雅黑" panose="020B0503020204020204" pitchFamily="34" charset="-122"/>
              </a:rPr>
              <a:t>TCP/IP</a:t>
            </a:r>
            <a:r>
              <a:rPr lang="zh-CN" altLang="en-US" sz="1400" b="1" dirty="0">
                <a:solidFill>
                  <a:srgbClr val="FF0000"/>
                </a:solidFill>
                <a:latin typeface="微软雅黑" panose="020B0503020204020204" pitchFamily="34" charset="-122"/>
                <a:ea typeface="微软雅黑" panose="020B0503020204020204" pitchFamily="34" charset="-122"/>
              </a:rPr>
              <a:t>的互联网技术体系</a:t>
            </a:r>
            <a:r>
              <a:rPr lang="zh-CN" altLang="en-US" sz="1400" b="1" dirty="0">
                <a:latin typeface="微软雅黑" panose="020B0503020204020204" pitchFamily="34" charset="-122"/>
                <a:ea typeface="微软雅黑" panose="020B0503020204020204" pitchFamily="34" charset="-122"/>
              </a:rPr>
              <a:t>在较长时间内将是具有产业化共识的演进路径</a:t>
            </a:r>
            <a:endParaRPr lang="en-US" altLang="zh-CN" sz="1400" b="1" dirty="0">
              <a:latin typeface="微软雅黑" panose="020B0503020204020204" pitchFamily="34" charset="-122"/>
              <a:ea typeface="微软雅黑" panose="020B0503020204020204" pitchFamily="34" charset="-122"/>
            </a:endParaRPr>
          </a:p>
          <a:p>
            <a:pPr>
              <a:spcBef>
                <a:spcPts val="500"/>
              </a:spcBef>
              <a:buFontTx/>
              <a:buChar char="•"/>
            </a:pPr>
            <a:r>
              <a:rPr lang="zh-CN" altLang="en-US" sz="1400" b="1" dirty="0">
                <a:latin typeface="微软雅黑" panose="020B0503020204020204" pitchFamily="34" charset="-122"/>
                <a:ea typeface="微软雅黑" panose="020B0503020204020204" pitchFamily="34" charset="-122"/>
              </a:rPr>
              <a:t>某些环节的技术创新存在需求和可能</a:t>
            </a:r>
            <a:endParaRPr lang="en-US" altLang="zh-CN" sz="1400" b="1" dirty="0">
              <a:latin typeface="微软雅黑" panose="020B0503020204020204" pitchFamily="34" charset="-122"/>
              <a:ea typeface="微软雅黑" panose="020B0503020204020204" pitchFamily="34" charset="-122"/>
            </a:endParaRPr>
          </a:p>
          <a:p>
            <a:pPr>
              <a:spcBef>
                <a:spcPts val="500"/>
              </a:spcBef>
              <a:buFontTx/>
              <a:buChar char="•"/>
            </a:pPr>
            <a:r>
              <a:rPr lang="en-US" altLang="zh-CN" sz="1400" b="1" dirty="0">
                <a:solidFill>
                  <a:srgbClr val="FF0000"/>
                </a:solidFill>
                <a:latin typeface="微软雅黑" panose="020B0503020204020204" pitchFamily="34" charset="-122"/>
                <a:ea typeface="微软雅黑" panose="020B0503020204020204" pitchFamily="34" charset="-122"/>
              </a:rPr>
              <a:t>SDN+</a:t>
            </a:r>
            <a:r>
              <a:rPr lang="zh-CN" altLang="en-US" sz="1400" b="1" dirty="0">
                <a:solidFill>
                  <a:srgbClr val="FF0000"/>
                </a:solidFill>
                <a:latin typeface="微软雅黑" panose="020B0503020204020204" pitchFamily="34" charset="-122"/>
                <a:ea typeface="微软雅黑" panose="020B0503020204020204" pitchFamily="34" charset="-122"/>
              </a:rPr>
              <a:t>网络虚拟化有可能</a:t>
            </a:r>
            <a:r>
              <a:rPr lang="zh-CN" altLang="en-US" sz="1400" b="1" dirty="0">
                <a:latin typeface="微软雅黑" panose="020B0503020204020204" pitchFamily="34" charset="-122"/>
                <a:ea typeface="微软雅黑" panose="020B0503020204020204" pitchFamily="34" charset="-122"/>
              </a:rPr>
              <a:t>成为工业互联网网络技术发展的重要方向</a:t>
            </a:r>
            <a:endParaRPr lang="en-US" altLang="zh-CN" sz="1400" b="1" dirty="0">
              <a:latin typeface="微软雅黑" panose="020B0503020204020204" pitchFamily="34" charset="-122"/>
              <a:ea typeface="微软雅黑" panose="020B0503020204020204" pitchFamily="34" charset="-122"/>
            </a:endParaRPr>
          </a:p>
          <a:p>
            <a:pPr>
              <a:spcBef>
                <a:spcPts val="500"/>
              </a:spcBef>
              <a:buFontTx/>
              <a:buChar char="•"/>
            </a:pPr>
            <a:r>
              <a:rPr lang="en-US" altLang="zh-CN" sz="1400" b="1" dirty="0">
                <a:solidFill>
                  <a:srgbClr val="FF0000"/>
                </a:solidFill>
                <a:latin typeface="微软雅黑" panose="020B0503020204020204" pitchFamily="34" charset="-122"/>
                <a:ea typeface="微软雅黑" panose="020B0503020204020204" pitchFamily="34" charset="-122"/>
              </a:rPr>
              <a:t>5G</a:t>
            </a:r>
            <a:r>
              <a:rPr lang="zh-CN" altLang="en-US" sz="1400" b="1" dirty="0">
                <a:solidFill>
                  <a:srgbClr val="FF0000"/>
                </a:solidFill>
                <a:latin typeface="微软雅黑" panose="020B0503020204020204" pitchFamily="34" charset="-122"/>
                <a:ea typeface="微软雅黑" panose="020B0503020204020204" pitchFamily="34" charset="-122"/>
              </a:rPr>
              <a:t>网络</a:t>
            </a:r>
            <a:r>
              <a:rPr lang="zh-CN" altLang="en-US" sz="1400" b="1" dirty="0">
                <a:latin typeface="微软雅黑" panose="020B0503020204020204" pitchFamily="34" charset="-122"/>
                <a:ea typeface="微软雅黑" panose="020B0503020204020204" pitchFamily="34" charset="-122"/>
              </a:rPr>
              <a:t>将成为工业互联网接入层关键组成部分</a:t>
            </a:r>
            <a:endParaRPr lang="en-US" altLang="zh-CN" sz="1400" b="1" dirty="0">
              <a:latin typeface="微软雅黑" panose="020B0503020204020204" pitchFamily="34" charset="-122"/>
              <a:ea typeface="微软雅黑" panose="020B0503020204020204" pitchFamily="34" charset="-122"/>
            </a:endParaRPr>
          </a:p>
          <a:p>
            <a:pPr>
              <a:spcBef>
                <a:spcPts val="500"/>
              </a:spcBef>
              <a:buFontTx/>
              <a:buChar char="•"/>
            </a:pPr>
            <a:r>
              <a:rPr lang="zh-CN" altLang="en-US" sz="1400" b="1" dirty="0">
                <a:latin typeface="微软雅黑" panose="020B0503020204020204" pitchFamily="34" charset="-122"/>
                <a:ea typeface="微软雅黑" panose="020B0503020204020204" pitchFamily="34" charset="-122"/>
              </a:rPr>
              <a:t>技术改造提升网络能力（时延、带宽、资源定制、等）</a:t>
            </a:r>
            <a:endParaRPr lang="en-US" altLang="zh-CN" sz="1400" b="1" dirty="0">
              <a:latin typeface="微软雅黑" panose="020B0503020204020204" pitchFamily="34" charset="-122"/>
              <a:ea typeface="微软雅黑" panose="020B0503020204020204" pitchFamily="34" charset="-122"/>
            </a:endParaRPr>
          </a:p>
        </p:txBody>
      </p:sp>
      <p:sp>
        <p:nvSpPr>
          <p:cNvPr id="126" name="右箭头 125"/>
          <p:cNvSpPr/>
          <p:nvPr/>
        </p:nvSpPr>
        <p:spPr>
          <a:xfrm rot="1500360">
            <a:off x="7786688" y="1768475"/>
            <a:ext cx="800100" cy="515938"/>
          </a:xfrm>
          <a:prstGeom prst="rightArrow">
            <a:avLst/>
          </a:prstGeom>
          <a:solidFill>
            <a:srgbClr val="00B0F0"/>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7" name="矩形 126"/>
          <p:cNvSpPr/>
          <p:nvPr/>
        </p:nvSpPr>
        <p:spPr>
          <a:xfrm>
            <a:off x="7627939" y="1423988"/>
            <a:ext cx="1031875" cy="36036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b="1" dirty="0">
                <a:solidFill>
                  <a:prstClr val="black"/>
                </a:solidFill>
                <a:latin typeface="微软雅黑" panose="020B0503020204020204" pitchFamily="34" charset="-122"/>
                <a:ea typeface="微软雅黑" panose="020B0503020204020204" pitchFamily="34" charset="-122"/>
              </a:rPr>
              <a:t>方向</a:t>
            </a:r>
          </a:p>
        </p:txBody>
      </p:sp>
      <p:sp>
        <p:nvSpPr>
          <p:cNvPr id="128" name="矩形 127"/>
          <p:cNvSpPr/>
          <p:nvPr/>
        </p:nvSpPr>
        <p:spPr>
          <a:xfrm>
            <a:off x="2516189" y="1438276"/>
            <a:ext cx="1150937" cy="536575"/>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eaLnBrk="0" hangingPunct="0">
              <a:defRPr/>
            </a:pPr>
            <a:r>
              <a:rPr lang="zh-CN" altLang="en-US" sz="2000" b="1" dirty="0">
                <a:solidFill>
                  <a:srgbClr val="FF0000"/>
                </a:solidFill>
                <a:latin typeface="微软雅黑" panose="020B0503020204020204" pitchFamily="34" charset="-122"/>
                <a:ea typeface="微软雅黑" panose="020B0503020204020204" pitchFamily="34" charset="-122"/>
              </a:rPr>
              <a:t>工厂外</a:t>
            </a:r>
          </a:p>
        </p:txBody>
      </p:sp>
      <p:sp>
        <p:nvSpPr>
          <p:cNvPr id="59" name="文本框 58">
            <a:extLst>
              <a:ext uri="{FF2B5EF4-FFF2-40B4-BE49-F238E27FC236}">
                <a16:creationId xmlns:a16="http://schemas.microsoft.com/office/drawing/2014/main" id="{36E08A4A-F4AA-4797-95D3-538298D26F4F}"/>
              </a:ext>
            </a:extLst>
          </p:cNvPr>
          <p:cNvSpPr txBox="1"/>
          <p:nvPr/>
        </p:nvSpPr>
        <p:spPr>
          <a:xfrm>
            <a:off x="102235" y="6492875"/>
            <a:ext cx="2602867"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2.10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工业互联网发展趋势</a:t>
            </a:r>
          </a:p>
        </p:txBody>
      </p:sp>
      <p:sp>
        <p:nvSpPr>
          <p:cNvPr id="60" name="灯片编号占位符 3">
            <a:extLst>
              <a:ext uri="{FF2B5EF4-FFF2-40B4-BE49-F238E27FC236}">
                <a16:creationId xmlns:a16="http://schemas.microsoft.com/office/drawing/2014/main" id="{4F77D48F-DFA2-E440-98D8-4600C6462A33}"/>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30</a:t>
            </a:fld>
            <a:endParaRPr kumimoji="1" lang="zh-CN" altLang="en-US" dirty="0"/>
          </a:p>
        </p:txBody>
      </p:sp>
    </p:spTree>
  </p:cSld>
  <p:clrMapOvr>
    <a:masterClrMapping/>
  </p:clrMapOvr>
  <p:transition spd="slow" advClick="0" advTm="81778"/>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目  录</a:t>
            </a:r>
          </a:p>
        </p:txBody>
      </p:sp>
      <p:sp>
        <p:nvSpPr>
          <p:cNvPr id="3" name="内容占位符 2"/>
          <p:cNvSpPr>
            <a:spLocks noGrp="1"/>
          </p:cNvSpPr>
          <p:nvPr>
            <p:ph idx="1"/>
          </p:nvPr>
        </p:nvSpPr>
        <p:spPr/>
        <p:txBody>
          <a:bodyPr>
            <a:normAutofit/>
          </a:bodyPr>
          <a:lstStyle/>
          <a:p>
            <a:r>
              <a:rPr lang="zh-CN" altLang="en-US" dirty="0"/>
              <a:t>物联网 </a:t>
            </a:r>
            <a:endParaRPr lang="en-US" altLang="zh-CN" dirty="0"/>
          </a:p>
          <a:p>
            <a:r>
              <a:rPr kumimoji="1" lang="zh-CN" altLang="en-US" dirty="0"/>
              <a:t>工业互联网</a:t>
            </a:r>
            <a:endParaRPr kumimoji="1" lang="en-US" altLang="zh-CN" dirty="0"/>
          </a:p>
          <a:p>
            <a:r>
              <a:rPr lang="zh-CN" altLang="en-US" dirty="0">
                <a:solidFill>
                  <a:srgbClr val="FF0000"/>
                </a:solidFill>
              </a:rPr>
              <a:t>命名数据网络</a:t>
            </a:r>
            <a:r>
              <a:rPr lang="en-US" altLang="zh-CN" dirty="0">
                <a:solidFill>
                  <a:srgbClr val="FF0000"/>
                </a:solidFill>
              </a:rPr>
              <a:t>NDN</a:t>
            </a:r>
            <a:endParaRPr lang="zh-CN" altLang="en-US" dirty="0">
              <a:solidFill>
                <a:srgbClr val="FF0000"/>
              </a:solidFill>
            </a:endParaRPr>
          </a:p>
          <a:p>
            <a:pPr>
              <a:lnSpc>
                <a:spcPct val="130000"/>
              </a:lnSpc>
            </a:pPr>
            <a:r>
              <a:rPr kumimoji="1" lang="zh-CN" altLang="en-US" dirty="0"/>
              <a:t>软件定义网络</a:t>
            </a:r>
            <a:r>
              <a:rPr kumimoji="1" lang="en-US" altLang="zh-CN" dirty="0"/>
              <a:t>SDN</a:t>
            </a:r>
          </a:p>
          <a:p>
            <a:pPr>
              <a:lnSpc>
                <a:spcPct val="130000"/>
              </a:lnSpc>
            </a:pPr>
            <a:r>
              <a:rPr lang="zh-CN" altLang="en-US" dirty="0"/>
              <a:t>网络与机器学习</a:t>
            </a:r>
            <a:endParaRPr lang="en-US" altLang="zh-CN" dirty="0"/>
          </a:p>
          <a:p>
            <a:pPr>
              <a:lnSpc>
                <a:spcPct val="130000"/>
              </a:lnSpc>
            </a:pPr>
            <a:r>
              <a:rPr lang="zh-CN" altLang="en-US" dirty="0"/>
              <a:t>区块链与区块链网络</a:t>
            </a:r>
            <a:endParaRPr lang="en-US" altLang="zh-CN" dirty="0"/>
          </a:p>
          <a:p>
            <a:pPr>
              <a:lnSpc>
                <a:spcPct val="130000"/>
              </a:lnSpc>
            </a:pPr>
            <a:r>
              <a:rPr lang="zh-CN" altLang="en-US" dirty="0"/>
              <a:t>网络测量新技术</a:t>
            </a:r>
          </a:p>
          <a:p>
            <a:pPr>
              <a:lnSpc>
                <a:spcPct val="130000"/>
              </a:lnSpc>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31</a:t>
            </a:fld>
            <a:endParaRPr kumimoji="1" lang="zh-CN" altLang="en-US" dirty="0"/>
          </a:p>
        </p:txBody>
      </p:sp>
      <p:sp>
        <p:nvSpPr>
          <p:cNvPr id="5" name="矩形标注 5"/>
          <p:cNvSpPr/>
          <p:nvPr/>
        </p:nvSpPr>
        <p:spPr>
          <a:xfrm>
            <a:off x="6636457" y="2375944"/>
            <a:ext cx="3612444" cy="2856322"/>
          </a:xfrm>
          <a:prstGeom prst="wedgeRectCallout">
            <a:avLst>
              <a:gd name="adj1" fmla="val -109269"/>
              <a:gd name="adj2" fmla="val -3368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1.</a:t>
            </a:r>
            <a:r>
              <a:rPr kumimoji="1" lang="zh-CN" altLang="en-US" sz="2400" dirty="0">
                <a:solidFill>
                  <a:prstClr val="black"/>
                </a:solidFill>
                <a:latin typeface="微软雅黑" panose="020B0503020204020204" pitchFamily="34" charset="-122"/>
                <a:ea typeface="微软雅黑" panose="020B0503020204020204" pitchFamily="34" charset="-122"/>
              </a:rPr>
              <a:t>当今互联网发展趋势</a:t>
            </a: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2.TCP/IP</a:t>
            </a:r>
            <a:r>
              <a:rPr kumimoji="1" lang="zh-CN" altLang="en-US" sz="2400" dirty="0">
                <a:solidFill>
                  <a:prstClr val="black"/>
                </a:solidFill>
                <a:latin typeface="微软雅黑" panose="020B0503020204020204" pitchFamily="34" charset="-122"/>
                <a:ea typeface="微软雅黑" panose="020B0503020204020204" pitchFamily="34" charset="-122"/>
              </a:rPr>
              <a:t>协议</a:t>
            </a: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3.NDN</a:t>
            </a:r>
            <a:r>
              <a:rPr kumimoji="1" lang="zh-CN" altLang="en-US" sz="2400" dirty="0">
                <a:solidFill>
                  <a:prstClr val="black"/>
                </a:solidFill>
                <a:latin typeface="微软雅黑" panose="020B0503020204020204" pitchFamily="34" charset="-122"/>
                <a:ea typeface="微软雅黑" panose="020B0503020204020204" pitchFamily="34" charset="-122"/>
              </a:rPr>
              <a:t>的诞生与思想</a:t>
            </a: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sym typeface="+mn-ea"/>
              </a:rPr>
              <a:t>4.NDN</a:t>
            </a:r>
            <a:r>
              <a:rPr kumimoji="1" lang="zh-CN" altLang="en-US" sz="2400" dirty="0">
                <a:solidFill>
                  <a:prstClr val="black"/>
                </a:solidFill>
                <a:latin typeface="微软雅黑" panose="020B0503020204020204" pitchFamily="34" charset="-122"/>
                <a:ea typeface="微软雅黑" panose="020B0503020204020204" pitchFamily="34" charset="-122"/>
                <a:sym typeface="+mn-ea"/>
              </a:rPr>
              <a:t>的体系结构</a:t>
            </a:r>
            <a:endParaRPr kumimoji="1" lang="zh-CN" altLang="en-US"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5.NDN</a:t>
            </a:r>
            <a:r>
              <a:rPr kumimoji="1" lang="zh-CN" altLang="en-US" sz="2400" dirty="0">
                <a:solidFill>
                  <a:prstClr val="black"/>
                </a:solidFill>
                <a:latin typeface="微软雅黑" panose="020B0503020204020204" pitchFamily="34" charset="-122"/>
                <a:ea typeface="微软雅黑" panose="020B0503020204020204" pitchFamily="34" charset="-122"/>
              </a:rPr>
              <a:t>的发展与挑战</a:t>
            </a: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6.</a:t>
            </a:r>
            <a:r>
              <a:rPr kumimoji="1" lang="zh-CN" altLang="en-US" sz="2400" dirty="0">
                <a:solidFill>
                  <a:prstClr val="black"/>
                </a:solidFill>
                <a:latin typeface="微软雅黑" panose="020B0503020204020204" pitchFamily="34" charset="-122"/>
                <a:ea typeface="微软雅黑" panose="020B0503020204020204" pitchFamily="34" charset="-122"/>
              </a:rPr>
              <a:t>问题与思考</a:t>
            </a:r>
          </a:p>
          <a:p>
            <a:pPr marL="587375" lvl="0" indent="-438150">
              <a:lnSpc>
                <a:spcPct val="130000"/>
              </a:lnSpc>
              <a:spcBef>
                <a:spcPts val="600"/>
              </a:spcBef>
              <a:buFont typeface="+mj-lt"/>
              <a:buAutoNum type="arabicPeriod"/>
            </a:pP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当前互联网发展趋势</a:t>
            </a:r>
          </a:p>
        </p:txBody>
      </p:sp>
      <p:sp>
        <p:nvSpPr>
          <p:cNvPr id="3" name="内容占位符 2"/>
          <p:cNvSpPr>
            <a:spLocks noGrp="1"/>
          </p:cNvSpPr>
          <p:nvPr>
            <p:ph idx="1"/>
          </p:nvPr>
        </p:nvSpPr>
        <p:spPr>
          <a:xfrm>
            <a:off x="838200" y="1417272"/>
            <a:ext cx="5003165" cy="5131205"/>
          </a:xfrm>
        </p:spPr>
        <p:txBody>
          <a:bodyPr>
            <a:normAutofit/>
          </a:bodyPr>
          <a:lstStyle/>
          <a:p>
            <a:pPr>
              <a:lnSpc>
                <a:spcPct val="120000"/>
              </a:lnSpc>
            </a:pPr>
            <a:r>
              <a:rPr kumimoji="1" lang="zh-CN" altLang="en-US" dirty="0"/>
              <a:t>互联网应用习惯出现显著变化，包括新型即时通信（微信），微博，云视频，云存储等在内的新兴互联网内容应用迅速扩散，说明用户越来越依赖互联网来进行</a:t>
            </a:r>
            <a:r>
              <a:rPr kumimoji="1" lang="zh-CN" altLang="en-US" dirty="0">
                <a:solidFill>
                  <a:srgbClr val="FF0000"/>
                </a:solidFill>
              </a:rPr>
              <a:t>内容的传播和分发</a:t>
            </a:r>
            <a:r>
              <a:rPr kumimoji="1" lang="zh-CN" altLang="en-US" dirty="0"/>
              <a:t>，对于</a:t>
            </a:r>
            <a:r>
              <a:rPr kumimoji="1" lang="zh-CN" altLang="en-US" dirty="0">
                <a:solidFill>
                  <a:srgbClr val="FF0000"/>
                </a:solidFill>
              </a:rPr>
              <a:t>内容共享</a:t>
            </a:r>
            <a:r>
              <a:rPr kumimoji="1" lang="zh-CN" altLang="en-US" dirty="0"/>
              <a:t>需求日益强烈</a:t>
            </a:r>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pic>
        <p:nvPicPr>
          <p:cNvPr id="9" name="图片 8"/>
          <p:cNvPicPr>
            <a:picLocks noChangeAspect="1"/>
          </p:cNvPicPr>
          <p:nvPr>
            <p:custDataLst>
              <p:tags r:id="rId1"/>
            </p:custDataLst>
          </p:nvPr>
        </p:nvPicPr>
        <p:blipFill>
          <a:blip r:embed="rId4"/>
          <a:stretch>
            <a:fillRect/>
          </a:stretch>
        </p:blipFill>
        <p:spPr>
          <a:xfrm>
            <a:off x="8730500" y="2544871"/>
            <a:ext cx="1844040" cy="808990"/>
          </a:xfrm>
          <a:prstGeom prst="rect">
            <a:avLst/>
          </a:prstGeom>
        </p:spPr>
      </p:pic>
      <p:pic>
        <p:nvPicPr>
          <p:cNvPr id="10" name="图片 9"/>
          <p:cNvPicPr>
            <a:picLocks noChangeAspect="1"/>
          </p:cNvPicPr>
          <p:nvPr/>
        </p:nvPicPr>
        <p:blipFill>
          <a:blip r:embed="rId5"/>
          <a:stretch>
            <a:fillRect/>
          </a:stretch>
        </p:blipFill>
        <p:spPr>
          <a:xfrm>
            <a:off x="6509905" y="1604010"/>
            <a:ext cx="1844040" cy="808990"/>
          </a:xfrm>
          <a:prstGeom prst="rect">
            <a:avLst/>
          </a:prstGeom>
        </p:spPr>
      </p:pic>
      <p:pic>
        <p:nvPicPr>
          <p:cNvPr id="11" name="图片 10"/>
          <p:cNvPicPr>
            <a:picLocks noChangeAspect="1"/>
          </p:cNvPicPr>
          <p:nvPr/>
        </p:nvPicPr>
        <p:blipFill>
          <a:blip r:embed="rId6"/>
          <a:stretch>
            <a:fillRect/>
          </a:stretch>
        </p:blipFill>
        <p:spPr>
          <a:xfrm>
            <a:off x="6509905" y="2544871"/>
            <a:ext cx="1844675" cy="808990"/>
          </a:xfrm>
          <a:prstGeom prst="rect">
            <a:avLst/>
          </a:prstGeom>
        </p:spPr>
      </p:pic>
      <p:pic>
        <p:nvPicPr>
          <p:cNvPr id="12" name="图片 11"/>
          <p:cNvPicPr>
            <a:picLocks noChangeAspect="1"/>
          </p:cNvPicPr>
          <p:nvPr/>
        </p:nvPicPr>
        <p:blipFill>
          <a:blip r:embed="rId7"/>
          <a:stretch>
            <a:fillRect/>
          </a:stretch>
        </p:blipFill>
        <p:spPr>
          <a:xfrm>
            <a:off x="8724150" y="1618615"/>
            <a:ext cx="1850390" cy="794385"/>
          </a:xfrm>
          <a:prstGeom prst="rect">
            <a:avLst/>
          </a:prstGeom>
        </p:spPr>
      </p:pic>
      <p:pic>
        <p:nvPicPr>
          <p:cNvPr id="13" name="图片 12"/>
          <p:cNvPicPr>
            <a:picLocks noChangeAspect="1"/>
          </p:cNvPicPr>
          <p:nvPr/>
        </p:nvPicPr>
        <p:blipFill>
          <a:blip r:embed="rId8"/>
          <a:stretch>
            <a:fillRect/>
          </a:stretch>
        </p:blipFill>
        <p:spPr>
          <a:xfrm>
            <a:off x="6455295" y="3379901"/>
            <a:ext cx="1344295" cy="1320165"/>
          </a:xfrm>
          <a:prstGeom prst="rect">
            <a:avLst/>
          </a:prstGeom>
        </p:spPr>
      </p:pic>
      <p:pic>
        <p:nvPicPr>
          <p:cNvPr id="14" name="图片 13"/>
          <p:cNvPicPr>
            <a:picLocks noChangeAspect="1"/>
          </p:cNvPicPr>
          <p:nvPr/>
        </p:nvPicPr>
        <p:blipFill>
          <a:blip r:embed="rId9"/>
          <a:stretch>
            <a:fillRect/>
          </a:stretch>
        </p:blipFill>
        <p:spPr>
          <a:xfrm>
            <a:off x="7889760" y="3441496"/>
            <a:ext cx="1222375" cy="1196340"/>
          </a:xfrm>
          <a:prstGeom prst="rect">
            <a:avLst/>
          </a:prstGeom>
        </p:spPr>
      </p:pic>
      <p:pic>
        <p:nvPicPr>
          <p:cNvPr id="15" name="图片 14"/>
          <p:cNvPicPr>
            <a:picLocks noChangeAspect="1"/>
          </p:cNvPicPr>
          <p:nvPr/>
        </p:nvPicPr>
        <p:blipFill>
          <a:blip r:embed="rId10"/>
          <a:stretch>
            <a:fillRect/>
          </a:stretch>
        </p:blipFill>
        <p:spPr>
          <a:xfrm>
            <a:off x="9270885" y="3449751"/>
            <a:ext cx="1261110" cy="1187450"/>
          </a:xfrm>
          <a:prstGeom prst="rect">
            <a:avLst/>
          </a:prstGeom>
        </p:spPr>
      </p:pic>
      <p:pic>
        <p:nvPicPr>
          <p:cNvPr id="16" name="图片 15"/>
          <p:cNvPicPr>
            <a:picLocks noChangeAspect="1"/>
          </p:cNvPicPr>
          <p:nvPr/>
        </p:nvPicPr>
        <p:blipFill>
          <a:blip r:embed="rId11"/>
          <a:stretch>
            <a:fillRect/>
          </a:stretch>
        </p:blipFill>
        <p:spPr>
          <a:xfrm>
            <a:off x="6367665" y="4761664"/>
            <a:ext cx="1631315" cy="1469390"/>
          </a:xfrm>
          <a:prstGeom prst="rect">
            <a:avLst/>
          </a:prstGeom>
        </p:spPr>
      </p:pic>
      <p:pic>
        <p:nvPicPr>
          <p:cNvPr id="17" name="图片 16"/>
          <p:cNvPicPr>
            <a:picLocks noChangeAspect="1"/>
          </p:cNvPicPr>
          <p:nvPr/>
        </p:nvPicPr>
        <p:blipFill>
          <a:blip r:embed="rId12"/>
          <a:stretch>
            <a:fillRect/>
          </a:stretch>
        </p:blipFill>
        <p:spPr>
          <a:xfrm>
            <a:off x="7828800" y="4693932"/>
            <a:ext cx="1442085" cy="1398905"/>
          </a:xfrm>
          <a:prstGeom prst="rect">
            <a:avLst/>
          </a:prstGeom>
        </p:spPr>
      </p:pic>
      <p:pic>
        <p:nvPicPr>
          <p:cNvPr id="18" name="图片 17"/>
          <p:cNvPicPr>
            <a:picLocks noChangeAspect="1"/>
          </p:cNvPicPr>
          <p:nvPr/>
        </p:nvPicPr>
        <p:blipFill>
          <a:blip r:embed="rId13"/>
          <a:stretch>
            <a:fillRect/>
          </a:stretch>
        </p:blipFill>
        <p:spPr>
          <a:xfrm>
            <a:off x="9349625" y="4842522"/>
            <a:ext cx="1103630" cy="1101725"/>
          </a:xfrm>
          <a:prstGeom prst="rect">
            <a:avLst/>
          </a:prstGeom>
        </p:spPr>
      </p:pic>
      <p:sp>
        <p:nvSpPr>
          <p:cNvPr id="20" name="文本框 13">
            <a:extLst>
              <a:ext uri="{FF2B5EF4-FFF2-40B4-BE49-F238E27FC236}">
                <a16:creationId xmlns:a16="http://schemas.microsoft.com/office/drawing/2014/main" id="{CEC7C438-0854-41FC-A869-1FD5C11886D0}"/>
              </a:ext>
            </a:extLst>
          </p:cNvPr>
          <p:cNvSpPr txBox="1"/>
          <p:nvPr/>
        </p:nvSpPr>
        <p:spPr>
          <a:xfrm>
            <a:off x="102236" y="6492875"/>
            <a:ext cx="25139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当前互联网发展趋势</a:t>
            </a:r>
          </a:p>
        </p:txBody>
      </p:sp>
      <p:sp>
        <p:nvSpPr>
          <p:cNvPr id="21" name="灯片编号占位符 3">
            <a:extLst>
              <a:ext uri="{FF2B5EF4-FFF2-40B4-BE49-F238E27FC236}">
                <a16:creationId xmlns:a16="http://schemas.microsoft.com/office/drawing/2014/main" id="{CE019FFB-86F5-3444-9056-AB3FC5D3C301}"/>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32</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TCP/IP</a:t>
            </a:r>
            <a:r>
              <a:rPr kumimoji="1" lang="zh-CN" altLang="en-US" dirty="0"/>
              <a:t>协议</a:t>
            </a:r>
          </a:p>
        </p:txBody>
      </p:sp>
      <p:sp>
        <p:nvSpPr>
          <p:cNvPr id="3" name="内容占位符 2"/>
          <p:cNvSpPr>
            <a:spLocks noGrp="1"/>
          </p:cNvSpPr>
          <p:nvPr>
            <p:ph idx="1"/>
          </p:nvPr>
        </p:nvSpPr>
        <p:spPr>
          <a:xfrm>
            <a:off x="838200" y="1417272"/>
            <a:ext cx="5003165" cy="5131205"/>
          </a:xfrm>
        </p:spPr>
        <p:txBody>
          <a:bodyPr>
            <a:normAutofit/>
          </a:bodyPr>
          <a:lstStyle/>
          <a:p>
            <a:pPr>
              <a:lnSpc>
                <a:spcPct val="120000"/>
              </a:lnSpc>
            </a:pPr>
            <a:r>
              <a:rPr kumimoji="1" lang="zh-CN" altLang="en-US" dirty="0"/>
              <a:t>特点：</a:t>
            </a:r>
          </a:p>
          <a:p>
            <a:pPr lvl="1">
              <a:lnSpc>
                <a:spcPct val="120000"/>
              </a:lnSpc>
            </a:pPr>
            <a:r>
              <a:rPr kumimoji="1" lang="zh-CN" altLang="en-US" dirty="0">
                <a:sym typeface="微软雅黑" panose="020B0503020204020204" pitchFamily="34" charset="-122"/>
              </a:rPr>
              <a:t>在两个实体之间端到端的数据交换</a:t>
            </a:r>
          </a:p>
          <a:p>
            <a:pPr>
              <a:lnSpc>
                <a:spcPct val="120000"/>
              </a:lnSpc>
            </a:pPr>
            <a:r>
              <a:rPr kumimoji="1" lang="zh-CN" altLang="en-US" dirty="0"/>
              <a:t>优势</a:t>
            </a:r>
          </a:p>
          <a:p>
            <a:pPr lvl="1">
              <a:lnSpc>
                <a:spcPct val="120000"/>
              </a:lnSpc>
            </a:pPr>
            <a:r>
              <a:rPr kumimoji="1" lang="zh-CN" altLang="en-US" dirty="0">
                <a:sym typeface="微软雅黑" panose="020B0503020204020204" pitchFamily="34" charset="-122"/>
              </a:rPr>
              <a:t>在数据帧的设计上简单，标准统一，兼容异构的网络互联互通，良好的破坏恢复机制，低数据开销</a:t>
            </a: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pic>
        <p:nvPicPr>
          <p:cNvPr id="7" name="图片 6"/>
          <p:cNvPicPr>
            <a:picLocks noChangeAspect="1"/>
          </p:cNvPicPr>
          <p:nvPr/>
        </p:nvPicPr>
        <p:blipFill>
          <a:blip r:embed="rId3"/>
          <a:stretch>
            <a:fillRect/>
          </a:stretch>
        </p:blipFill>
        <p:spPr>
          <a:xfrm>
            <a:off x="5811520" y="1244212"/>
            <a:ext cx="6171396" cy="5154048"/>
          </a:xfrm>
          <a:prstGeom prst="rect">
            <a:avLst/>
          </a:prstGeom>
        </p:spPr>
      </p:pic>
      <p:sp>
        <p:nvSpPr>
          <p:cNvPr id="8" name="文本框 13">
            <a:extLst>
              <a:ext uri="{FF2B5EF4-FFF2-40B4-BE49-F238E27FC236}">
                <a16:creationId xmlns:a16="http://schemas.microsoft.com/office/drawing/2014/main" id="{CEC7C438-0854-41FC-A869-1FD5C11886D0}"/>
              </a:ext>
            </a:extLst>
          </p:cNvPr>
          <p:cNvSpPr txBox="1"/>
          <p:nvPr/>
        </p:nvSpPr>
        <p:spPr>
          <a:xfrm>
            <a:off x="102236" y="6492875"/>
            <a:ext cx="1952032"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2 TCP/IP</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协议</a:t>
            </a:r>
          </a:p>
        </p:txBody>
      </p:sp>
      <p:sp>
        <p:nvSpPr>
          <p:cNvPr id="9" name="灯片编号占位符 3">
            <a:extLst>
              <a:ext uri="{FF2B5EF4-FFF2-40B4-BE49-F238E27FC236}">
                <a16:creationId xmlns:a16="http://schemas.microsoft.com/office/drawing/2014/main" id="{8F090C1B-70B4-5F4B-89AB-A00B9E8B8FA2}"/>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33</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TCP/IP</a:t>
            </a:r>
            <a:r>
              <a:rPr kumimoji="1" lang="zh-CN" altLang="en-US" dirty="0"/>
              <a:t>协议</a:t>
            </a:r>
          </a:p>
        </p:txBody>
      </p:sp>
      <p:sp>
        <p:nvSpPr>
          <p:cNvPr id="3" name="内容占位符 2"/>
          <p:cNvSpPr>
            <a:spLocks noGrp="1"/>
          </p:cNvSpPr>
          <p:nvPr>
            <p:ph idx="1"/>
          </p:nvPr>
        </p:nvSpPr>
        <p:spPr>
          <a:xfrm>
            <a:off x="838200" y="1417272"/>
            <a:ext cx="10791190" cy="5131205"/>
          </a:xfrm>
        </p:spPr>
        <p:txBody>
          <a:bodyPr>
            <a:normAutofit fontScale="85000" lnSpcReduction="20000"/>
          </a:bodyPr>
          <a:lstStyle/>
          <a:p>
            <a:pPr>
              <a:lnSpc>
                <a:spcPct val="120000"/>
              </a:lnSpc>
            </a:pPr>
            <a:r>
              <a:rPr kumimoji="1" lang="zh-CN" altLang="en-US" dirty="0"/>
              <a:t>扩展性</a:t>
            </a:r>
            <a:endParaRPr kumimoji="1" lang="en-US" altLang="zh-CN" dirty="0"/>
          </a:p>
          <a:p>
            <a:pPr lvl="1">
              <a:lnSpc>
                <a:spcPct val="120000"/>
              </a:lnSpc>
            </a:pPr>
            <a:r>
              <a:rPr lang="zh-CN" altLang="en-US" dirty="0">
                <a:solidFill>
                  <a:sysClr val="windowText" lastClr="000000"/>
                </a:solidFill>
              </a:rPr>
              <a:t>流量激增、服务质量不佳、路由表冗余等</a:t>
            </a:r>
          </a:p>
          <a:p>
            <a:pPr>
              <a:lnSpc>
                <a:spcPct val="120000"/>
              </a:lnSpc>
            </a:pPr>
            <a:r>
              <a:rPr kumimoji="1" lang="zh-CN" altLang="en-US" dirty="0"/>
              <a:t>组播</a:t>
            </a:r>
            <a:endParaRPr kumimoji="1" lang="en-US" altLang="zh-CN" dirty="0"/>
          </a:p>
          <a:p>
            <a:pPr lvl="1">
              <a:lnSpc>
                <a:spcPct val="120000"/>
              </a:lnSpc>
            </a:pPr>
            <a:r>
              <a:rPr lang="zh-CN" altLang="en-US" dirty="0">
                <a:solidFill>
                  <a:sysClr val="windowText" lastClr="000000"/>
                </a:solidFill>
              </a:rPr>
              <a:t>IP组播协议事后添加，未在局域网之外的环境中大规模使用</a:t>
            </a:r>
          </a:p>
          <a:p>
            <a:pPr>
              <a:lnSpc>
                <a:spcPct val="120000"/>
              </a:lnSpc>
            </a:pPr>
            <a:r>
              <a:rPr kumimoji="1" lang="zh-CN" altLang="en-US" dirty="0"/>
              <a:t>资源浪费</a:t>
            </a:r>
            <a:endParaRPr kumimoji="1" lang="en-US" altLang="zh-CN" dirty="0"/>
          </a:p>
          <a:p>
            <a:pPr lvl="1">
              <a:lnSpc>
                <a:spcPct val="120000"/>
              </a:lnSpc>
            </a:pPr>
            <a:r>
              <a:rPr lang="zh-CN" altLang="en-US" dirty="0">
                <a:solidFill>
                  <a:sysClr val="windowText" lastClr="000000"/>
                </a:solidFill>
              </a:rPr>
              <a:t>互联网存在大量重复传输</a:t>
            </a:r>
          </a:p>
          <a:p>
            <a:pPr>
              <a:lnSpc>
                <a:spcPct val="120000"/>
              </a:lnSpc>
            </a:pPr>
            <a:r>
              <a:rPr kumimoji="1" lang="zh-CN" altLang="en-US" dirty="0"/>
              <a:t>安全性</a:t>
            </a:r>
            <a:endParaRPr kumimoji="1" lang="en-US" altLang="zh-CN" dirty="0"/>
          </a:p>
          <a:p>
            <a:pPr lvl="1">
              <a:lnSpc>
                <a:spcPct val="120000"/>
              </a:lnSpc>
            </a:pPr>
            <a:r>
              <a:rPr lang="en-US" altLang="zh-CN" dirty="0">
                <a:solidFill>
                  <a:sysClr val="windowText" lastClr="000000"/>
                </a:solidFill>
              </a:rPr>
              <a:t>DNS</a:t>
            </a:r>
            <a:r>
              <a:rPr lang="zh-CN" altLang="en-US" dirty="0">
                <a:solidFill>
                  <a:sysClr val="windowText" lastClr="000000"/>
                </a:solidFill>
              </a:rPr>
              <a:t>欺骗、</a:t>
            </a:r>
            <a:r>
              <a:rPr lang="en-US" altLang="zh-CN" dirty="0">
                <a:solidFill>
                  <a:sysClr val="windowText" lastClr="000000"/>
                </a:solidFill>
              </a:rPr>
              <a:t>IP</a:t>
            </a:r>
            <a:r>
              <a:rPr lang="zh-CN" altLang="en-US" dirty="0">
                <a:solidFill>
                  <a:sysClr val="windowText" lastClr="000000"/>
                </a:solidFill>
              </a:rPr>
              <a:t>伪造、报文窃取等</a:t>
            </a:r>
            <a:endParaRPr lang="en-US" altLang="zh-CN" dirty="0">
              <a:solidFill>
                <a:sysClr val="windowText" lastClr="000000"/>
              </a:solidFill>
            </a:endParaRPr>
          </a:p>
          <a:p>
            <a:pPr>
              <a:lnSpc>
                <a:spcPct val="120000"/>
              </a:lnSpc>
            </a:pPr>
            <a:r>
              <a:rPr kumimoji="1" lang="zh-CN" altLang="en-US" dirty="0"/>
              <a:t>移动性</a:t>
            </a:r>
            <a:endParaRPr kumimoji="1" lang="en-US" altLang="zh-CN" dirty="0"/>
          </a:p>
          <a:p>
            <a:pPr lvl="1">
              <a:lnSpc>
                <a:spcPct val="120000"/>
              </a:lnSpc>
            </a:pPr>
            <a:r>
              <a:rPr lang="zh-CN" altLang="en-US" dirty="0">
                <a:solidFill>
                  <a:sysClr val="windowText" lastClr="000000"/>
                </a:solidFill>
              </a:rPr>
              <a:t>传输协议绑定地址以确定通信会话，地址变化就会中断会话</a:t>
            </a:r>
          </a:p>
          <a:p>
            <a:pPr>
              <a:lnSpc>
                <a:spcPct val="120000"/>
              </a:lnSpc>
            </a:pPr>
            <a:r>
              <a:rPr kumimoji="1" lang="zh-CN" altLang="en-US" dirty="0"/>
              <a:t>网络拥塞</a:t>
            </a:r>
            <a:endParaRPr kumimoji="1" lang="en-US" altLang="zh-CN" dirty="0"/>
          </a:p>
          <a:p>
            <a:pPr lvl="1">
              <a:lnSpc>
                <a:spcPct val="120000"/>
              </a:lnSpc>
            </a:pPr>
            <a:r>
              <a:rPr lang="zh-CN" altLang="en-US" dirty="0">
                <a:solidFill>
                  <a:sysClr val="windowText" lastClr="000000"/>
                </a:solidFill>
              </a:rPr>
              <a:t>带宽竞争和拥塞会导致骨干网压力，网络出入口压力大</a:t>
            </a:r>
          </a:p>
          <a:p>
            <a:pPr lvl="1">
              <a:lnSpc>
                <a:spcPct val="120000"/>
              </a:lnSpc>
            </a:pPr>
            <a:endParaRPr lang="zh-CN" altLang="en-US" dirty="0">
              <a:solidFill>
                <a:sysClr val="windowText" lastClr="000000"/>
              </a:solidFill>
            </a:endParaRPr>
          </a:p>
          <a:p>
            <a:pPr lvl="1">
              <a:lnSpc>
                <a:spcPct val="120000"/>
              </a:lnSpc>
            </a:pPr>
            <a:endParaRPr lang="zh-CN" altLang="en-US" dirty="0">
              <a:solidFill>
                <a:sysClr val="windowText" lastClr="000000"/>
              </a:solidFill>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8"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3.2 TCP/IP</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协议</a:t>
            </a:r>
          </a:p>
        </p:txBody>
      </p:sp>
      <p:sp>
        <p:nvSpPr>
          <p:cNvPr id="7" name="灯片编号占位符 3">
            <a:extLst>
              <a:ext uri="{FF2B5EF4-FFF2-40B4-BE49-F238E27FC236}">
                <a16:creationId xmlns:a16="http://schemas.microsoft.com/office/drawing/2014/main" id="{FB7F7206-4E08-0141-B9EF-0C08E823DF07}"/>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34</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的诞生与思想</a:t>
            </a:r>
          </a:p>
        </p:txBody>
      </p:sp>
      <p:sp>
        <p:nvSpPr>
          <p:cNvPr id="3" name="内容占位符 2"/>
          <p:cNvSpPr>
            <a:spLocks noGrp="1"/>
          </p:cNvSpPr>
          <p:nvPr>
            <p:ph idx="1"/>
          </p:nvPr>
        </p:nvSpPr>
        <p:spPr>
          <a:xfrm>
            <a:off x="838200" y="1417272"/>
            <a:ext cx="10791190" cy="5131205"/>
          </a:xfrm>
        </p:spPr>
        <p:txBody>
          <a:bodyPr>
            <a:normAutofit/>
          </a:bodyPr>
          <a:lstStyle/>
          <a:p>
            <a:pPr>
              <a:lnSpc>
                <a:spcPct val="120000"/>
              </a:lnSpc>
            </a:pPr>
            <a:r>
              <a:rPr kumimoji="1" lang="zh-CN" altLang="en-US" dirty="0">
                <a:sym typeface="微软雅黑" panose="020B0503020204020204" pitchFamily="34" charset="-122"/>
              </a:rPr>
              <a:t>未来互联网体系结构（</a:t>
            </a:r>
            <a:r>
              <a:rPr kumimoji="1" lang="en-US" altLang="zh-CN" dirty="0">
                <a:sym typeface="微软雅黑" panose="020B0503020204020204" pitchFamily="34" charset="-122"/>
              </a:rPr>
              <a:t>FIA</a:t>
            </a:r>
            <a:r>
              <a:rPr kumimoji="1" lang="zh-CN" altLang="en-US" dirty="0">
                <a:sym typeface="微软雅黑" panose="020B0503020204020204" pitchFamily="34" charset="-122"/>
              </a:rPr>
              <a:t>）计划</a:t>
            </a:r>
            <a:r>
              <a:rPr kumimoji="1" lang="zh-CN" altLang="en-US" dirty="0"/>
              <a:t>：</a:t>
            </a:r>
          </a:p>
          <a:p>
            <a:pPr lvl="1">
              <a:lnSpc>
                <a:spcPct val="120000"/>
              </a:lnSpc>
            </a:pPr>
            <a:r>
              <a:rPr kumimoji="1" lang="en-US" altLang="zh-CN" dirty="0">
                <a:solidFill>
                  <a:srgbClr val="FF0000"/>
                </a:solidFill>
                <a:sym typeface="微软雅黑" panose="020B0503020204020204" pitchFamily="34" charset="-122"/>
              </a:rPr>
              <a:t>NDN</a:t>
            </a:r>
            <a:r>
              <a:rPr kumimoji="1" lang="zh-CN" altLang="en-US" dirty="0">
                <a:solidFill>
                  <a:srgbClr val="FF0000"/>
                </a:solidFill>
                <a:sym typeface="微软雅黑" panose="020B0503020204020204" pitchFamily="34" charset="-122"/>
              </a:rPr>
              <a:t>（</a:t>
            </a:r>
            <a:r>
              <a:rPr kumimoji="1" lang="en-US" altLang="zh-CN" dirty="0">
                <a:solidFill>
                  <a:srgbClr val="FF0000"/>
                </a:solidFill>
                <a:sym typeface="微软雅黑" panose="020B0503020204020204" pitchFamily="34" charset="-122"/>
              </a:rPr>
              <a:t>Named Data Network</a:t>
            </a:r>
            <a:r>
              <a:rPr kumimoji="1" lang="zh-CN" altLang="en-US" dirty="0">
                <a:solidFill>
                  <a:srgbClr val="FF0000"/>
                </a:solidFill>
                <a:sym typeface="微软雅黑" panose="020B0503020204020204" pitchFamily="34" charset="-122"/>
              </a:rPr>
              <a:t>）：直接提供面向内容的功能</a:t>
            </a:r>
          </a:p>
          <a:p>
            <a:pPr lvl="1">
              <a:lnSpc>
                <a:spcPct val="120000"/>
              </a:lnSpc>
            </a:pPr>
            <a:r>
              <a:rPr kumimoji="1" lang="en-US" altLang="zh-CN" dirty="0">
                <a:sym typeface="微软雅黑" panose="020B0503020204020204" pitchFamily="34" charset="-122"/>
              </a:rPr>
              <a:t>Mobility First</a:t>
            </a:r>
            <a:r>
              <a:rPr kumimoji="1" lang="zh-CN" altLang="en-US" dirty="0">
                <a:sym typeface="微软雅黑" panose="020B0503020204020204" pitchFamily="34" charset="-122"/>
              </a:rPr>
              <a:t>：致力于对无缝的平滑的移动性的支持，它以支持移动节点间的通信为主</a:t>
            </a:r>
          </a:p>
          <a:p>
            <a:pPr lvl="1">
              <a:lnSpc>
                <a:spcPct val="120000"/>
              </a:lnSpc>
            </a:pPr>
            <a:r>
              <a:rPr kumimoji="1" lang="en-US" altLang="zh-CN" dirty="0">
                <a:sym typeface="微软雅黑" panose="020B0503020204020204" pitchFamily="34" charset="-122"/>
              </a:rPr>
              <a:t>Nebula</a:t>
            </a:r>
            <a:r>
              <a:rPr kumimoji="1" lang="zh-CN" altLang="en-US" dirty="0">
                <a:sym typeface="微软雅黑" panose="020B0503020204020204" pitchFamily="34" charset="-122"/>
              </a:rPr>
              <a:t>：建立一个以云计算为中心的体系结构</a:t>
            </a:r>
          </a:p>
          <a:p>
            <a:pPr lvl="1">
              <a:lnSpc>
                <a:spcPct val="120000"/>
              </a:lnSpc>
            </a:pPr>
            <a:r>
              <a:rPr kumimoji="1" lang="en-US" altLang="zh-CN" dirty="0">
                <a:sym typeface="微软雅黑" panose="020B0503020204020204" pitchFamily="34" charset="-122"/>
              </a:rPr>
              <a:t>XIA</a:t>
            </a:r>
            <a:r>
              <a:rPr kumimoji="1" lang="zh-CN" altLang="en-US" dirty="0">
                <a:sym typeface="微软雅黑" panose="020B0503020204020204" pitchFamily="34" charset="-122"/>
              </a:rPr>
              <a:t>：构建一种具有可信，支持长期更新的多种使用模型，支持长期的技术革新，支持不同网络组成角色间的明晰的接口的未来互联网体系结构</a:t>
            </a: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8" name="文本框 34">
            <a:extLst>
              <a:ext uri="{FF2B5EF4-FFF2-40B4-BE49-F238E27FC236}">
                <a16:creationId xmlns:a16="http://schemas.microsoft.com/office/drawing/2014/main" id="{80F3A37D-AC19-4A58-AA7C-2110BD1CADA3}"/>
              </a:ext>
            </a:extLst>
          </p:cNvPr>
          <p:cNvSpPr txBox="1"/>
          <p:nvPr/>
        </p:nvSpPr>
        <p:spPr>
          <a:xfrm>
            <a:off x="102236" y="6492875"/>
            <a:ext cx="23742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3.3 NDN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的诞生与思想</a:t>
            </a:r>
          </a:p>
        </p:txBody>
      </p:sp>
      <p:sp>
        <p:nvSpPr>
          <p:cNvPr id="7" name="灯片编号占位符 3">
            <a:extLst>
              <a:ext uri="{FF2B5EF4-FFF2-40B4-BE49-F238E27FC236}">
                <a16:creationId xmlns:a16="http://schemas.microsoft.com/office/drawing/2014/main" id="{629CB8B6-25E7-3544-909F-1D05F01A4EFC}"/>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35</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的诞生与思想</a:t>
            </a:r>
          </a:p>
        </p:txBody>
      </p:sp>
      <p:sp>
        <p:nvSpPr>
          <p:cNvPr id="3" name="内容占位符 2"/>
          <p:cNvSpPr>
            <a:spLocks noGrp="1"/>
          </p:cNvSpPr>
          <p:nvPr>
            <p:ph idx="1"/>
          </p:nvPr>
        </p:nvSpPr>
        <p:spPr>
          <a:xfrm>
            <a:off x="838200" y="1417272"/>
            <a:ext cx="10791190" cy="5131205"/>
          </a:xfrm>
        </p:spPr>
        <p:txBody>
          <a:bodyPr>
            <a:normAutofit/>
          </a:bodyPr>
          <a:lstStyle/>
          <a:p>
            <a:pPr>
              <a:lnSpc>
                <a:spcPct val="120000"/>
              </a:lnSpc>
            </a:pPr>
            <a:r>
              <a:rPr kumimoji="1" lang="zh-CN" altLang="en-US" dirty="0">
                <a:sym typeface="微软雅黑" panose="020B0503020204020204" pitchFamily="34" charset="-122"/>
              </a:rPr>
              <a:t>思想</a:t>
            </a:r>
            <a:r>
              <a:rPr kumimoji="1" lang="zh-CN" altLang="en-US" dirty="0"/>
              <a:t>：</a:t>
            </a:r>
          </a:p>
          <a:p>
            <a:pPr lvl="1">
              <a:lnSpc>
                <a:spcPct val="120000"/>
              </a:lnSpc>
            </a:pPr>
            <a:r>
              <a:rPr kumimoji="1" lang="zh-CN" altLang="en-US" dirty="0">
                <a:sym typeface="微软雅黑" panose="020B0503020204020204" pitchFamily="34" charset="-122"/>
              </a:rPr>
              <a:t>以内容为中心</a:t>
            </a:r>
          </a:p>
          <a:p>
            <a:pPr lvl="1">
              <a:lnSpc>
                <a:spcPct val="120000"/>
              </a:lnSpc>
            </a:pPr>
            <a:r>
              <a:rPr kumimoji="1" lang="zh-CN" altLang="en-US" dirty="0">
                <a:sym typeface="微软雅黑" panose="020B0503020204020204" pitchFamily="34" charset="-122"/>
              </a:rPr>
              <a:t>数据可以来自任何缓存信息的节点</a:t>
            </a:r>
          </a:p>
          <a:p>
            <a:pPr lvl="1">
              <a:lnSpc>
                <a:spcPct val="120000"/>
              </a:lnSpc>
            </a:pPr>
            <a:r>
              <a:rPr kumimoji="1" lang="zh-CN" altLang="en-US" dirty="0">
                <a:sym typeface="微软雅黑" panose="020B0503020204020204" pitchFamily="34" charset="-122"/>
              </a:rPr>
              <a:t>每个数据包必须有数字签名</a:t>
            </a:r>
            <a:endParaRPr kumimoji="1" lang="en-US" altLang="zh-CN" dirty="0">
              <a:sym typeface="微软雅黑" panose="020B0503020204020204" pitchFamily="34" charset="-122"/>
            </a:endParaRPr>
          </a:p>
          <a:p>
            <a:pPr>
              <a:lnSpc>
                <a:spcPct val="120000"/>
              </a:lnSpc>
            </a:pPr>
            <a:r>
              <a:rPr kumimoji="1" lang="zh-CN" altLang="en-US" dirty="0"/>
              <a:t>优势：</a:t>
            </a:r>
          </a:p>
          <a:p>
            <a:pPr lvl="1">
              <a:lnSpc>
                <a:spcPct val="120000"/>
              </a:lnSpc>
            </a:pPr>
            <a:r>
              <a:rPr kumimoji="1" lang="zh-CN" altLang="en-US" dirty="0">
                <a:sym typeface="微软雅黑" panose="020B0503020204020204" pitchFamily="34" charset="-122"/>
              </a:rPr>
              <a:t>高效</a:t>
            </a:r>
          </a:p>
          <a:p>
            <a:pPr lvl="1">
              <a:lnSpc>
                <a:spcPct val="120000"/>
              </a:lnSpc>
            </a:pPr>
            <a:r>
              <a:rPr kumimoji="1" lang="zh-CN" altLang="en-US" dirty="0">
                <a:sym typeface="微软雅黑" panose="020B0503020204020204" pitchFamily="34" charset="-122"/>
              </a:rPr>
              <a:t>更适合现代场景如移动互联网、物联网、时延容忍网络等</a:t>
            </a:r>
          </a:p>
          <a:p>
            <a:pPr lvl="1">
              <a:lnSpc>
                <a:spcPct val="120000"/>
              </a:lnSpc>
            </a:pPr>
            <a:r>
              <a:rPr kumimoji="1" lang="zh-CN" altLang="en-US" dirty="0">
                <a:sym typeface="微软雅黑" panose="020B0503020204020204" pitchFamily="34" charset="-122"/>
              </a:rPr>
              <a:t>安全</a:t>
            </a: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7" name="文本框 34">
            <a:extLst>
              <a:ext uri="{FF2B5EF4-FFF2-40B4-BE49-F238E27FC236}">
                <a16:creationId xmlns:a16="http://schemas.microsoft.com/office/drawing/2014/main" id="{80F3A37D-AC19-4A58-AA7C-2110BD1CADA3}"/>
              </a:ext>
            </a:extLst>
          </p:cNvPr>
          <p:cNvSpPr txBox="1"/>
          <p:nvPr/>
        </p:nvSpPr>
        <p:spPr>
          <a:xfrm>
            <a:off x="102236" y="6492875"/>
            <a:ext cx="23234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3.3 NDN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的诞生与思想</a:t>
            </a:r>
          </a:p>
        </p:txBody>
      </p:sp>
      <p:sp>
        <p:nvSpPr>
          <p:cNvPr id="8" name="灯片编号占位符 3">
            <a:extLst>
              <a:ext uri="{FF2B5EF4-FFF2-40B4-BE49-F238E27FC236}">
                <a16:creationId xmlns:a16="http://schemas.microsoft.com/office/drawing/2014/main" id="{9108E2CA-28A2-544C-8052-D3F4B00B4E76}"/>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36</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的体系结构</a:t>
            </a:r>
          </a:p>
        </p:txBody>
      </p:sp>
      <p:sp>
        <p:nvSpPr>
          <p:cNvPr id="3" name="内容占位符 2"/>
          <p:cNvSpPr>
            <a:spLocks noGrp="1"/>
          </p:cNvSpPr>
          <p:nvPr>
            <p:ph idx="1"/>
          </p:nvPr>
        </p:nvSpPr>
        <p:spPr>
          <a:xfrm>
            <a:off x="838199" y="1417272"/>
            <a:ext cx="5257801" cy="5131205"/>
          </a:xfrm>
        </p:spPr>
        <p:txBody>
          <a:bodyPr>
            <a:normAutofit fontScale="92500" lnSpcReduction="10000"/>
          </a:bodyPr>
          <a:lstStyle/>
          <a:p>
            <a:pPr>
              <a:lnSpc>
                <a:spcPct val="120000"/>
              </a:lnSpc>
            </a:pPr>
            <a:r>
              <a:rPr kumimoji="1" lang="zh-CN" altLang="en-US" sz="3000" dirty="0">
                <a:sym typeface="微软雅黑" panose="020B0503020204020204" pitchFamily="34" charset="-122"/>
              </a:rPr>
              <a:t>以内容为中心（新细腰结构）</a:t>
            </a:r>
            <a:r>
              <a:rPr kumimoji="1" lang="zh-CN" altLang="en-US" dirty="0"/>
              <a:t>：</a:t>
            </a:r>
          </a:p>
          <a:p>
            <a:pPr lvl="1" algn="just">
              <a:lnSpc>
                <a:spcPct val="120000"/>
              </a:lnSpc>
            </a:pPr>
            <a:r>
              <a:rPr lang="en-US" altLang="zh-CN" sz="2600" dirty="0"/>
              <a:t>TCP/IP</a:t>
            </a:r>
            <a:r>
              <a:rPr lang="zh-CN" altLang="en-US" sz="2600" dirty="0"/>
              <a:t>以地址为中心，通过上层和下层技术的独立革新使得因特网普及率能够迅速增长</a:t>
            </a:r>
            <a:endParaRPr kumimoji="1" lang="en-US" altLang="zh-CN" sz="2600" dirty="0">
              <a:sym typeface="微软雅黑" panose="020B0503020204020204" pitchFamily="34" charset="-122"/>
            </a:endParaRPr>
          </a:p>
          <a:p>
            <a:pPr lvl="1" algn="just">
              <a:lnSpc>
                <a:spcPct val="120000"/>
              </a:lnSpc>
            </a:pPr>
            <a:r>
              <a:rPr lang="en-US" altLang="zh-CN" sz="2600" dirty="0"/>
              <a:t>NDN</a:t>
            </a:r>
            <a:r>
              <a:rPr lang="zh-CN" altLang="en-US" sz="2600" dirty="0"/>
              <a:t>采用基于内容本身的通信方式，根据内容本身对网络中的所有内容数据进行命名，在转发路由机制中通过对内容数据的名字匹配检索获取信息，即不再关心内容数据的存储位置，而直接提供面向内容的服务</a:t>
            </a:r>
            <a:endParaRPr kumimoji="1" lang="zh-CN" altLang="en-US" sz="2600" dirty="0">
              <a:sym typeface="微软雅黑" panose="020B0503020204020204" pitchFamily="34" charset="-122"/>
            </a:endParaRPr>
          </a:p>
          <a:p>
            <a:pPr lvl="1">
              <a:lnSpc>
                <a:spcPct val="120000"/>
              </a:lnSpc>
            </a:pPr>
            <a:endParaRPr kumimoji="1" lang="zh-CN" altLang="en-US" sz="2600"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pic>
        <p:nvPicPr>
          <p:cNvPr id="7" name="图片 6"/>
          <p:cNvPicPr>
            <a:picLocks noChangeAspect="1"/>
          </p:cNvPicPr>
          <p:nvPr/>
        </p:nvPicPr>
        <p:blipFill>
          <a:blip r:embed="rId3"/>
          <a:stretch>
            <a:fillRect/>
          </a:stretch>
        </p:blipFill>
        <p:spPr>
          <a:xfrm>
            <a:off x="5989320" y="2233175"/>
            <a:ext cx="6012180" cy="3227592"/>
          </a:xfrm>
          <a:prstGeom prst="rect">
            <a:avLst/>
          </a:prstGeom>
        </p:spPr>
      </p:pic>
      <p:sp>
        <p:nvSpPr>
          <p:cNvPr id="8" name="文本框 34">
            <a:extLst>
              <a:ext uri="{FF2B5EF4-FFF2-40B4-BE49-F238E27FC236}">
                <a16:creationId xmlns:a16="http://schemas.microsoft.com/office/drawing/2014/main" id="{80F3A37D-AC19-4A58-AA7C-2110BD1CADA3}"/>
              </a:ext>
            </a:extLst>
          </p:cNvPr>
          <p:cNvSpPr txBox="1"/>
          <p:nvPr/>
        </p:nvSpPr>
        <p:spPr>
          <a:xfrm>
            <a:off x="102236" y="6492875"/>
            <a:ext cx="23234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3.4 NDN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的体系结构</a:t>
            </a:r>
          </a:p>
        </p:txBody>
      </p:sp>
      <p:sp>
        <p:nvSpPr>
          <p:cNvPr id="9" name="灯片编号占位符 3">
            <a:extLst>
              <a:ext uri="{FF2B5EF4-FFF2-40B4-BE49-F238E27FC236}">
                <a16:creationId xmlns:a16="http://schemas.microsoft.com/office/drawing/2014/main" id="{0FF93B89-F937-EC48-8B08-FBB4C823FECD}"/>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37</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的体系结构</a:t>
            </a:r>
          </a:p>
        </p:txBody>
      </p:sp>
      <p:sp>
        <p:nvSpPr>
          <p:cNvPr id="3" name="内容占位符 2"/>
          <p:cNvSpPr>
            <a:spLocks noGrp="1"/>
          </p:cNvSpPr>
          <p:nvPr>
            <p:ph idx="1"/>
          </p:nvPr>
        </p:nvSpPr>
        <p:spPr>
          <a:xfrm>
            <a:off x="838199" y="1417272"/>
            <a:ext cx="5918201" cy="5131205"/>
          </a:xfrm>
        </p:spPr>
        <p:txBody>
          <a:bodyPr>
            <a:normAutofit/>
          </a:bodyPr>
          <a:lstStyle/>
          <a:p>
            <a:pPr>
              <a:lnSpc>
                <a:spcPct val="120000"/>
              </a:lnSpc>
            </a:pPr>
            <a:r>
              <a:rPr kumimoji="1" lang="zh-CN" altLang="en-US" dirty="0">
                <a:sym typeface="+mn-ea"/>
              </a:rPr>
              <a:t>包格式</a:t>
            </a:r>
          </a:p>
          <a:p>
            <a:pPr lvl="1">
              <a:lnSpc>
                <a:spcPct val="120000"/>
              </a:lnSpc>
            </a:pPr>
            <a:r>
              <a:rPr lang="zh-CN" altLang="en-US" dirty="0">
                <a:solidFill>
                  <a:srgbClr val="FF0000"/>
                </a:solidFill>
              </a:rPr>
              <a:t>兴趣包</a:t>
            </a:r>
          </a:p>
          <a:p>
            <a:pPr lvl="2">
              <a:lnSpc>
                <a:spcPct val="120000"/>
              </a:lnSpc>
            </a:pPr>
            <a:r>
              <a:rPr lang="en-US" altLang="zh-CN" dirty="0"/>
              <a:t>Content Name</a:t>
            </a:r>
            <a:r>
              <a:rPr lang="zh-CN" altLang="en-US" dirty="0"/>
              <a:t>：内容名</a:t>
            </a:r>
          </a:p>
          <a:p>
            <a:pPr lvl="2">
              <a:lnSpc>
                <a:spcPct val="120000"/>
              </a:lnSpc>
            </a:pPr>
            <a:r>
              <a:rPr lang="en-US" altLang="zh-CN" dirty="0"/>
              <a:t>Selector</a:t>
            </a:r>
            <a:r>
              <a:rPr lang="zh-CN" altLang="en-US" dirty="0"/>
              <a:t>：包括偏好约束、发布者过滤和关联内容数量等</a:t>
            </a:r>
          </a:p>
          <a:p>
            <a:pPr lvl="2">
              <a:lnSpc>
                <a:spcPct val="120000"/>
              </a:lnSpc>
            </a:pPr>
            <a:r>
              <a:rPr lang="en-US" altLang="zh-CN" dirty="0"/>
              <a:t>Nonce</a:t>
            </a:r>
            <a:r>
              <a:rPr lang="zh-CN" altLang="en-US" dirty="0"/>
              <a:t>：随机数来避免兴趣包转发循环</a:t>
            </a:r>
          </a:p>
          <a:p>
            <a:pPr lvl="1">
              <a:lnSpc>
                <a:spcPct val="120000"/>
              </a:lnSpc>
            </a:pPr>
            <a:r>
              <a:rPr lang="zh-CN" altLang="en-US" dirty="0">
                <a:solidFill>
                  <a:srgbClr val="FF0000"/>
                </a:solidFill>
              </a:rPr>
              <a:t>数据包</a:t>
            </a:r>
          </a:p>
          <a:p>
            <a:pPr lvl="2">
              <a:lnSpc>
                <a:spcPct val="120000"/>
              </a:lnSpc>
            </a:pPr>
            <a:r>
              <a:rPr lang="en-US" altLang="zh-CN" dirty="0"/>
              <a:t>Content Name</a:t>
            </a:r>
            <a:r>
              <a:rPr lang="zh-CN" altLang="en-US" dirty="0"/>
              <a:t>：内容名</a:t>
            </a:r>
          </a:p>
          <a:p>
            <a:pPr lvl="2">
              <a:lnSpc>
                <a:spcPct val="120000"/>
              </a:lnSpc>
            </a:pPr>
            <a:r>
              <a:rPr lang="en-US" altLang="zh-CN" dirty="0"/>
              <a:t>Signature</a:t>
            </a:r>
            <a:r>
              <a:rPr lang="zh-CN" altLang="en-US" dirty="0"/>
              <a:t>：对应的发布者的签名</a:t>
            </a:r>
          </a:p>
          <a:p>
            <a:pPr lvl="2">
              <a:lnSpc>
                <a:spcPct val="120000"/>
              </a:lnSpc>
            </a:pPr>
            <a:r>
              <a:rPr lang="en-US" altLang="zh-CN" dirty="0"/>
              <a:t>Signed Info</a:t>
            </a:r>
            <a:r>
              <a:rPr lang="zh-CN" altLang="en-US" dirty="0"/>
              <a:t>：签名信息</a:t>
            </a:r>
          </a:p>
          <a:p>
            <a:pPr lvl="2">
              <a:lnSpc>
                <a:spcPct val="120000"/>
              </a:lnSpc>
            </a:pPr>
            <a:r>
              <a:rPr lang="en-US" altLang="zh-CN" dirty="0"/>
              <a:t>Data</a:t>
            </a:r>
            <a:r>
              <a:rPr lang="zh-CN" altLang="en-US" dirty="0"/>
              <a:t>：内容数据</a:t>
            </a:r>
          </a:p>
          <a:p>
            <a:pPr lvl="1">
              <a:lnSpc>
                <a:spcPct val="120000"/>
              </a:lnSpc>
            </a:pPr>
            <a:endParaRPr lang="en-US" altLang="zh-CN" dirty="0"/>
          </a:p>
          <a:p>
            <a:pPr lvl="1">
              <a:lnSpc>
                <a:spcPct val="120000"/>
              </a:lnSpc>
            </a:pPr>
            <a:endParaRPr kumimoji="1" lang="zh-CN" altLang="en-US" dirty="0">
              <a:sym typeface="微软雅黑" panose="020B0503020204020204" pitchFamily="34" charset="-122"/>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pic>
        <p:nvPicPr>
          <p:cNvPr id="8" name="图片 7"/>
          <p:cNvPicPr>
            <a:picLocks noChangeAspect="1"/>
          </p:cNvPicPr>
          <p:nvPr/>
        </p:nvPicPr>
        <p:blipFill>
          <a:blip r:embed="rId3"/>
          <a:stretch>
            <a:fillRect/>
          </a:stretch>
        </p:blipFill>
        <p:spPr>
          <a:xfrm>
            <a:off x="7529829" y="1700006"/>
            <a:ext cx="3276600" cy="2034540"/>
          </a:xfrm>
          <a:prstGeom prst="rect">
            <a:avLst/>
          </a:prstGeom>
        </p:spPr>
      </p:pic>
      <p:pic>
        <p:nvPicPr>
          <p:cNvPr id="9" name="图片 8"/>
          <p:cNvPicPr>
            <a:picLocks noChangeAspect="1"/>
          </p:cNvPicPr>
          <p:nvPr/>
        </p:nvPicPr>
        <p:blipFill>
          <a:blip r:embed="rId4"/>
          <a:stretch>
            <a:fillRect/>
          </a:stretch>
        </p:blipFill>
        <p:spPr>
          <a:xfrm>
            <a:off x="7560309" y="4038919"/>
            <a:ext cx="3246120" cy="2590800"/>
          </a:xfrm>
          <a:prstGeom prst="rect">
            <a:avLst/>
          </a:prstGeom>
        </p:spPr>
      </p:pic>
      <p:sp>
        <p:nvSpPr>
          <p:cNvPr id="11" name="文本框 34">
            <a:extLst>
              <a:ext uri="{FF2B5EF4-FFF2-40B4-BE49-F238E27FC236}">
                <a16:creationId xmlns:a16="http://schemas.microsoft.com/office/drawing/2014/main" id="{80F3A37D-AC19-4A58-AA7C-2110BD1CADA3}"/>
              </a:ext>
            </a:extLst>
          </p:cNvPr>
          <p:cNvSpPr txBox="1"/>
          <p:nvPr/>
        </p:nvSpPr>
        <p:spPr>
          <a:xfrm>
            <a:off x="102236" y="6492875"/>
            <a:ext cx="21075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3.4 NDN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的体系结构</a:t>
            </a:r>
          </a:p>
        </p:txBody>
      </p:sp>
      <p:sp>
        <p:nvSpPr>
          <p:cNvPr id="10" name="灯片编号占位符 3">
            <a:extLst>
              <a:ext uri="{FF2B5EF4-FFF2-40B4-BE49-F238E27FC236}">
                <a16:creationId xmlns:a16="http://schemas.microsoft.com/office/drawing/2014/main" id="{41830E43-509F-994D-BC79-5DBAA3C74EDC}"/>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38</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的体系结构</a:t>
            </a:r>
          </a:p>
        </p:txBody>
      </p:sp>
      <p:sp>
        <p:nvSpPr>
          <p:cNvPr id="3" name="内容占位符 2"/>
          <p:cNvSpPr>
            <a:spLocks noGrp="1"/>
          </p:cNvSpPr>
          <p:nvPr>
            <p:ph idx="1"/>
          </p:nvPr>
        </p:nvSpPr>
        <p:spPr>
          <a:xfrm>
            <a:off x="838199" y="1417272"/>
            <a:ext cx="4170681" cy="5131205"/>
          </a:xfrm>
        </p:spPr>
        <p:txBody>
          <a:bodyPr>
            <a:normAutofit/>
          </a:bodyPr>
          <a:lstStyle/>
          <a:p>
            <a:pPr>
              <a:lnSpc>
                <a:spcPct val="120000"/>
              </a:lnSpc>
            </a:pPr>
            <a:r>
              <a:rPr kumimoji="1" lang="zh-CN" altLang="en-US" dirty="0">
                <a:sym typeface="+mn-ea"/>
              </a:rPr>
              <a:t>三种数据结构</a:t>
            </a:r>
          </a:p>
          <a:p>
            <a:pPr lvl="1">
              <a:lnSpc>
                <a:spcPct val="120000"/>
              </a:lnSpc>
            </a:pPr>
            <a:r>
              <a:rPr lang="zh-CN" altLang="en-US" dirty="0">
                <a:solidFill>
                  <a:srgbClr val="FF0000"/>
                </a:solidFill>
              </a:rPr>
              <a:t>内容存储（</a:t>
            </a:r>
            <a:r>
              <a:rPr lang="en-US" altLang="zh-CN" dirty="0">
                <a:solidFill>
                  <a:srgbClr val="FF0000"/>
                </a:solidFill>
              </a:rPr>
              <a:t>CS</a:t>
            </a:r>
            <a:r>
              <a:rPr lang="zh-CN" altLang="en-US" dirty="0">
                <a:solidFill>
                  <a:srgbClr val="FF0000"/>
                </a:solidFill>
              </a:rPr>
              <a:t>）</a:t>
            </a:r>
          </a:p>
          <a:p>
            <a:pPr lvl="2">
              <a:lnSpc>
                <a:spcPct val="120000"/>
              </a:lnSpc>
            </a:pPr>
            <a:r>
              <a:rPr lang="zh-CN" altLang="en-US" dirty="0"/>
              <a:t>内部缓存存储的所有内容</a:t>
            </a:r>
          </a:p>
          <a:p>
            <a:pPr lvl="1">
              <a:lnSpc>
                <a:spcPct val="120000"/>
              </a:lnSpc>
            </a:pPr>
            <a:r>
              <a:rPr lang="zh-CN" altLang="en-US" dirty="0">
                <a:solidFill>
                  <a:srgbClr val="FF0000"/>
                </a:solidFill>
              </a:rPr>
              <a:t>待定兴趣表（</a:t>
            </a:r>
            <a:r>
              <a:rPr lang="en-US" altLang="zh-CN" dirty="0">
                <a:solidFill>
                  <a:srgbClr val="FF0000"/>
                </a:solidFill>
              </a:rPr>
              <a:t>PIT</a:t>
            </a:r>
            <a:r>
              <a:rPr lang="zh-CN" altLang="en-US" dirty="0">
                <a:solidFill>
                  <a:srgbClr val="FF0000"/>
                </a:solidFill>
              </a:rPr>
              <a:t>）</a:t>
            </a:r>
          </a:p>
          <a:p>
            <a:pPr lvl="2">
              <a:lnSpc>
                <a:spcPct val="120000"/>
              </a:lnSpc>
            </a:pPr>
            <a:r>
              <a:rPr lang="zh-CN" altLang="en-US" dirty="0"/>
              <a:t>记录路由器转发但还没有被满足的所有兴趣包，包括相应接口</a:t>
            </a:r>
          </a:p>
          <a:p>
            <a:pPr lvl="1">
              <a:lnSpc>
                <a:spcPct val="120000"/>
              </a:lnSpc>
            </a:pPr>
            <a:r>
              <a:rPr lang="zh-CN" altLang="en-US" dirty="0">
                <a:solidFill>
                  <a:srgbClr val="FF0000"/>
                </a:solidFill>
              </a:rPr>
              <a:t>转发信息库（</a:t>
            </a:r>
            <a:r>
              <a:rPr lang="en-US" altLang="zh-CN" dirty="0">
                <a:solidFill>
                  <a:srgbClr val="FF0000"/>
                </a:solidFill>
              </a:rPr>
              <a:t>FIB</a:t>
            </a:r>
            <a:r>
              <a:rPr lang="zh-CN" altLang="en-US" dirty="0">
                <a:solidFill>
                  <a:srgbClr val="FF0000"/>
                </a:solidFill>
              </a:rPr>
              <a:t>）</a:t>
            </a:r>
          </a:p>
          <a:p>
            <a:pPr lvl="2">
              <a:lnSpc>
                <a:spcPct val="120000"/>
              </a:lnSpc>
            </a:pPr>
            <a:r>
              <a:rPr lang="zh-CN" altLang="en-US" dirty="0"/>
              <a:t>基于名字前缀匹配</a:t>
            </a:r>
          </a:p>
          <a:p>
            <a:pPr lvl="1">
              <a:lnSpc>
                <a:spcPct val="120000"/>
              </a:lnSpc>
            </a:pPr>
            <a:endParaRPr lang="en-US" altLang="zh-CN" dirty="0"/>
          </a:p>
          <a:p>
            <a:pPr lvl="1">
              <a:lnSpc>
                <a:spcPct val="120000"/>
              </a:lnSpc>
            </a:pPr>
            <a:endParaRPr kumimoji="1" lang="zh-CN" altLang="en-US" dirty="0">
              <a:sym typeface="微软雅黑" panose="020B0503020204020204" pitchFamily="34" charset="-122"/>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10" name="文本框 34">
            <a:extLst>
              <a:ext uri="{FF2B5EF4-FFF2-40B4-BE49-F238E27FC236}">
                <a16:creationId xmlns:a16="http://schemas.microsoft.com/office/drawing/2014/main" id="{80F3A37D-AC19-4A58-AA7C-2110BD1CADA3}"/>
              </a:ext>
            </a:extLst>
          </p:cNvPr>
          <p:cNvSpPr txBox="1"/>
          <p:nvPr/>
        </p:nvSpPr>
        <p:spPr>
          <a:xfrm>
            <a:off x="102236" y="6492875"/>
            <a:ext cx="21583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3.4 NDN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的体系结构</a:t>
            </a:r>
          </a:p>
        </p:txBody>
      </p:sp>
      <p:pic>
        <p:nvPicPr>
          <p:cNvPr id="11" name="图片 10"/>
          <p:cNvPicPr>
            <a:picLocks noChangeAspect="1"/>
          </p:cNvPicPr>
          <p:nvPr/>
        </p:nvPicPr>
        <p:blipFill>
          <a:blip r:embed="rId3"/>
          <a:stretch>
            <a:fillRect/>
          </a:stretch>
        </p:blipFill>
        <p:spPr>
          <a:xfrm>
            <a:off x="5317067" y="1496060"/>
            <a:ext cx="6620934" cy="4472305"/>
          </a:xfrm>
          <a:prstGeom prst="rect">
            <a:avLst/>
          </a:prstGeom>
        </p:spPr>
      </p:pic>
      <p:sp>
        <p:nvSpPr>
          <p:cNvPr id="8" name="灯片编号占位符 3">
            <a:extLst>
              <a:ext uri="{FF2B5EF4-FFF2-40B4-BE49-F238E27FC236}">
                <a16:creationId xmlns:a16="http://schemas.microsoft.com/office/drawing/2014/main" id="{EB774877-7C78-1941-9139-DC00B56039F2}"/>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39</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1307507" y="1510758"/>
            <a:ext cx="9418157" cy="4982116"/>
          </a:xfrm>
        </p:spPr>
        <p:txBody>
          <a:bodyPr>
            <a:normAutofit/>
          </a:bodyPr>
          <a:lstStyle/>
          <a:p>
            <a:r>
              <a:rPr kumimoji="1" lang="en-US" altLang="zh-CN" sz="3200" dirty="0"/>
              <a:t>PPT</a:t>
            </a:r>
            <a:r>
              <a:rPr kumimoji="1" lang="zh-CN" altLang="en-US" sz="3200" dirty="0"/>
              <a:t>使用方式</a:t>
            </a:r>
            <a:endParaRPr kumimoji="1" lang="en-US" altLang="zh-CN" sz="3200" dirty="0"/>
          </a:p>
          <a:p>
            <a:pPr lvl="1"/>
            <a:r>
              <a:rPr kumimoji="1" lang="zh-CN" altLang="en-US" sz="2800" dirty="0"/>
              <a:t>各位老师使用此教案前，可以将</a:t>
            </a:r>
            <a:r>
              <a:rPr kumimoji="1" lang="en-US" altLang="zh-CN" sz="2800" dirty="0"/>
              <a:t>PPT</a:t>
            </a:r>
            <a:r>
              <a:rPr kumimoji="1" lang="zh-CN" altLang="en-US" sz="2800" dirty="0"/>
              <a:t>首页的</a:t>
            </a:r>
            <a:r>
              <a:rPr kumimoji="1" lang="en-US" altLang="zh-CN" sz="2800" dirty="0"/>
              <a:t>XXXX</a:t>
            </a:r>
            <a:r>
              <a:rPr kumimoji="1" lang="zh-CN" altLang="en-US" sz="2800" dirty="0"/>
              <a:t>替换成自己的名字和学校名称等，再</a:t>
            </a:r>
            <a:r>
              <a:rPr kumimoji="1" lang="zh-CN" altLang="en-US" sz="2800" dirty="0">
                <a:solidFill>
                  <a:srgbClr val="C00000"/>
                </a:solidFill>
              </a:rPr>
              <a:t>在</a:t>
            </a:r>
            <a:r>
              <a:rPr kumimoji="1" lang="en-US" altLang="zh-CN" sz="2800" dirty="0">
                <a:solidFill>
                  <a:srgbClr val="C00000"/>
                </a:solidFill>
              </a:rPr>
              <a:t>PPT</a:t>
            </a:r>
            <a:r>
              <a:rPr kumimoji="1" lang="zh-CN" altLang="en-US" sz="2800" dirty="0">
                <a:solidFill>
                  <a:srgbClr val="C00000"/>
                </a:solidFill>
              </a:rPr>
              <a:t>母版中加入自己学校的图标</a:t>
            </a:r>
            <a:endParaRPr kumimoji="1" lang="en-US" altLang="zh-CN" sz="2800" dirty="0">
              <a:solidFill>
                <a:srgbClr val="C00000"/>
              </a:solidFill>
            </a:endParaRPr>
          </a:p>
          <a:p>
            <a:pPr lvl="1"/>
            <a:r>
              <a:rPr kumimoji="1" lang="zh-CN" altLang="en-US" sz="2800" dirty="0"/>
              <a:t>在</a:t>
            </a:r>
            <a:r>
              <a:rPr kumimoji="1" lang="en-US" altLang="zh-CN" sz="2800" dirty="0"/>
              <a:t>PPT</a:t>
            </a:r>
            <a:r>
              <a:rPr kumimoji="1" lang="zh-CN" altLang="en-US" sz="2800" dirty="0"/>
              <a:t>母版中加入学校图标的方法</a:t>
            </a:r>
            <a:endParaRPr kumimoji="1" lang="en-US" altLang="zh-CN" sz="2800" dirty="0"/>
          </a:p>
          <a:p>
            <a:pPr lvl="2"/>
            <a:r>
              <a:rPr kumimoji="1" lang="en-US" altLang="zh-CN" sz="2400" dirty="0"/>
              <a:t>1</a:t>
            </a:r>
            <a:r>
              <a:rPr kumimoji="1" lang="zh-CN" altLang="en-US" sz="2400" dirty="0"/>
              <a:t>、打开幻灯片母版：</a:t>
            </a:r>
            <a:r>
              <a:rPr kumimoji="1" lang="en-US" altLang="zh-CN" sz="2400" dirty="0"/>
              <a:t>PPT</a:t>
            </a:r>
            <a:r>
              <a:rPr kumimoji="1" lang="zh-CN" altLang="en-US" sz="2400" dirty="0"/>
              <a:t>菜单</a:t>
            </a:r>
            <a:r>
              <a:rPr kumimoji="1" lang="en-US" altLang="zh-CN" sz="2400" dirty="0"/>
              <a:t>-&gt;</a:t>
            </a:r>
            <a:r>
              <a:rPr kumimoji="1" lang="zh-CN" altLang="en-US" sz="2400" dirty="0"/>
              <a:t>视图</a:t>
            </a:r>
            <a:r>
              <a:rPr kumimoji="1" lang="en-US" altLang="zh-CN" sz="2400" dirty="0"/>
              <a:t>-&gt;</a:t>
            </a:r>
            <a:r>
              <a:rPr kumimoji="1" lang="zh-CN" altLang="en-US" sz="2400" dirty="0"/>
              <a:t>母版</a:t>
            </a:r>
            <a:r>
              <a:rPr kumimoji="1" lang="en-US" altLang="zh-CN" sz="2400" dirty="0"/>
              <a:t>-&gt;</a:t>
            </a:r>
            <a:r>
              <a:rPr kumimoji="1" lang="zh-CN" altLang="en-US" sz="2400" dirty="0"/>
              <a:t>幻灯片母版</a:t>
            </a:r>
            <a:endParaRPr kumimoji="1" lang="en-US" altLang="zh-CN" sz="2400" dirty="0"/>
          </a:p>
          <a:p>
            <a:pPr lvl="2"/>
            <a:r>
              <a:rPr kumimoji="1" lang="en-US" altLang="zh-CN" sz="2400" dirty="0"/>
              <a:t>2</a:t>
            </a:r>
            <a:r>
              <a:rPr kumimoji="1" lang="zh-CN" altLang="en-US" sz="2400" dirty="0"/>
              <a:t>、将母版的</a:t>
            </a:r>
            <a:r>
              <a:rPr kumimoji="1" lang="en-US" altLang="zh-CN" sz="2400" dirty="0"/>
              <a:t>P3</a:t>
            </a:r>
            <a:r>
              <a:rPr kumimoji="1" lang="zh-CN" altLang="en-US" sz="2400" dirty="0"/>
              <a:t>和</a:t>
            </a:r>
            <a:r>
              <a:rPr kumimoji="1" lang="en-US" altLang="zh-CN" sz="2400" dirty="0"/>
              <a:t>P4</a:t>
            </a:r>
            <a:r>
              <a:rPr kumimoji="1" lang="zh-CN" altLang="en-US" sz="2400" dirty="0"/>
              <a:t>右上角的“我的学校”图标，删去并换成自己学校的图标</a:t>
            </a:r>
            <a:endParaRPr kumimoji="1" lang="en-US" altLang="zh-CN" sz="2400" dirty="0"/>
          </a:p>
          <a:p>
            <a:pPr lvl="2"/>
            <a:r>
              <a:rPr kumimoji="1" lang="en-US" altLang="zh-CN" sz="2400" dirty="0"/>
              <a:t>3</a:t>
            </a:r>
            <a:r>
              <a:rPr kumimoji="1" lang="zh-CN" altLang="en-US" sz="2400" dirty="0"/>
              <a:t>、页面最上面菜单中，关闭母版</a:t>
            </a:r>
            <a:endParaRPr kumimoji="1" lang="en-US" altLang="zh-CN" sz="2400" dirty="0"/>
          </a:p>
          <a:p>
            <a:pPr lvl="2"/>
            <a:r>
              <a:rPr kumimoji="1" lang="zh-CN" altLang="en-US" sz="2400" dirty="0"/>
              <a:t>祝贺你：</a:t>
            </a:r>
            <a:r>
              <a:rPr kumimoji="1" lang="en-US" altLang="zh-CN" sz="2400" dirty="0"/>
              <a:t>PPT</a:t>
            </a:r>
            <a:r>
              <a:rPr kumimoji="1" lang="zh-CN" altLang="en-US" sz="2400" dirty="0"/>
              <a:t>每页正文均有自己学校的图标了！</a:t>
            </a:r>
          </a:p>
          <a:p>
            <a:pPr lvl="1"/>
            <a:endParaRPr kumimoji="1" lang="en-US" altLang="zh-CN" sz="2800" dirty="0"/>
          </a:p>
          <a:p>
            <a:endParaRPr kumimoji="1" lang="zh-CN" altLang="en-US" sz="3200"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椭圆 4">
            <a:extLst>
              <a:ext uri="{FF2B5EF4-FFF2-40B4-BE49-F238E27FC236}">
                <a16:creationId xmlns:a16="http://schemas.microsoft.com/office/drawing/2014/main" id="{0D369F25-E335-FF4C-AD67-3FBF03337FA3}"/>
              </a:ext>
            </a:extLst>
          </p:cNvPr>
          <p:cNvSpPr/>
          <p:nvPr/>
        </p:nvSpPr>
        <p:spPr>
          <a:xfrm>
            <a:off x="10065342" y="241300"/>
            <a:ext cx="1638300" cy="72529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 name="直线箭头连接符 6">
            <a:extLst>
              <a:ext uri="{FF2B5EF4-FFF2-40B4-BE49-F238E27FC236}">
                <a16:creationId xmlns:a16="http://schemas.microsoft.com/office/drawing/2014/main" id="{2B2B10B7-DA6C-F440-A8E7-795D4E83A456}"/>
              </a:ext>
            </a:extLst>
          </p:cNvPr>
          <p:cNvCxnSpPr>
            <a:cxnSpLocks/>
          </p:cNvCxnSpPr>
          <p:nvPr/>
        </p:nvCxnSpPr>
        <p:spPr>
          <a:xfrm flipV="1">
            <a:off x="10626811" y="1066800"/>
            <a:ext cx="257681" cy="16146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121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的体系结构</a:t>
            </a:r>
          </a:p>
        </p:txBody>
      </p:sp>
      <p:sp>
        <p:nvSpPr>
          <p:cNvPr id="3" name="内容占位符 2"/>
          <p:cNvSpPr>
            <a:spLocks noGrp="1"/>
          </p:cNvSpPr>
          <p:nvPr>
            <p:ph idx="1"/>
          </p:nvPr>
        </p:nvSpPr>
        <p:spPr>
          <a:xfrm>
            <a:off x="838199" y="1417272"/>
            <a:ext cx="4717416" cy="5131205"/>
          </a:xfrm>
        </p:spPr>
        <p:txBody>
          <a:bodyPr>
            <a:normAutofit lnSpcReduction="10000"/>
          </a:bodyPr>
          <a:lstStyle/>
          <a:p>
            <a:pPr>
              <a:lnSpc>
                <a:spcPct val="120000"/>
              </a:lnSpc>
            </a:pPr>
            <a:r>
              <a:rPr kumimoji="1" lang="zh-CN" altLang="en-US" dirty="0">
                <a:sym typeface="+mn-ea"/>
              </a:rPr>
              <a:t>转发过程</a:t>
            </a:r>
          </a:p>
          <a:p>
            <a:pPr lvl="1">
              <a:lnSpc>
                <a:spcPct val="120000"/>
              </a:lnSpc>
            </a:pPr>
            <a:r>
              <a:rPr lang="zh-CN" altLang="en-US" dirty="0">
                <a:solidFill>
                  <a:srgbClr val="FF0000"/>
                </a:solidFill>
              </a:rPr>
              <a:t>兴趣包</a:t>
            </a:r>
          </a:p>
          <a:p>
            <a:pPr lvl="2">
              <a:lnSpc>
                <a:spcPct val="120000"/>
              </a:lnSpc>
            </a:pPr>
            <a:r>
              <a:rPr lang="en-US" altLang="zh-CN" dirty="0"/>
              <a:t>CS</a:t>
            </a:r>
            <a:r>
              <a:rPr lang="zh-CN" altLang="en-US" dirty="0"/>
              <a:t>：是否已有缓存</a:t>
            </a:r>
          </a:p>
          <a:p>
            <a:pPr lvl="2">
              <a:lnSpc>
                <a:spcPct val="120000"/>
              </a:lnSpc>
            </a:pPr>
            <a:r>
              <a:rPr lang="en-US" altLang="zh-CN" dirty="0"/>
              <a:t>PIT</a:t>
            </a:r>
            <a:r>
              <a:rPr lang="zh-CN" altLang="en-US" dirty="0"/>
              <a:t>：是否已有其他消费者请求过，有就无需重复发送，增加一个进入接口</a:t>
            </a:r>
            <a:endParaRPr lang="en-US" altLang="zh-CN" dirty="0"/>
          </a:p>
          <a:p>
            <a:pPr lvl="2">
              <a:lnSpc>
                <a:spcPct val="120000"/>
              </a:lnSpc>
            </a:pPr>
            <a:r>
              <a:rPr lang="en-US" altLang="zh-CN" dirty="0"/>
              <a:t>FIB</a:t>
            </a:r>
            <a:r>
              <a:rPr lang="zh-CN" altLang="en-US" dirty="0"/>
              <a:t>：转发</a:t>
            </a:r>
          </a:p>
          <a:p>
            <a:pPr lvl="1">
              <a:lnSpc>
                <a:spcPct val="120000"/>
              </a:lnSpc>
            </a:pPr>
            <a:r>
              <a:rPr lang="zh-CN" altLang="en-US" dirty="0">
                <a:solidFill>
                  <a:srgbClr val="FF0000"/>
                </a:solidFill>
              </a:rPr>
              <a:t>数据包</a:t>
            </a:r>
          </a:p>
          <a:p>
            <a:pPr lvl="2">
              <a:lnSpc>
                <a:spcPct val="120000"/>
              </a:lnSpc>
            </a:pPr>
            <a:r>
              <a:rPr lang="en-US" altLang="zh-CN" dirty="0"/>
              <a:t>PIT</a:t>
            </a:r>
            <a:r>
              <a:rPr lang="zh-CN" altLang="en-US" dirty="0"/>
              <a:t>：若有关于该数据的记录，转发给所有进入接口；若无则直接丢弃</a:t>
            </a:r>
          </a:p>
          <a:p>
            <a:pPr lvl="2">
              <a:lnSpc>
                <a:spcPct val="120000"/>
              </a:lnSpc>
            </a:pPr>
            <a:r>
              <a:rPr lang="en-US" altLang="zh-CN" dirty="0"/>
              <a:t>CS</a:t>
            </a:r>
            <a:r>
              <a:rPr lang="zh-CN" altLang="en-US" dirty="0"/>
              <a:t>：执行缓存策略，继续转发</a:t>
            </a:r>
          </a:p>
          <a:p>
            <a:pPr lvl="2">
              <a:lnSpc>
                <a:spcPct val="120000"/>
              </a:lnSpc>
            </a:pPr>
            <a:endParaRPr lang="zh-CN" altLang="en-US" dirty="0"/>
          </a:p>
          <a:p>
            <a:pPr lvl="1">
              <a:lnSpc>
                <a:spcPct val="120000"/>
              </a:lnSpc>
            </a:pPr>
            <a:endParaRPr lang="en-US" altLang="zh-CN" dirty="0"/>
          </a:p>
          <a:p>
            <a:pPr lvl="1">
              <a:lnSpc>
                <a:spcPct val="120000"/>
              </a:lnSpc>
            </a:pPr>
            <a:endParaRPr kumimoji="1" lang="zh-CN" altLang="en-US" dirty="0">
              <a:sym typeface="微软雅黑" panose="020B0503020204020204" pitchFamily="34" charset="-122"/>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10" name="文本框 34">
            <a:extLst>
              <a:ext uri="{FF2B5EF4-FFF2-40B4-BE49-F238E27FC236}">
                <a16:creationId xmlns:a16="http://schemas.microsoft.com/office/drawing/2014/main" id="{80F3A37D-AC19-4A58-AA7C-2110BD1CADA3}"/>
              </a:ext>
            </a:extLst>
          </p:cNvPr>
          <p:cNvSpPr txBox="1"/>
          <p:nvPr/>
        </p:nvSpPr>
        <p:spPr>
          <a:xfrm>
            <a:off x="102236" y="6492875"/>
            <a:ext cx="20948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3.4 NDN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的体系结构</a:t>
            </a:r>
          </a:p>
        </p:txBody>
      </p:sp>
      <p:pic>
        <p:nvPicPr>
          <p:cNvPr id="8" name="图片 7"/>
          <p:cNvPicPr>
            <a:picLocks noChangeAspect="1"/>
          </p:cNvPicPr>
          <p:nvPr/>
        </p:nvPicPr>
        <p:blipFill>
          <a:blip r:embed="rId3"/>
          <a:stretch>
            <a:fillRect/>
          </a:stretch>
        </p:blipFill>
        <p:spPr>
          <a:xfrm>
            <a:off x="5555615" y="1672272"/>
            <a:ext cx="6636385" cy="1623695"/>
          </a:xfrm>
          <a:prstGeom prst="rect">
            <a:avLst/>
          </a:prstGeom>
        </p:spPr>
      </p:pic>
      <p:pic>
        <p:nvPicPr>
          <p:cNvPr id="9" name="图片 8"/>
          <p:cNvPicPr>
            <a:picLocks noChangeAspect="1"/>
          </p:cNvPicPr>
          <p:nvPr/>
        </p:nvPicPr>
        <p:blipFill>
          <a:blip r:embed="rId4"/>
          <a:stretch>
            <a:fillRect/>
          </a:stretch>
        </p:blipFill>
        <p:spPr>
          <a:xfrm>
            <a:off x="6192411" y="3818255"/>
            <a:ext cx="5658485" cy="2150110"/>
          </a:xfrm>
          <a:prstGeom prst="rect">
            <a:avLst/>
          </a:prstGeom>
        </p:spPr>
      </p:pic>
      <p:sp>
        <p:nvSpPr>
          <p:cNvPr id="11" name="灯片编号占位符 3">
            <a:extLst>
              <a:ext uri="{FF2B5EF4-FFF2-40B4-BE49-F238E27FC236}">
                <a16:creationId xmlns:a16="http://schemas.microsoft.com/office/drawing/2014/main" id="{6AF30287-2FA5-0B43-ABF8-FCAA6FCD0ED1}"/>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40</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的体系结构</a:t>
            </a:r>
          </a:p>
        </p:txBody>
      </p:sp>
      <p:sp>
        <p:nvSpPr>
          <p:cNvPr id="3" name="内容占位符 2"/>
          <p:cNvSpPr>
            <a:spLocks noGrp="1"/>
          </p:cNvSpPr>
          <p:nvPr>
            <p:ph idx="1"/>
          </p:nvPr>
        </p:nvSpPr>
        <p:spPr>
          <a:xfrm>
            <a:off x="838199" y="1417272"/>
            <a:ext cx="10507134" cy="5131205"/>
          </a:xfrm>
        </p:spPr>
        <p:txBody>
          <a:bodyPr>
            <a:normAutofit/>
          </a:bodyPr>
          <a:lstStyle/>
          <a:p>
            <a:pPr>
              <a:lnSpc>
                <a:spcPct val="120000"/>
              </a:lnSpc>
            </a:pPr>
            <a:r>
              <a:rPr kumimoji="1" lang="zh-CN" altLang="en-US" dirty="0">
                <a:sym typeface="+mn-ea"/>
              </a:rPr>
              <a:t>命名规则</a:t>
            </a:r>
          </a:p>
          <a:p>
            <a:pPr lvl="1">
              <a:lnSpc>
                <a:spcPct val="120000"/>
              </a:lnSpc>
            </a:pPr>
            <a:r>
              <a:rPr lang="zh-CN" altLang="en-US" dirty="0"/>
              <a:t>命名属性</a:t>
            </a:r>
          </a:p>
          <a:p>
            <a:pPr lvl="2">
              <a:lnSpc>
                <a:spcPct val="120000"/>
              </a:lnSpc>
            </a:pPr>
            <a:r>
              <a:rPr lang="zh-CN" altLang="en-US" dirty="0"/>
              <a:t>唯一性</a:t>
            </a:r>
          </a:p>
          <a:p>
            <a:pPr lvl="2">
              <a:lnSpc>
                <a:spcPct val="120000"/>
              </a:lnSpc>
            </a:pPr>
            <a:r>
              <a:rPr lang="zh-CN" altLang="en-US" dirty="0"/>
              <a:t>持久性和位置无关性</a:t>
            </a:r>
            <a:endParaRPr lang="en-US" altLang="zh-CN" dirty="0"/>
          </a:p>
          <a:p>
            <a:pPr lvl="2">
              <a:lnSpc>
                <a:spcPct val="120000"/>
              </a:lnSpc>
            </a:pPr>
            <a:r>
              <a:rPr lang="zh-CN" altLang="en-US" dirty="0"/>
              <a:t>可用性和可扩展性</a:t>
            </a:r>
            <a:endParaRPr lang="en-US" altLang="zh-CN" dirty="0"/>
          </a:p>
          <a:p>
            <a:pPr lvl="2">
              <a:lnSpc>
                <a:spcPct val="120000"/>
              </a:lnSpc>
            </a:pPr>
            <a:r>
              <a:rPr lang="zh-CN" altLang="en-US" dirty="0"/>
              <a:t>安全性</a:t>
            </a:r>
            <a:endParaRPr lang="en-US" altLang="zh-CN" dirty="0"/>
          </a:p>
          <a:p>
            <a:pPr lvl="1">
              <a:lnSpc>
                <a:spcPct val="120000"/>
              </a:lnSpc>
            </a:pPr>
            <a:r>
              <a:rPr lang="zh-CN" altLang="en-US" dirty="0"/>
              <a:t>命名原则</a:t>
            </a:r>
          </a:p>
          <a:p>
            <a:pPr lvl="2">
              <a:lnSpc>
                <a:spcPct val="120000"/>
              </a:lnSpc>
            </a:pPr>
            <a:r>
              <a:rPr lang="zh-CN" altLang="en-US" dirty="0"/>
              <a:t>可方便实现数据复制</a:t>
            </a:r>
            <a:endParaRPr lang="en-US" altLang="zh-CN" dirty="0"/>
          </a:p>
          <a:p>
            <a:pPr lvl="2">
              <a:lnSpc>
                <a:spcPct val="120000"/>
              </a:lnSpc>
            </a:pPr>
            <a:r>
              <a:rPr lang="zh-CN" altLang="en-US" dirty="0"/>
              <a:t>可重复利用缓存内容</a:t>
            </a:r>
            <a:endParaRPr lang="en-US" altLang="zh-CN" dirty="0"/>
          </a:p>
          <a:p>
            <a:pPr lvl="2">
              <a:lnSpc>
                <a:spcPct val="120000"/>
              </a:lnSpc>
            </a:pPr>
            <a:r>
              <a:rPr lang="zh-CN" altLang="en-US" dirty="0"/>
              <a:t>可支持多播、移动等</a:t>
            </a:r>
          </a:p>
          <a:p>
            <a:pPr lvl="1">
              <a:lnSpc>
                <a:spcPct val="120000"/>
              </a:lnSpc>
            </a:pPr>
            <a:endParaRPr lang="en-US" altLang="zh-CN" dirty="0"/>
          </a:p>
          <a:p>
            <a:pPr lvl="1">
              <a:lnSpc>
                <a:spcPct val="120000"/>
              </a:lnSpc>
            </a:pPr>
            <a:endParaRPr kumimoji="1" lang="zh-CN" altLang="en-US" dirty="0">
              <a:sym typeface="微软雅黑" panose="020B0503020204020204" pitchFamily="34" charset="-122"/>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10" name="文本框 34">
            <a:extLst>
              <a:ext uri="{FF2B5EF4-FFF2-40B4-BE49-F238E27FC236}">
                <a16:creationId xmlns:a16="http://schemas.microsoft.com/office/drawing/2014/main" id="{80F3A37D-AC19-4A58-AA7C-2110BD1CADA3}"/>
              </a:ext>
            </a:extLst>
          </p:cNvPr>
          <p:cNvSpPr txBox="1"/>
          <p:nvPr/>
        </p:nvSpPr>
        <p:spPr>
          <a:xfrm>
            <a:off x="102236" y="6492875"/>
            <a:ext cx="21583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3.4 NDN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的体系结构</a:t>
            </a:r>
          </a:p>
        </p:txBody>
      </p:sp>
      <p:sp>
        <p:nvSpPr>
          <p:cNvPr id="7" name="灯片编号占位符 3">
            <a:extLst>
              <a:ext uri="{FF2B5EF4-FFF2-40B4-BE49-F238E27FC236}">
                <a16:creationId xmlns:a16="http://schemas.microsoft.com/office/drawing/2014/main" id="{45E2BF85-6218-F743-96D7-60AE8F7BD8C5}"/>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41</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NDN</a:t>
            </a:r>
            <a:r>
              <a:rPr kumimoji="1" lang="zh-CN" altLang="en-US" dirty="0"/>
              <a:t>的发展与挑战</a:t>
            </a:r>
          </a:p>
        </p:txBody>
      </p:sp>
      <p:sp>
        <p:nvSpPr>
          <p:cNvPr id="3" name="内容占位符 2"/>
          <p:cNvSpPr>
            <a:spLocks noGrp="1"/>
          </p:cNvSpPr>
          <p:nvPr>
            <p:ph idx="1"/>
          </p:nvPr>
        </p:nvSpPr>
        <p:spPr>
          <a:xfrm>
            <a:off x="838199" y="1417272"/>
            <a:ext cx="10507134" cy="5131205"/>
          </a:xfrm>
        </p:spPr>
        <p:txBody>
          <a:bodyPr>
            <a:normAutofit/>
          </a:bodyPr>
          <a:lstStyle/>
          <a:p>
            <a:pPr>
              <a:lnSpc>
                <a:spcPct val="120000"/>
              </a:lnSpc>
            </a:pPr>
            <a:r>
              <a:rPr lang="zh-CN" altLang="en-US" dirty="0"/>
              <a:t>扩展性</a:t>
            </a:r>
            <a:endParaRPr lang="en-US" altLang="zh-CN" dirty="0"/>
          </a:p>
          <a:p>
            <a:pPr lvl="1">
              <a:lnSpc>
                <a:spcPct val="120000"/>
              </a:lnSpc>
            </a:pPr>
            <a:r>
              <a:rPr lang="zh-CN" altLang="en-US" dirty="0">
                <a:sym typeface="微软雅黑" panose="020B0503020204020204" pitchFamily="34" charset="-122"/>
              </a:rPr>
              <a:t>ICN在面对无限的信息命名空间，其扩展性问题变得更有挑战性</a:t>
            </a:r>
            <a:endParaRPr lang="en-US" altLang="zh-CN" dirty="0">
              <a:sym typeface="微软雅黑" panose="020B0503020204020204" pitchFamily="34" charset="-122"/>
            </a:endParaRPr>
          </a:p>
          <a:p>
            <a:pPr>
              <a:lnSpc>
                <a:spcPct val="120000"/>
              </a:lnSpc>
            </a:pPr>
            <a:r>
              <a:rPr lang="zh-CN" altLang="en-US" dirty="0"/>
              <a:t>移动性</a:t>
            </a:r>
            <a:endParaRPr lang="en-US" altLang="zh-CN" dirty="0"/>
          </a:p>
          <a:p>
            <a:pPr lvl="1">
              <a:lnSpc>
                <a:spcPct val="120000"/>
              </a:lnSpc>
            </a:pPr>
            <a:r>
              <a:rPr lang="zh-CN" altLang="en-US" dirty="0">
                <a:sym typeface="微软雅黑" panose="020B0503020204020204" pitchFamily="34" charset="-122"/>
              </a:rPr>
              <a:t>订阅-发布模式对于发布者的移动性支持</a:t>
            </a:r>
            <a:endParaRPr lang="en-US" altLang="zh-CN" dirty="0">
              <a:sym typeface="微软雅黑" panose="020B0503020204020204" pitchFamily="34" charset="-122"/>
            </a:endParaRPr>
          </a:p>
          <a:p>
            <a:pPr>
              <a:lnSpc>
                <a:spcPct val="120000"/>
              </a:lnSpc>
            </a:pPr>
            <a:r>
              <a:rPr lang="zh-CN" altLang="en-US" dirty="0"/>
              <a:t>应用性</a:t>
            </a:r>
            <a:endParaRPr lang="en-US" altLang="zh-CN" dirty="0"/>
          </a:p>
          <a:p>
            <a:pPr lvl="1">
              <a:lnSpc>
                <a:spcPct val="120000"/>
              </a:lnSpc>
            </a:pPr>
            <a:r>
              <a:rPr lang="zh-CN" altLang="en-US" dirty="0">
                <a:sym typeface="微软雅黑" panose="020B0503020204020204" pitchFamily="34" charset="-122"/>
              </a:rPr>
              <a:t>缺乏大规模实际场景的验证</a:t>
            </a:r>
          </a:p>
          <a:p>
            <a:pPr>
              <a:lnSpc>
                <a:spcPct val="120000"/>
              </a:lnSpc>
            </a:pPr>
            <a:r>
              <a:rPr lang="zh-CN" altLang="en-US" dirty="0"/>
              <a:t>安全性</a:t>
            </a:r>
            <a:endParaRPr lang="en-US" altLang="zh-CN" dirty="0"/>
          </a:p>
          <a:p>
            <a:pPr lvl="1">
              <a:lnSpc>
                <a:spcPct val="120000"/>
              </a:lnSpc>
            </a:pPr>
            <a:r>
              <a:rPr lang="zh-CN" altLang="en-US" dirty="0">
                <a:sym typeface="微软雅黑" panose="020B0503020204020204" pitchFamily="34" charset="-122"/>
              </a:rPr>
              <a:t>隐私问题、信息篡改、缓存污染和访问控制等问题</a:t>
            </a: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10" name="文本框 34">
            <a:extLst>
              <a:ext uri="{FF2B5EF4-FFF2-40B4-BE49-F238E27FC236}">
                <a16:creationId xmlns:a16="http://schemas.microsoft.com/office/drawing/2014/main" id="{80F3A37D-AC19-4A58-AA7C-2110BD1CADA3}"/>
              </a:ext>
            </a:extLst>
          </p:cNvPr>
          <p:cNvSpPr txBox="1"/>
          <p:nvPr/>
        </p:nvSpPr>
        <p:spPr>
          <a:xfrm>
            <a:off x="102236" y="6492875"/>
            <a:ext cx="231076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3.5 NDN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的发展与挑战</a:t>
            </a:r>
          </a:p>
        </p:txBody>
      </p:sp>
      <p:sp>
        <p:nvSpPr>
          <p:cNvPr id="7" name="灯片编号占位符 3">
            <a:extLst>
              <a:ext uri="{FF2B5EF4-FFF2-40B4-BE49-F238E27FC236}">
                <a16:creationId xmlns:a16="http://schemas.microsoft.com/office/drawing/2014/main" id="{3E903A33-9B5E-5D46-97CF-D2FABE5364B4}"/>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42</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问题与思考</a:t>
            </a:r>
          </a:p>
        </p:txBody>
      </p:sp>
      <p:sp>
        <p:nvSpPr>
          <p:cNvPr id="3" name="内容占位符 2"/>
          <p:cNvSpPr>
            <a:spLocks noGrp="1"/>
          </p:cNvSpPr>
          <p:nvPr>
            <p:ph idx="1"/>
          </p:nvPr>
        </p:nvSpPr>
        <p:spPr>
          <a:xfrm>
            <a:off x="838198" y="1417272"/>
            <a:ext cx="11087101" cy="5131205"/>
          </a:xfrm>
        </p:spPr>
        <p:txBody>
          <a:bodyPr>
            <a:normAutofit fontScale="92500" lnSpcReduction="20000"/>
          </a:bodyPr>
          <a:lstStyle/>
          <a:p>
            <a:pPr>
              <a:lnSpc>
                <a:spcPct val="120000"/>
              </a:lnSpc>
            </a:pPr>
            <a:r>
              <a:rPr lang="zh-CN" altLang="en-US" sz="3000" dirty="0"/>
              <a:t>网络改革（</a:t>
            </a:r>
            <a:r>
              <a:rPr lang="en-US" altLang="zh-CN" sz="3000" dirty="0"/>
              <a:t>IPv6</a:t>
            </a:r>
            <a:r>
              <a:rPr lang="zh-CN" altLang="en-US" sz="3000" dirty="0"/>
              <a:t>）</a:t>
            </a:r>
            <a:endParaRPr lang="en-US" altLang="zh-CN" sz="3000" dirty="0"/>
          </a:p>
          <a:p>
            <a:pPr lvl="1">
              <a:lnSpc>
                <a:spcPct val="120000"/>
              </a:lnSpc>
            </a:pPr>
            <a:r>
              <a:rPr lang="zh-CN" altLang="en-US" sz="2600" dirty="0">
                <a:sym typeface="微软雅黑" panose="020B0503020204020204" pitchFamily="34" charset="-122"/>
              </a:rPr>
              <a:t>更大的地址空间 （</a:t>
            </a:r>
            <a:r>
              <a:rPr lang="en-US" altLang="zh-CN" sz="2600" dirty="0">
                <a:sym typeface="微软雅黑" panose="020B0503020204020204" pitchFamily="34" charset="-122"/>
              </a:rPr>
              <a:t>128</a:t>
            </a:r>
            <a:r>
              <a:rPr lang="zh-CN" altLang="en-US" sz="2600" dirty="0">
                <a:sym typeface="微软雅黑" panose="020B0503020204020204" pitchFamily="34" charset="-122"/>
              </a:rPr>
              <a:t>位）</a:t>
            </a:r>
            <a:endParaRPr lang="en-US" altLang="zh-CN" sz="2600" dirty="0">
              <a:sym typeface="微软雅黑" panose="020B0503020204020204" pitchFamily="34" charset="-122"/>
            </a:endParaRPr>
          </a:p>
          <a:p>
            <a:pPr lvl="1">
              <a:lnSpc>
                <a:spcPct val="120000"/>
              </a:lnSpc>
            </a:pPr>
            <a:r>
              <a:rPr lang="zh-CN" altLang="en-US" sz="2600" dirty="0">
                <a:sym typeface="微软雅黑" panose="020B0503020204020204" pitchFamily="34" charset="-122"/>
              </a:rPr>
              <a:t>传输速度更快</a:t>
            </a:r>
            <a:endParaRPr lang="en-US" altLang="zh-CN" sz="2600" dirty="0">
              <a:sym typeface="微软雅黑" panose="020B0503020204020204" pitchFamily="34" charset="-122"/>
            </a:endParaRPr>
          </a:p>
          <a:p>
            <a:pPr lvl="2">
              <a:lnSpc>
                <a:spcPct val="120000"/>
              </a:lnSpc>
            </a:pPr>
            <a:r>
              <a:rPr lang="en-US" altLang="zh-CN" dirty="0">
                <a:sym typeface="微软雅黑" panose="020B0503020204020204" pitchFamily="34" charset="-122"/>
              </a:rPr>
              <a:t>IPv6 </a:t>
            </a:r>
            <a:r>
              <a:rPr lang="zh-CN" altLang="en-US" dirty="0">
                <a:sym typeface="微软雅黑" panose="020B0503020204020204" pitchFamily="34" charset="-122"/>
              </a:rPr>
              <a:t>使用的是固定报头，提升了网络数据转发的效率</a:t>
            </a:r>
          </a:p>
          <a:p>
            <a:pPr lvl="1">
              <a:lnSpc>
                <a:spcPct val="120000"/>
              </a:lnSpc>
            </a:pPr>
            <a:r>
              <a:rPr lang="zh-CN" altLang="en-US" sz="2600" dirty="0">
                <a:sym typeface="微软雅黑" panose="020B0503020204020204" pitchFamily="34" charset="-122"/>
              </a:rPr>
              <a:t>传输方式更安全</a:t>
            </a:r>
            <a:endParaRPr lang="en-US" altLang="zh-CN" sz="2600" dirty="0">
              <a:sym typeface="微软雅黑" panose="020B0503020204020204" pitchFamily="34" charset="-122"/>
            </a:endParaRPr>
          </a:p>
          <a:p>
            <a:pPr lvl="2">
              <a:lnSpc>
                <a:spcPct val="120000"/>
              </a:lnSpc>
            </a:pPr>
            <a:r>
              <a:rPr lang="en-US" altLang="zh-CN" dirty="0">
                <a:sym typeface="微软雅黑" panose="020B0503020204020204" pitchFamily="34" charset="-122"/>
              </a:rPr>
              <a:t>IPv6 </a:t>
            </a:r>
            <a:r>
              <a:rPr lang="zh-CN" altLang="en-US" dirty="0">
                <a:sym typeface="微软雅黑" panose="020B0503020204020204" pitchFamily="34" charset="-122"/>
              </a:rPr>
              <a:t>在网络层认证与加密数据并对 </a:t>
            </a:r>
            <a:r>
              <a:rPr lang="en-US" altLang="zh-CN" dirty="0">
                <a:sym typeface="微软雅黑" panose="020B0503020204020204" pitchFamily="34" charset="-122"/>
              </a:rPr>
              <a:t>IP </a:t>
            </a:r>
            <a:r>
              <a:rPr lang="zh-CN" altLang="en-US" dirty="0">
                <a:sym typeface="微软雅黑" panose="020B0503020204020204" pitchFamily="34" charset="-122"/>
              </a:rPr>
              <a:t>报文进行校验，为用户提供客户端到服务端的数据安全，保证数据不被劫持。</a:t>
            </a:r>
          </a:p>
          <a:p>
            <a:pPr>
              <a:lnSpc>
                <a:spcPct val="120000"/>
              </a:lnSpc>
            </a:pPr>
            <a:r>
              <a:rPr lang="zh-CN" altLang="en-US" sz="3000" dirty="0"/>
              <a:t>网络革新（</a:t>
            </a:r>
            <a:r>
              <a:rPr lang="en-US" altLang="zh-CN" sz="3000" dirty="0"/>
              <a:t>NDN</a:t>
            </a:r>
            <a:r>
              <a:rPr lang="zh-CN" altLang="en-US" sz="3000" dirty="0"/>
              <a:t>）</a:t>
            </a:r>
            <a:endParaRPr lang="en-US" altLang="zh-CN" sz="3000" dirty="0"/>
          </a:p>
          <a:p>
            <a:pPr lvl="1">
              <a:lnSpc>
                <a:spcPct val="120000"/>
              </a:lnSpc>
            </a:pPr>
            <a:r>
              <a:rPr lang="zh-CN" altLang="en-US" sz="2600" dirty="0">
                <a:sym typeface="微软雅黑" panose="020B0503020204020204" pitchFamily="34" charset="-122"/>
              </a:rPr>
              <a:t>安全性</a:t>
            </a:r>
            <a:endParaRPr lang="en-US" altLang="zh-CN" sz="2600" dirty="0">
              <a:sym typeface="微软雅黑" panose="020B0503020204020204" pitchFamily="34" charset="-122"/>
            </a:endParaRPr>
          </a:p>
          <a:p>
            <a:pPr lvl="2">
              <a:lnSpc>
                <a:spcPct val="120000"/>
              </a:lnSpc>
            </a:pPr>
            <a:r>
              <a:rPr lang="en-US" altLang="zh-CN" dirty="0">
                <a:sym typeface="微软雅黑" panose="020B0503020204020204" pitchFamily="34" charset="-122"/>
              </a:rPr>
              <a:t>NDN</a:t>
            </a:r>
            <a:r>
              <a:rPr lang="zh-CN" altLang="en-US" dirty="0">
                <a:sym typeface="微软雅黑" panose="020B0503020204020204" pitchFamily="34" charset="-122"/>
              </a:rPr>
              <a:t>不允许在授权和许可之前建立网络会话，其安全性更高</a:t>
            </a:r>
          </a:p>
          <a:p>
            <a:pPr lvl="1">
              <a:lnSpc>
                <a:spcPct val="120000"/>
              </a:lnSpc>
            </a:pPr>
            <a:r>
              <a:rPr lang="zh-CN" altLang="en-US" sz="2600" dirty="0">
                <a:sym typeface="微软雅黑" panose="020B0503020204020204" pitchFamily="34" charset="-122"/>
              </a:rPr>
              <a:t>更适应边缘计算</a:t>
            </a:r>
            <a:r>
              <a:rPr lang="en-US" altLang="zh-CN" sz="2600" dirty="0">
                <a:sym typeface="微软雅黑" panose="020B0503020204020204" pitchFamily="34" charset="-122"/>
              </a:rPr>
              <a:t>/5G</a:t>
            </a:r>
          </a:p>
          <a:p>
            <a:pPr lvl="2">
              <a:lnSpc>
                <a:spcPct val="120000"/>
              </a:lnSpc>
            </a:pPr>
            <a:r>
              <a:rPr lang="zh-CN" altLang="en-US" dirty="0">
                <a:sym typeface="微软雅黑" panose="020B0503020204020204" pitchFamily="34" charset="-122"/>
              </a:rPr>
              <a:t>更能适应当前应用从云计算到边缘计算的趋势，以及</a:t>
            </a:r>
            <a:r>
              <a:rPr lang="en-US" altLang="zh-CN" dirty="0">
                <a:sym typeface="微软雅黑" panose="020B0503020204020204" pitchFamily="34" charset="-122"/>
              </a:rPr>
              <a:t>5G</a:t>
            </a:r>
            <a:r>
              <a:rPr lang="zh-CN" altLang="en-US" dirty="0">
                <a:sym typeface="微软雅黑" panose="020B0503020204020204" pitchFamily="34" charset="-122"/>
              </a:rPr>
              <a:t>等网络发展状况</a:t>
            </a:r>
            <a:endParaRPr lang="en-US" altLang="zh-CN" dirty="0">
              <a:sym typeface="微软雅黑" panose="020B0503020204020204" pitchFamily="34" charset="-122"/>
            </a:endParaRPr>
          </a:p>
          <a:p>
            <a:pPr lvl="1">
              <a:lnSpc>
                <a:spcPct val="120000"/>
              </a:lnSpc>
            </a:pPr>
            <a:endParaRPr kumimoji="1" lang="zh-CN" altLang="en-US" dirty="0"/>
          </a:p>
          <a:p>
            <a:pPr marL="0" indent="0">
              <a:lnSpc>
                <a:spcPct val="120000"/>
              </a:lnSpc>
              <a:buNone/>
            </a:pPr>
            <a:endParaRPr kumimoji="1" lang="zh-CN" altLang="en-US" dirty="0"/>
          </a:p>
        </p:txBody>
      </p:sp>
      <p:cxnSp>
        <p:nvCxnSpPr>
          <p:cNvPr id="19" name="直接连接符 18"/>
          <p:cNvCxnSpPr/>
          <p:nvPr/>
        </p:nvCxnSpPr>
        <p:spPr>
          <a:xfrm flipH="1" flipV="1">
            <a:off x="5811520" y="5961380"/>
            <a:ext cx="29845" cy="6985"/>
          </a:xfrm>
          <a:prstGeom prst="line">
            <a:avLst/>
          </a:prstGeom>
        </p:spPr>
        <p:style>
          <a:lnRef idx="3">
            <a:schemeClr val="accent4"/>
          </a:lnRef>
          <a:fillRef idx="0">
            <a:schemeClr val="accent4"/>
          </a:fillRef>
          <a:effectRef idx="2">
            <a:schemeClr val="accent4"/>
          </a:effectRef>
          <a:fontRef idx="minor">
            <a:schemeClr val="tx1"/>
          </a:fontRef>
        </p:style>
      </p:cxnSp>
      <p:sp>
        <p:nvSpPr>
          <p:cNvPr id="10" name="文本框 34">
            <a:extLst>
              <a:ext uri="{FF2B5EF4-FFF2-40B4-BE49-F238E27FC236}">
                <a16:creationId xmlns:a16="http://schemas.microsoft.com/office/drawing/2014/main" id="{80F3A37D-AC19-4A58-AA7C-2110BD1CADA3}"/>
              </a:ext>
            </a:extLst>
          </p:cNvPr>
          <p:cNvSpPr txBox="1"/>
          <p:nvPr/>
        </p:nvSpPr>
        <p:spPr>
          <a:xfrm>
            <a:off x="102236" y="6492875"/>
            <a:ext cx="1952032"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3.6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问题与思考</a:t>
            </a:r>
          </a:p>
        </p:txBody>
      </p:sp>
      <p:sp>
        <p:nvSpPr>
          <p:cNvPr id="7" name="灯片编号占位符 3">
            <a:extLst>
              <a:ext uri="{FF2B5EF4-FFF2-40B4-BE49-F238E27FC236}">
                <a16:creationId xmlns:a16="http://schemas.microsoft.com/office/drawing/2014/main" id="{988ACCAF-A586-384D-B88F-68AE8E6EC997}"/>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43</a:t>
            </a:fld>
            <a:endParaRPr kumimoji="1" lang="zh-CN" altLang="en-US" dirty="0"/>
          </a:p>
        </p:txBody>
      </p:sp>
    </p:spTree>
    <p:extLst>
      <p:ext uri="{BB962C8B-B14F-4D97-AF65-F5344CB8AC3E}">
        <p14:creationId xmlns:p14="http://schemas.microsoft.com/office/powerpoint/2010/main" val="956044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endParaRPr lang="zh-CN" altLang="en-US" dirty="0"/>
          </a:p>
        </p:txBody>
      </p:sp>
      <p:sp>
        <p:nvSpPr>
          <p:cNvPr id="3" name="内容占位符 2"/>
          <p:cNvSpPr>
            <a:spLocks noGrp="1"/>
          </p:cNvSpPr>
          <p:nvPr>
            <p:ph idx="1"/>
          </p:nvPr>
        </p:nvSpPr>
        <p:spPr/>
        <p:txBody>
          <a:bodyPr>
            <a:normAutofit/>
          </a:bodyPr>
          <a:lstStyle/>
          <a:p>
            <a:r>
              <a:rPr lang="zh-CN" altLang="en-US" dirty="0"/>
              <a:t>物联网 </a:t>
            </a:r>
            <a:endParaRPr lang="en-US" altLang="zh-CN" dirty="0"/>
          </a:p>
          <a:p>
            <a:r>
              <a:rPr kumimoji="1" lang="zh-CN" altLang="en-US" dirty="0"/>
              <a:t>工业互联网</a:t>
            </a:r>
            <a:endParaRPr lang="zh-CN" altLang="en-US" dirty="0"/>
          </a:p>
          <a:p>
            <a:r>
              <a:rPr kumimoji="1" lang="zh-CN" altLang="en-US" dirty="0"/>
              <a:t>命名数据网络</a:t>
            </a:r>
            <a:r>
              <a:rPr kumimoji="1" lang="en-US" altLang="zh-CN" dirty="0"/>
              <a:t>NDN</a:t>
            </a:r>
            <a:endParaRPr kumimoji="1" lang="zh-CN" altLang="en-US" dirty="0"/>
          </a:p>
          <a:p>
            <a:pPr>
              <a:lnSpc>
                <a:spcPct val="130000"/>
              </a:lnSpc>
            </a:pPr>
            <a:r>
              <a:rPr kumimoji="1" lang="zh-CN" altLang="en-US" dirty="0">
                <a:solidFill>
                  <a:srgbClr val="FF0000"/>
                </a:solidFill>
              </a:rPr>
              <a:t>软件定义网络</a:t>
            </a:r>
            <a:r>
              <a:rPr kumimoji="1" lang="en-US" altLang="zh-CN" dirty="0">
                <a:solidFill>
                  <a:srgbClr val="FF0000"/>
                </a:solidFill>
              </a:rPr>
              <a:t>SDN</a:t>
            </a:r>
          </a:p>
          <a:p>
            <a:pPr>
              <a:lnSpc>
                <a:spcPct val="130000"/>
              </a:lnSpc>
            </a:pPr>
            <a:r>
              <a:rPr lang="zh-CN" altLang="en-US" dirty="0"/>
              <a:t>网络与机器学习</a:t>
            </a:r>
            <a:endParaRPr lang="en-US" altLang="zh-CN" dirty="0"/>
          </a:p>
          <a:p>
            <a:pPr>
              <a:lnSpc>
                <a:spcPct val="130000"/>
              </a:lnSpc>
            </a:pPr>
            <a:r>
              <a:rPr lang="zh-CN" altLang="en-US" dirty="0"/>
              <a:t>区块链与区块链网络</a:t>
            </a:r>
            <a:endParaRPr lang="en-US" altLang="zh-CN" dirty="0"/>
          </a:p>
          <a:p>
            <a:pPr>
              <a:lnSpc>
                <a:spcPct val="130000"/>
              </a:lnSpc>
            </a:pPr>
            <a:r>
              <a:rPr lang="zh-CN" altLang="en-US" dirty="0"/>
              <a:t>网络测量新技术</a:t>
            </a:r>
          </a:p>
          <a:p>
            <a:pPr>
              <a:lnSpc>
                <a:spcPct val="130000"/>
              </a:lnSpc>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44</a:t>
            </a:fld>
            <a:endParaRPr kumimoji="1" lang="zh-CN" altLang="en-US" dirty="0"/>
          </a:p>
        </p:txBody>
      </p:sp>
      <p:sp>
        <p:nvSpPr>
          <p:cNvPr id="5" name="矩形标注 5"/>
          <p:cNvSpPr/>
          <p:nvPr/>
        </p:nvSpPr>
        <p:spPr>
          <a:xfrm>
            <a:off x="5799852" y="1689100"/>
            <a:ext cx="4793127" cy="4497472"/>
          </a:xfrm>
          <a:prstGeom prst="wedgeRectCallout">
            <a:avLst>
              <a:gd name="adj1" fmla="val -84833"/>
              <a:gd name="adj2" fmla="val -1440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5C627D6-81CE-47DB-B02F-8696585F2D1A}"/>
              </a:ext>
            </a:extLst>
          </p:cNvPr>
          <p:cNvSpPr txBox="1"/>
          <p:nvPr/>
        </p:nvSpPr>
        <p:spPr>
          <a:xfrm>
            <a:off x="5930900" y="1599877"/>
            <a:ext cx="6096000" cy="4846840"/>
          </a:xfrm>
          <a:prstGeom prst="rect">
            <a:avLst/>
          </a:prstGeom>
          <a:noFill/>
        </p:spPr>
        <p:txBody>
          <a:bodyPr wrap="square">
            <a:spAutoFit/>
          </a:bodyPr>
          <a:lstStyle/>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1. SDN</a:t>
            </a:r>
            <a:r>
              <a:rPr kumimoji="1" lang="zh-CN" altLang="en-US" sz="2400" dirty="0">
                <a:solidFill>
                  <a:prstClr val="black"/>
                </a:solidFill>
                <a:latin typeface="微软雅黑" panose="020B0503020204020204" pitchFamily="34" charset="-122"/>
                <a:ea typeface="微软雅黑" panose="020B0503020204020204" pitchFamily="34" charset="-122"/>
              </a:rPr>
              <a:t>技术学习目标</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2. </a:t>
            </a:r>
            <a:r>
              <a:rPr kumimoji="1" lang="zh-CN" altLang="en-US" sz="2400" dirty="0">
                <a:solidFill>
                  <a:prstClr val="black"/>
                </a:solidFill>
                <a:latin typeface="微软雅黑" panose="020B0503020204020204" pitchFamily="34" charset="-122"/>
                <a:ea typeface="微软雅黑" panose="020B0503020204020204" pitchFamily="34" charset="-122"/>
              </a:rPr>
              <a:t>软件定义网络</a:t>
            </a:r>
            <a:r>
              <a:rPr kumimoji="1" lang="en-US" altLang="zh-CN" sz="2400" dirty="0">
                <a:solidFill>
                  <a:prstClr val="black"/>
                </a:solidFill>
                <a:latin typeface="微软雅黑" panose="020B0503020204020204" pitchFamily="34" charset="-122"/>
                <a:ea typeface="微软雅黑" panose="020B0503020204020204" pitchFamily="34" charset="-122"/>
              </a:rPr>
              <a:t>SDN</a:t>
            </a: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3. SDN</a:t>
            </a:r>
            <a:r>
              <a:rPr kumimoji="1" lang="zh-CN" altLang="en-US" sz="2400" dirty="0">
                <a:solidFill>
                  <a:prstClr val="black"/>
                </a:solidFill>
                <a:latin typeface="微软雅黑" panose="020B0503020204020204" pitchFamily="34" charset="-122"/>
                <a:ea typeface="微软雅黑" panose="020B0503020204020204" pitchFamily="34" charset="-122"/>
              </a:rPr>
              <a:t>与</a:t>
            </a:r>
            <a:r>
              <a:rPr kumimoji="1" lang="en-US" altLang="zh-CN" sz="2400" dirty="0">
                <a:solidFill>
                  <a:prstClr val="black"/>
                </a:solidFill>
                <a:latin typeface="微软雅黑" panose="020B0503020204020204" pitchFamily="34" charset="-122"/>
                <a:ea typeface="微软雅黑" panose="020B0503020204020204" pitchFamily="34" charset="-122"/>
              </a:rPr>
              <a:t>OpenFlow</a:t>
            </a: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4. </a:t>
            </a:r>
            <a:r>
              <a:rPr kumimoji="1" lang="en-US" altLang="zh-CN" sz="2400" dirty="0" err="1">
                <a:solidFill>
                  <a:prstClr val="black"/>
                </a:solidFill>
                <a:latin typeface="微软雅黑" panose="020B0503020204020204" pitchFamily="34" charset="-122"/>
                <a:ea typeface="微软雅黑" panose="020B0503020204020204" pitchFamily="34" charset="-122"/>
              </a:rPr>
              <a:t>Openflow</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5. </a:t>
            </a:r>
            <a:r>
              <a:rPr kumimoji="1" lang="en-US" altLang="zh-CN" sz="2400" dirty="0" err="1">
                <a:solidFill>
                  <a:prstClr val="black"/>
                </a:solidFill>
                <a:latin typeface="微软雅黑" panose="020B0503020204020204" pitchFamily="34" charset="-122"/>
                <a:ea typeface="微软雅黑" panose="020B0503020204020204" pitchFamily="34" charset="-122"/>
              </a:rPr>
              <a:t>Openflow</a:t>
            </a:r>
            <a:r>
              <a:rPr kumimoji="1" lang="zh-CN" altLang="en-US" sz="2400" dirty="0">
                <a:solidFill>
                  <a:prstClr val="black"/>
                </a:solidFill>
                <a:latin typeface="微软雅黑" panose="020B0503020204020204" pitchFamily="34" charset="-122"/>
                <a:ea typeface="微软雅黑" panose="020B0503020204020204" pitchFamily="34" charset="-122"/>
              </a:rPr>
              <a:t>例子</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6. </a:t>
            </a:r>
            <a:r>
              <a:rPr kumimoji="1" lang="zh-CN" altLang="en-US" sz="2400" dirty="0">
                <a:solidFill>
                  <a:prstClr val="black"/>
                </a:solidFill>
                <a:latin typeface="微软雅黑" panose="020B0503020204020204" pitchFamily="34" charset="-122"/>
                <a:ea typeface="微软雅黑" panose="020B0503020204020204" pitchFamily="34" charset="-122"/>
              </a:rPr>
              <a:t>思考</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7. SDN</a:t>
            </a:r>
            <a:r>
              <a:rPr kumimoji="1" lang="zh-CN" altLang="en-US" sz="2400" dirty="0">
                <a:solidFill>
                  <a:prstClr val="black"/>
                </a:solidFill>
                <a:latin typeface="微软雅黑" panose="020B0503020204020204" pitchFamily="34" charset="-122"/>
                <a:ea typeface="微软雅黑" panose="020B0503020204020204" pitchFamily="34" charset="-122"/>
              </a:rPr>
              <a:t>仿真环境</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8. </a:t>
            </a:r>
            <a:r>
              <a:rPr kumimoji="1" lang="zh-CN" altLang="en-US" sz="2400" dirty="0">
                <a:solidFill>
                  <a:prstClr val="black"/>
                </a:solidFill>
                <a:latin typeface="微软雅黑" panose="020B0503020204020204" pitchFamily="34" charset="-122"/>
                <a:ea typeface="微软雅黑" panose="020B0503020204020204" pitchFamily="34" charset="-122"/>
              </a:rPr>
              <a:t>一个实际的</a:t>
            </a:r>
            <a:r>
              <a:rPr kumimoji="1" lang="en-US" altLang="zh-CN" sz="2400" dirty="0" err="1">
                <a:solidFill>
                  <a:prstClr val="black"/>
                </a:solidFill>
                <a:latin typeface="微软雅黑" panose="020B0503020204020204" pitchFamily="34" charset="-122"/>
                <a:ea typeface="微软雅黑" panose="020B0503020204020204" pitchFamily="34" charset="-122"/>
              </a:rPr>
              <a:t>SDN:Google</a:t>
            </a:r>
            <a:r>
              <a:rPr kumimoji="1" lang="en-US" altLang="zh-CN" sz="2400" dirty="0">
                <a:solidFill>
                  <a:prstClr val="black"/>
                </a:solidFill>
                <a:latin typeface="微软雅黑" panose="020B0503020204020204" pitchFamily="34" charset="-122"/>
                <a:ea typeface="微软雅黑" panose="020B0503020204020204" pitchFamily="34" charset="-122"/>
              </a:rPr>
              <a:t> B4</a:t>
            </a: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9. SDN</a:t>
            </a:r>
            <a:r>
              <a:rPr kumimoji="1" lang="zh-CN" altLang="en-US" sz="2400" dirty="0">
                <a:solidFill>
                  <a:prstClr val="black"/>
                </a:solidFill>
                <a:latin typeface="微软雅黑" panose="020B0503020204020204" pitchFamily="34" charset="-122"/>
                <a:ea typeface="微软雅黑" panose="020B0503020204020204" pitchFamily="34" charset="-122"/>
              </a:rPr>
              <a:t>最适合的领域是数据中心</a:t>
            </a:r>
          </a:p>
          <a:p>
            <a:pPr>
              <a:lnSpc>
                <a:spcPct val="130000"/>
              </a:lnSpc>
            </a:pP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SDN</a:t>
            </a:r>
            <a:r>
              <a:rPr lang="zh-CN" altLang="en-US" dirty="0"/>
              <a:t>技术的学习目标</a:t>
            </a:r>
          </a:p>
        </p:txBody>
      </p:sp>
      <p:sp>
        <p:nvSpPr>
          <p:cNvPr id="3" name="内容占位符 2"/>
          <p:cNvSpPr>
            <a:spLocks noGrp="1"/>
          </p:cNvSpPr>
          <p:nvPr>
            <p:ph idx="1"/>
          </p:nvPr>
        </p:nvSpPr>
        <p:spPr/>
        <p:txBody>
          <a:bodyPr/>
          <a:lstStyle/>
          <a:p>
            <a:r>
              <a:rPr lang="zh-CN" altLang="en-US" dirty="0"/>
              <a:t>为什么要</a:t>
            </a:r>
            <a:r>
              <a:rPr lang="en-US" altLang="zh-CN" dirty="0"/>
              <a:t>SDN</a:t>
            </a:r>
          </a:p>
          <a:p>
            <a:r>
              <a:rPr lang="en-US" altLang="zh-CN" dirty="0"/>
              <a:t>SDN</a:t>
            </a:r>
            <a:r>
              <a:rPr lang="zh-CN" altLang="en-US" dirty="0"/>
              <a:t>对现有计算机网络的补充</a:t>
            </a:r>
            <a:endParaRPr lang="en-US" altLang="zh-CN" dirty="0"/>
          </a:p>
          <a:p>
            <a:r>
              <a:rPr lang="en-US" altLang="zh-CN" dirty="0"/>
              <a:t>SDN</a:t>
            </a:r>
            <a:r>
              <a:rPr lang="zh-CN" altLang="en-US" dirty="0"/>
              <a:t>的基本概念和特征</a:t>
            </a:r>
            <a:endParaRPr lang="en-US" altLang="zh-CN" dirty="0"/>
          </a:p>
          <a:p>
            <a:r>
              <a:rPr lang="en-US" altLang="zh-CN" dirty="0"/>
              <a:t>SDN</a:t>
            </a:r>
            <a:r>
              <a:rPr lang="zh-CN" altLang="en-US" dirty="0"/>
              <a:t>的实现（</a:t>
            </a:r>
            <a:r>
              <a:rPr lang="en-US" altLang="zh-CN" dirty="0" err="1"/>
              <a:t>Openflow</a:t>
            </a:r>
            <a:r>
              <a:rPr lang="zh-CN" altLang="en-US" dirty="0"/>
              <a:t>，</a:t>
            </a:r>
            <a:r>
              <a:rPr lang="en-US" altLang="zh-CN" dirty="0"/>
              <a:t>ODL</a:t>
            </a:r>
            <a:r>
              <a:rPr lang="zh-CN" altLang="en-US" dirty="0"/>
              <a:t>等）</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45</a:t>
            </a:fld>
            <a:endParaRPr kumimoji="1" lang="zh-CN" altLang="en-US" dirty="0"/>
          </a:p>
        </p:txBody>
      </p:sp>
      <p:sp>
        <p:nvSpPr>
          <p:cNvPr id="6" name="文本框 5">
            <a:extLst>
              <a:ext uri="{FF2B5EF4-FFF2-40B4-BE49-F238E27FC236}">
                <a16:creationId xmlns:a16="http://schemas.microsoft.com/office/drawing/2014/main" id="{31FC9DF1-B6B3-4D2E-8F97-24578B3D0725}"/>
              </a:ext>
            </a:extLst>
          </p:cNvPr>
          <p:cNvSpPr txBox="1"/>
          <p:nvPr/>
        </p:nvSpPr>
        <p:spPr>
          <a:xfrm>
            <a:off x="0" y="6492874"/>
            <a:ext cx="2222500"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4.1 SDN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技术学习目标</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574" r="5171"/>
          <a:stretch/>
        </p:blipFill>
        <p:spPr>
          <a:xfrm>
            <a:off x="7712220" y="1111386"/>
            <a:ext cx="4311650" cy="3691033"/>
          </a:xfrm>
          <a:prstGeom prst="rect">
            <a:avLst/>
          </a:prstGeom>
        </p:spPr>
      </p:pic>
      <p:sp>
        <p:nvSpPr>
          <p:cNvPr id="2" name="标题 1"/>
          <p:cNvSpPr>
            <a:spLocks noGrp="1"/>
          </p:cNvSpPr>
          <p:nvPr>
            <p:ph type="title"/>
          </p:nvPr>
        </p:nvSpPr>
        <p:spPr/>
        <p:txBody>
          <a:bodyPr/>
          <a:lstStyle/>
          <a:p>
            <a:r>
              <a:rPr lang="zh-CN" altLang="en-US" dirty="0"/>
              <a:t>软件定义网络</a:t>
            </a:r>
            <a:r>
              <a:rPr lang="en-US" altLang="zh-CN" dirty="0"/>
              <a:t>SDN</a:t>
            </a:r>
            <a:endParaRPr lang="zh-CN" altLang="en-US" dirty="0"/>
          </a:p>
        </p:txBody>
      </p:sp>
      <p:sp>
        <p:nvSpPr>
          <p:cNvPr id="3" name="内容占位符 2"/>
          <p:cNvSpPr>
            <a:spLocks noGrp="1"/>
          </p:cNvSpPr>
          <p:nvPr>
            <p:ph idx="1"/>
          </p:nvPr>
        </p:nvSpPr>
        <p:spPr>
          <a:xfrm>
            <a:off x="554799" y="1293465"/>
            <a:ext cx="7170121" cy="3558208"/>
          </a:xfrm>
        </p:spPr>
        <p:txBody>
          <a:bodyPr>
            <a:normAutofit fontScale="25000" lnSpcReduction="20000"/>
          </a:bodyPr>
          <a:lstStyle/>
          <a:p>
            <a:pPr algn="just" hangingPunct="0">
              <a:lnSpc>
                <a:spcPct val="120000"/>
              </a:lnSpc>
              <a:spcAft>
                <a:spcPts val="600"/>
              </a:spcAft>
            </a:pPr>
            <a:r>
              <a:rPr lang="zh-CN" altLang="en-US" sz="11200" dirty="0"/>
              <a:t>软件定义网络（</a:t>
            </a:r>
            <a:r>
              <a:rPr lang="en-US" altLang="zh-CN" sz="11200" dirty="0"/>
              <a:t>SDN</a:t>
            </a:r>
            <a:r>
              <a:rPr lang="zh-CN" altLang="en-US" sz="11200" dirty="0"/>
              <a:t>），是一种新的网络体系结构，它将转发层面与控制层面分离。</a:t>
            </a:r>
            <a:endParaRPr lang="en-US" altLang="zh-CN" sz="11200" dirty="0"/>
          </a:p>
          <a:p>
            <a:pPr algn="just" hangingPunct="0">
              <a:lnSpc>
                <a:spcPct val="120000"/>
              </a:lnSpc>
            </a:pPr>
            <a:r>
              <a:rPr lang="en-US" altLang="zh-CN" sz="11200" dirty="0"/>
              <a:t>SDN</a:t>
            </a:r>
            <a:r>
              <a:rPr lang="zh-CN" altLang="en-US" sz="11200" dirty="0"/>
              <a:t>控制器集中控制，具有全局视野，可以动态控制网络。</a:t>
            </a:r>
            <a:r>
              <a:rPr lang="en-US" altLang="zh-CN" sz="11200" dirty="0"/>
              <a:t>SDN</a:t>
            </a:r>
            <a:r>
              <a:rPr lang="zh-CN" altLang="en-US" sz="11200" dirty="0"/>
              <a:t>控制器可以根据应用数据对于网络的需求，为其计算出最优路径，并通过下发流表控制交换机转发此类数据，进而实现高效、按需的数据传输。</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46</a:t>
            </a:fld>
            <a:endParaRPr kumimoji="1" lang="zh-CN" altLang="en-US" dirty="0"/>
          </a:p>
        </p:txBody>
      </p:sp>
      <p:sp>
        <p:nvSpPr>
          <p:cNvPr id="6" name="文本框 5">
            <a:extLst>
              <a:ext uri="{FF2B5EF4-FFF2-40B4-BE49-F238E27FC236}">
                <a16:creationId xmlns:a16="http://schemas.microsoft.com/office/drawing/2014/main" id="{B6721016-A4BE-4BFB-8349-C83627138B2B}"/>
              </a:ext>
            </a:extLst>
          </p:cNvPr>
          <p:cNvSpPr txBox="1"/>
          <p:nvPr/>
        </p:nvSpPr>
        <p:spPr>
          <a:xfrm>
            <a:off x="0" y="6492874"/>
            <a:ext cx="2400300"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内容占位符 2">
            <a:extLst>
              <a:ext uri="{FF2B5EF4-FFF2-40B4-BE49-F238E27FC236}">
                <a16:creationId xmlns:a16="http://schemas.microsoft.com/office/drawing/2014/main" id="{29608368-A0EB-4F31-93B3-2776C32A2D92}"/>
              </a:ext>
            </a:extLst>
          </p:cNvPr>
          <p:cNvSpPr txBox="1">
            <a:spLocks/>
          </p:cNvSpPr>
          <p:nvPr/>
        </p:nvSpPr>
        <p:spPr>
          <a:xfrm>
            <a:off x="666750" y="4664517"/>
            <a:ext cx="11258550" cy="511213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hangingPunct="0">
              <a:lnSpc>
                <a:spcPct val="150000"/>
              </a:lnSpc>
            </a:pPr>
            <a:r>
              <a:rPr lang="zh-CN" altLang="en-US" dirty="0"/>
              <a:t>北向接口：是为厂家或运营商进行接入和管理网络的接口，即向上提供的接口</a:t>
            </a:r>
            <a:endParaRPr lang="en-US" altLang="zh-CN" dirty="0"/>
          </a:p>
          <a:p>
            <a:pPr lvl="1" algn="just" hangingPunct="0">
              <a:lnSpc>
                <a:spcPct val="150000"/>
              </a:lnSpc>
            </a:pPr>
            <a:r>
              <a:rPr lang="zh-CN" altLang="en-US" dirty="0"/>
              <a:t>南向接口：管理其他厂家网管或设备的接口</a:t>
            </a:r>
            <a:r>
              <a:rPr lang="en-US" altLang="zh-CN" dirty="0"/>
              <a:t>,</a:t>
            </a:r>
            <a:r>
              <a:rPr lang="zh-CN" altLang="en-US" dirty="0"/>
              <a:t>即向下提供的接口</a:t>
            </a:r>
            <a:endParaRPr lang="en-US" altLang="zh-CN" dirty="0"/>
          </a:p>
          <a:p>
            <a:pPr lvl="1" algn="just" hangingPunct="0">
              <a:lnSpc>
                <a:spcPct val="150000"/>
              </a:lnSpc>
            </a:pPr>
            <a:r>
              <a:rPr lang="zh-CN" altLang="en-US" dirty="0"/>
              <a:t>东西向接口：</a:t>
            </a:r>
            <a:r>
              <a:rPr lang="en-US" altLang="zh-CN" dirty="0"/>
              <a:t>SDN</a:t>
            </a:r>
            <a:r>
              <a:rPr lang="zh-CN" altLang="en-US" dirty="0"/>
              <a:t>服务器之间的接口</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为什么要</a:t>
            </a:r>
            <a:r>
              <a:rPr lang="en-US" altLang="zh-CN" dirty="0"/>
              <a:t>SDN</a:t>
            </a:r>
            <a:r>
              <a:rPr lang="zh-CN" altLang="en-US" dirty="0"/>
              <a:t>？（</a:t>
            </a:r>
            <a:r>
              <a:rPr lang="zh-CN" altLang="en-US" dirty="0">
                <a:latin typeface="宋体" panose="02010600030101010101" pitchFamily="2" charset="-122"/>
                <a:ea typeface="宋体" panose="02010600030101010101" pitchFamily="2" charset="-122"/>
              </a:rPr>
              <a:t>传统网络的问题</a:t>
            </a:r>
            <a:r>
              <a:rPr lang="zh-CN" altLang="en-US" dirty="0"/>
              <a:t>）</a:t>
            </a:r>
          </a:p>
        </p:txBody>
      </p:sp>
      <p:sp>
        <p:nvSpPr>
          <p:cNvPr id="3" name="内容占位符 2"/>
          <p:cNvSpPr>
            <a:spLocks noGrp="1"/>
          </p:cNvSpPr>
          <p:nvPr>
            <p:ph idx="1"/>
          </p:nvPr>
        </p:nvSpPr>
        <p:spPr>
          <a:xfrm>
            <a:off x="452487" y="1510758"/>
            <a:ext cx="11340445" cy="4586694"/>
          </a:xfrm>
        </p:spPr>
        <p:txBody>
          <a:bodyPr>
            <a:normAutofit/>
          </a:bodyPr>
          <a:lstStyle/>
          <a:p>
            <a:pPr algn="just" hangingPunct="0">
              <a:lnSpc>
                <a:spcPct val="150000"/>
              </a:lnSpc>
            </a:pPr>
            <a:r>
              <a:rPr lang="zh-CN" altLang="en-US" dirty="0"/>
              <a:t>网络设备以接力棒的形式不断告诉下一跳邻居设备，然后将故障的链路删除。但是这样缺少全局的控制，可能会有多余的重复的信息。</a:t>
            </a:r>
            <a:endParaRPr lang="en-US" altLang="zh-CN" dirty="0"/>
          </a:p>
          <a:p>
            <a:pPr algn="just" hangingPunct="0">
              <a:lnSpc>
                <a:spcPct val="150000"/>
              </a:lnSpc>
            </a:pPr>
            <a:r>
              <a:rPr lang="zh-CN" altLang="en-US" dirty="0"/>
              <a:t>现在的物联网技术的不断发展，导致网络中的流量越来越多，几乎以指数增长的形式上升，这使得底层网络设备的数量不断增加，压力越来越大，路由收敛的时间越来越长，效率越来越低。</a:t>
            </a:r>
            <a:endParaRPr lang="en-US" altLang="zh-CN" dirty="0"/>
          </a:p>
          <a:p>
            <a:pPr algn="just" hangingPunct="0">
              <a:lnSpc>
                <a:spcPct val="150000"/>
              </a:lnSpc>
            </a:pPr>
            <a:r>
              <a:rPr lang="zh-CN" altLang="en-US" dirty="0"/>
              <a:t>传统网络不可编程，很难实现高效、按需的数据传输。</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47</a:t>
            </a:fld>
            <a:endParaRPr kumimoji="1" lang="zh-CN" altLang="en-US"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043" y="3307835"/>
            <a:ext cx="5178043" cy="2611184"/>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r="11687"/>
          <a:stretch>
            <a:fillRect/>
          </a:stretch>
        </p:blipFill>
        <p:spPr>
          <a:xfrm>
            <a:off x="6153916" y="3307835"/>
            <a:ext cx="6109782" cy="2605289"/>
          </a:xfrm>
          <a:prstGeom prst="rect">
            <a:avLst/>
          </a:prstGeom>
        </p:spPr>
      </p:pic>
      <p:sp>
        <p:nvSpPr>
          <p:cNvPr id="8" name="文本框 7">
            <a:extLst>
              <a:ext uri="{FF2B5EF4-FFF2-40B4-BE49-F238E27FC236}">
                <a16:creationId xmlns:a16="http://schemas.microsoft.com/office/drawing/2014/main" id="{69184037-0510-4B27-BE06-AC60CBD04EAB}"/>
              </a:ext>
            </a:extLst>
          </p:cNvPr>
          <p:cNvSpPr txBox="1"/>
          <p:nvPr/>
        </p:nvSpPr>
        <p:spPr>
          <a:xfrm>
            <a:off x="0" y="6492874"/>
            <a:ext cx="2286000"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a:t>
            </a:r>
            <a:r>
              <a:rPr lang="en-US" altLang="zh-CN" dirty="0"/>
              <a:t>SDN</a:t>
            </a:r>
            <a:endParaRPr lang="zh-CN" altLang="en-US" dirty="0"/>
          </a:p>
        </p:txBody>
      </p:sp>
      <p:sp>
        <p:nvSpPr>
          <p:cNvPr id="3" name="内容占位符 2"/>
          <p:cNvSpPr>
            <a:spLocks noGrp="1"/>
          </p:cNvSpPr>
          <p:nvPr>
            <p:ph idx="1"/>
          </p:nvPr>
        </p:nvSpPr>
        <p:spPr>
          <a:xfrm>
            <a:off x="838200" y="1510758"/>
            <a:ext cx="10515600" cy="4845592"/>
          </a:xfrm>
        </p:spPr>
        <p:txBody>
          <a:bodyPr>
            <a:normAutofit lnSpcReduction="10000"/>
          </a:bodyPr>
          <a:lstStyle/>
          <a:p>
            <a:r>
              <a:rPr lang="zh-CN" altLang="en-US" dirty="0"/>
              <a:t>传统的网络设备网络设备硬件、操作系统和网络应用三部分紧耦合，形成封闭的系统；互相之间不兼容，难以配置和管理</a:t>
            </a:r>
            <a:endParaRPr lang="en-US" altLang="zh-CN" dirty="0"/>
          </a:p>
          <a:p>
            <a:pPr lvl="1"/>
            <a:r>
              <a:rPr lang="zh-CN" altLang="en-US" dirty="0"/>
              <a:t>统一通用硬件底层、软件定义功能和开源模式三要素</a:t>
            </a:r>
            <a:endParaRPr lang="en-US" altLang="zh-CN" dirty="0"/>
          </a:p>
          <a:p>
            <a:pPr lvl="1"/>
            <a:r>
              <a:rPr lang="zh-CN" altLang="en-US" dirty="0"/>
              <a:t>升级、管理一致的命令，统一的配置方法</a:t>
            </a:r>
            <a:endParaRPr lang="en-US" altLang="zh-CN" dirty="0"/>
          </a:p>
          <a:p>
            <a:r>
              <a:rPr lang="zh-CN" altLang="en-US" dirty="0"/>
              <a:t>配置更灵活</a:t>
            </a:r>
            <a:endParaRPr lang="en-US" altLang="zh-CN" dirty="0"/>
          </a:p>
          <a:p>
            <a:pPr lvl="1"/>
            <a:r>
              <a:rPr lang="zh-CN" altLang="en-US" dirty="0"/>
              <a:t>通过对控制平面进一步的抽象，</a:t>
            </a:r>
            <a:r>
              <a:rPr lang="en-US" altLang="zh-CN" dirty="0"/>
              <a:t>SDN</a:t>
            </a:r>
            <a:r>
              <a:rPr lang="zh-CN" altLang="en-US" dirty="0"/>
              <a:t>可以使网络从“管理复杂性”阶段到“提取简单性”阶段转变，满足网络用户对易用性的需求，使网络管理更加简单，更加自动化和智能。</a:t>
            </a:r>
            <a:endParaRPr lang="en-US" altLang="zh-CN" dirty="0"/>
          </a:p>
          <a:p>
            <a:r>
              <a:rPr lang="en-US" altLang="zh-CN" dirty="0"/>
              <a:t>SDN</a:t>
            </a:r>
            <a:r>
              <a:rPr lang="zh-CN" altLang="en-US" dirty="0"/>
              <a:t>将控制层与数据层剥离，实现网络可编程化</a:t>
            </a:r>
            <a:endParaRPr lang="en-US" altLang="zh-CN" dirty="0"/>
          </a:p>
          <a:p>
            <a:pPr lvl="1"/>
            <a:r>
              <a:rPr lang="zh-CN" altLang="en-US" dirty="0">
                <a:solidFill>
                  <a:srgbClr val="FF0000"/>
                </a:solidFill>
              </a:rPr>
              <a:t>灵活配置，类似于从传统的纸质地图演变成百度地图</a:t>
            </a:r>
            <a:endParaRPr lang="en-US" altLang="zh-CN" dirty="0">
              <a:solidFill>
                <a:srgbClr val="FF0000"/>
              </a:solidFill>
            </a:endParaRPr>
          </a:p>
          <a:p>
            <a:r>
              <a:rPr lang="zh-CN" altLang="en-US" dirty="0"/>
              <a:t>网络层也可以从数据平面（转发）和控制平面（路由）来理解</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48</a:t>
            </a:fld>
            <a:endParaRPr kumimoji="1" lang="zh-CN" altLang="en-US" dirty="0"/>
          </a:p>
        </p:txBody>
      </p:sp>
      <p:sp>
        <p:nvSpPr>
          <p:cNvPr id="5" name="文本框 4">
            <a:extLst>
              <a:ext uri="{FF2B5EF4-FFF2-40B4-BE49-F238E27FC236}">
                <a16:creationId xmlns:a16="http://schemas.microsoft.com/office/drawing/2014/main" id="{FD2FEDBC-6709-4FF2-A0A0-C61AFEECD7F6}"/>
              </a:ext>
            </a:extLst>
          </p:cNvPr>
          <p:cNvSpPr txBox="1"/>
          <p:nvPr/>
        </p:nvSpPr>
        <p:spPr>
          <a:xfrm>
            <a:off x="0" y="6492874"/>
            <a:ext cx="2286000"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SDN</a:t>
            </a:r>
            <a:r>
              <a:rPr lang="zh-CN" altLang="en-US" dirty="0"/>
              <a:t>控制平面和数据平面分离</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49</a:t>
            </a:fld>
            <a:endParaRPr kumimoji="1" lang="zh-CN" altLang="en-US" dirty="0"/>
          </a:p>
        </p:txBody>
      </p:sp>
      <p:sp>
        <p:nvSpPr>
          <p:cNvPr id="6" name="TextBox 257"/>
          <p:cNvSpPr txBox="1">
            <a:spLocks noChangeArrowheads="1"/>
          </p:cNvSpPr>
          <p:nvPr/>
        </p:nvSpPr>
        <p:spPr bwMode="auto">
          <a:xfrm>
            <a:off x="292609" y="1215196"/>
            <a:ext cx="113107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latin typeface="微软雅黑" panose="020B0503020204020204" pitchFamily="34" charset="-122"/>
                <a:ea typeface="微软雅黑" panose="020B0503020204020204" pitchFamily="34" charset="-122"/>
              </a:rPr>
              <a:t>远程控制、计算、配置</a:t>
            </a:r>
            <a:r>
              <a:rPr lang="en-US" altLang="zh-CN" sz="2800" dirty="0">
                <a:latin typeface="微软雅黑" panose="020B0503020204020204" pitchFamily="34" charset="-122"/>
                <a:ea typeface="微软雅黑" panose="020B0503020204020204" pitchFamily="34" charset="-122"/>
              </a:rPr>
              <a:t>SDN</a:t>
            </a:r>
            <a:r>
              <a:rPr lang="zh-CN" altLang="en-US" sz="2800" dirty="0">
                <a:latin typeface="微软雅黑" panose="020B0503020204020204" pitchFamily="34" charset="-122"/>
                <a:ea typeface="微软雅黑" panose="020B0503020204020204" pitchFamily="34" charset="-122"/>
              </a:rPr>
              <a:t>交换机</a:t>
            </a:r>
            <a:endParaRPr lang="en-US" altLang="en-US" sz="2800" dirty="0">
              <a:latin typeface="微软雅黑" panose="020B0503020204020204" pitchFamily="34" charset="-122"/>
              <a:ea typeface="微软雅黑" panose="020B0503020204020204" pitchFamily="34" charset="-122"/>
            </a:endParaRPr>
          </a:p>
        </p:txBody>
      </p:sp>
      <p:grpSp>
        <p:nvGrpSpPr>
          <p:cNvPr id="7" name="Group 816"/>
          <p:cNvGrpSpPr/>
          <p:nvPr/>
        </p:nvGrpSpPr>
        <p:grpSpPr bwMode="auto">
          <a:xfrm>
            <a:off x="3203430" y="1967880"/>
            <a:ext cx="6027738" cy="1439862"/>
            <a:chOff x="1492879" y="2061336"/>
            <a:chExt cx="6027737" cy="1440135"/>
          </a:xfrm>
        </p:grpSpPr>
        <p:sp>
          <p:nvSpPr>
            <p:cNvPr id="8" name="Rectangle 817"/>
            <p:cNvSpPr/>
            <p:nvPr/>
          </p:nvSpPr>
          <p:spPr bwMode="auto">
            <a:xfrm>
              <a:off x="1929442" y="2064512"/>
              <a:ext cx="5043486" cy="1017780"/>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 name="Freeform 818"/>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1" fmla="*/ 0 w 199855"/>
                <a:gd name="connsiteY0-2" fmla="*/ 733787 h 1367693"/>
                <a:gd name="connsiteX1-3" fmla="*/ 199855 w 199855"/>
                <a:gd name="connsiteY1-4" fmla="*/ 0 h 1367693"/>
                <a:gd name="connsiteX2-5" fmla="*/ 199855 w 199855"/>
                <a:gd name="connsiteY2-6" fmla="*/ 1016000 h 1367693"/>
                <a:gd name="connsiteX3-7" fmla="*/ 4470 w 199855"/>
                <a:gd name="connsiteY3-8" fmla="*/ 1367693 h 1367693"/>
                <a:gd name="connsiteX4-9" fmla="*/ 0 w 199855"/>
                <a:gd name="connsiteY4-10" fmla="*/ 733787 h 1367693"/>
                <a:gd name="connsiteX0-11" fmla="*/ 25203 w 225058"/>
                <a:gd name="connsiteY0-12" fmla="*/ 733787 h 1361758"/>
                <a:gd name="connsiteX1-13" fmla="*/ 225058 w 225058"/>
                <a:gd name="connsiteY1-14" fmla="*/ 0 h 1361758"/>
                <a:gd name="connsiteX2-15" fmla="*/ 225058 w 225058"/>
                <a:gd name="connsiteY2-16" fmla="*/ 1016000 h 1361758"/>
                <a:gd name="connsiteX3-17" fmla="*/ 0 w 225058"/>
                <a:gd name="connsiteY3-18" fmla="*/ 1361758 h 1361758"/>
                <a:gd name="connsiteX4-19" fmla="*/ 25203 w 225058"/>
                <a:gd name="connsiteY4-20" fmla="*/ 733787 h 1361758"/>
                <a:gd name="connsiteX0-21" fmla="*/ 25203 w 230992"/>
                <a:gd name="connsiteY0-22" fmla="*/ 787197 h 1415168"/>
                <a:gd name="connsiteX1-23" fmla="*/ 230992 w 230992"/>
                <a:gd name="connsiteY1-24" fmla="*/ 0 h 1415168"/>
                <a:gd name="connsiteX2-25" fmla="*/ 225058 w 230992"/>
                <a:gd name="connsiteY2-26" fmla="*/ 1069410 h 1415168"/>
                <a:gd name="connsiteX3-27" fmla="*/ 0 w 230992"/>
                <a:gd name="connsiteY3-28" fmla="*/ 1415168 h 1415168"/>
                <a:gd name="connsiteX4-29" fmla="*/ 25203 w 230992"/>
                <a:gd name="connsiteY4-30" fmla="*/ 787197 h 1415168"/>
                <a:gd name="connsiteX0-31" fmla="*/ 0 w 205789"/>
                <a:gd name="connsiteY0-32" fmla="*/ 787197 h 1427037"/>
                <a:gd name="connsiteX1-33" fmla="*/ 205789 w 205789"/>
                <a:gd name="connsiteY1-34" fmla="*/ 0 h 1427037"/>
                <a:gd name="connsiteX2-35" fmla="*/ 199855 w 205789"/>
                <a:gd name="connsiteY2-36" fmla="*/ 1069410 h 1427037"/>
                <a:gd name="connsiteX3-37" fmla="*/ 4471 w 205789"/>
                <a:gd name="connsiteY3-38" fmla="*/ 1427037 h 1427037"/>
                <a:gd name="connsiteX4-39" fmla="*/ 0 w 205789"/>
                <a:gd name="connsiteY4-40" fmla="*/ 787197 h 1427037"/>
                <a:gd name="connsiteX0-41" fmla="*/ 0 w 199855"/>
                <a:gd name="connsiteY0-42" fmla="*/ 745656 h 1385496"/>
                <a:gd name="connsiteX1-43" fmla="*/ 193920 w 199855"/>
                <a:gd name="connsiteY1-44" fmla="*/ 0 h 1385496"/>
                <a:gd name="connsiteX2-45" fmla="*/ 199855 w 199855"/>
                <a:gd name="connsiteY2-46" fmla="*/ 1027869 h 1385496"/>
                <a:gd name="connsiteX3-47" fmla="*/ 4471 w 199855"/>
                <a:gd name="connsiteY3-48" fmla="*/ 1385496 h 1385496"/>
                <a:gd name="connsiteX4-49" fmla="*/ 0 w 199855"/>
                <a:gd name="connsiteY4-50" fmla="*/ 745656 h 1385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 name="Freeform 819"/>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1" fmla="*/ 0 w 199855"/>
                <a:gd name="connsiteY0-2" fmla="*/ 733787 h 1367693"/>
                <a:gd name="connsiteX1-3" fmla="*/ 199855 w 199855"/>
                <a:gd name="connsiteY1-4" fmla="*/ 0 h 1367693"/>
                <a:gd name="connsiteX2-5" fmla="*/ 199855 w 199855"/>
                <a:gd name="connsiteY2-6" fmla="*/ 1016000 h 1367693"/>
                <a:gd name="connsiteX3-7" fmla="*/ 4470 w 199855"/>
                <a:gd name="connsiteY3-8" fmla="*/ 1367693 h 1367693"/>
                <a:gd name="connsiteX4-9" fmla="*/ 0 w 199855"/>
                <a:gd name="connsiteY4-10" fmla="*/ 733787 h 1367693"/>
                <a:gd name="connsiteX0-11" fmla="*/ 25203 w 225058"/>
                <a:gd name="connsiteY0-12" fmla="*/ 733787 h 1361758"/>
                <a:gd name="connsiteX1-13" fmla="*/ 225058 w 225058"/>
                <a:gd name="connsiteY1-14" fmla="*/ 0 h 1361758"/>
                <a:gd name="connsiteX2-15" fmla="*/ 225058 w 225058"/>
                <a:gd name="connsiteY2-16" fmla="*/ 1016000 h 1361758"/>
                <a:gd name="connsiteX3-17" fmla="*/ 0 w 225058"/>
                <a:gd name="connsiteY3-18" fmla="*/ 1361758 h 1361758"/>
                <a:gd name="connsiteX4-19" fmla="*/ 25203 w 225058"/>
                <a:gd name="connsiteY4-20" fmla="*/ 733787 h 1361758"/>
                <a:gd name="connsiteX0-21" fmla="*/ 25203 w 230992"/>
                <a:gd name="connsiteY0-22" fmla="*/ 787197 h 1415168"/>
                <a:gd name="connsiteX1-23" fmla="*/ 230992 w 230992"/>
                <a:gd name="connsiteY1-24" fmla="*/ 0 h 1415168"/>
                <a:gd name="connsiteX2-25" fmla="*/ 225058 w 230992"/>
                <a:gd name="connsiteY2-26" fmla="*/ 1069410 h 1415168"/>
                <a:gd name="connsiteX3-27" fmla="*/ 0 w 230992"/>
                <a:gd name="connsiteY3-28" fmla="*/ 1415168 h 1415168"/>
                <a:gd name="connsiteX4-29" fmla="*/ 25203 w 230992"/>
                <a:gd name="connsiteY4-30" fmla="*/ 787197 h 1415168"/>
                <a:gd name="connsiteX0-31" fmla="*/ 0 w 205789"/>
                <a:gd name="connsiteY0-32" fmla="*/ 787197 h 1427037"/>
                <a:gd name="connsiteX1-33" fmla="*/ 205789 w 205789"/>
                <a:gd name="connsiteY1-34" fmla="*/ 0 h 1427037"/>
                <a:gd name="connsiteX2-35" fmla="*/ 199855 w 205789"/>
                <a:gd name="connsiteY2-36" fmla="*/ 1069410 h 1427037"/>
                <a:gd name="connsiteX3-37" fmla="*/ 4471 w 205789"/>
                <a:gd name="connsiteY3-38" fmla="*/ 1427037 h 1427037"/>
                <a:gd name="connsiteX4-39" fmla="*/ 0 w 205789"/>
                <a:gd name="connsiteY4-40" fmla="*/ 787197 h 1427037"/>
                <a:gd name="connsiteX0-41" fmla="*/ 0 w 199855"/>
                <a:gd name="connsiteY0-42" fmla="*/ 745656 h 1385496"/>
                <a:gd name="connsiteX1-43" fmla="*/ 193920 w 199855"/>
                <a:gd name="connsiteY1-44" fmla="*/ 0 h 1385496"/>
                <a:gd name="connsiteX2-45" fmla="*/ 199855 w 199855"/>
                <a:gd name="connsiteY2-46" fmla="*/ 1027869 h 1385496"/>
                <a:gd name="connsiteX3-47" fmla="*/ 4471 w 199855"/>
                <a:gd name="connsiteY3-48" fmla="*/ 1385496 h 1385496"/>
                <a:gd name="connsiteX4-49" fmla="*/ 0 w 199855"/>
                <a:gd name="connsiteY4-50" fmla="*/ 745656 h 1385496"/>
                <a:gd name="connsiteX0-51" fmla="*/ 0 w 219519"/>
                <a:gd name="connsiteY0-52" fmla="*/ 730359 h 1370199"/>
                <a:gd name="connsiteX1-53" fmla="*/ 219401 w 219519"/>
                <a:gd name="connsiteY1-54" fmla="*/ 0 h 1370199"/>
                <a:gd name="connsiteX2-55" fmla="*/ 199855 w 219519"/>
                <a:gd name="connsiteY2-56" fmla="*/ 1012572 h 1370199"/>
                <a:gd name="connsiteX3-57" fmla="*/ 4471 w 219519"/>
                <a:gd name="connsiteY3-58" fmla="*/ 1370199 h 1370199"/>
                <a:gd name="connsiteX4-59" fmla="*/ 0 w 219519"/>
                <a:gd name="connsiteY4-60" fmla="*/ 730359 h 1370199"/>
                <a:gd name="connsiteX0-61" fmla="*/ 0 w 219602"/>
                <a:gd name="connsiteY0-62" fmla="*/ 730359 h 1370199"/>
                <a:gd name="connsiteX1-63" fmla="*/ 219401 w 219602"/>
                <a:gd name="connsiteY1-64" fmla="*/ 0 h 1370199"/>
                <a:gd name="connsiteX2-65" fmla="*/ 210047 w 219602"/>
                <a:gd name="connsiteY2-66" fmla="*/ 1007473 h 1370199"/>
                <a:gd name="connsiteX3-67" fmla="*/ 4471 w 219602"/>
                <a:gd name="connsiteY3-68" fmla="*/ 1370199 h 1370199"/>
                <a:gd name="connsiteX4-69" fmla="*/ 0 w 219602"/>
                <a:gd name="connsiteY4-70" fmla="*/ 730359 h 1370199"/>
                <a:gd name="connsiteX0-71" fmla="*/ 0 w 220239"/>
                <a:gd name="connsiteY0-72" fmla="*/ 730359 h 1370199"/>
                <a:gd name="connsiteX1-73" fmla="*/ 219401 w 220239"/>
                <a:gd name="connsiteY1-74" fmla="*/ 0 h 1370199"/>
                <a:gd name="connsiteX2-75" fmla="*/ 220239 w 220239"/>
                <a:gd name="connsiteY2-76" fmla="*/ 1007473 h 1370199"/>
                <a:gd name="connsiteX3-77" fmla="*/ 4471 w 220239"/>
                <a:gd name="connsiteY3-78" fmla="*/ 1370199 h 1370199"/>
                <a:gd name="connsiteX4-79" fmla="*/ 0 w 220239"/>
                <a:gd name="connsiteY4-80" fmla="*/ 730359 h 13701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11" name="Group 950"/>
            <p:cNvGrpSpPr/>
            <p:nvPr/>
          </p:nvGrpSpPr>
          <p:grpSpPr bwMode="auto">
            <a:xfrm>
              <a:off x="1492879" y="2820676"/>
              <a:ext cx="338137" cy="653816"/>
              <a:chOff x="4140" y="429"/>
              <a:chExt cx="1425" cy="2396"/>
            </a:xfrm>
          </p:grpSpPr>
          <p:sp>
            <p:nvSpPr>
              <p:cNvPr id="45" name="Freeform 951"/>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7" name="Freeform 953"/>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 name="Freeform 954"/>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0" name="Group 956"/>
              <p:cNvGrpSpPr/>
              <p:nvPr/>
            </p:nvGrpSpPr>
            <p:grpSpPr bwMode="auto">
              <a:xfrm>
                <a:off x="4749" y="668"/>
                <a:ext cx="581" cy="145"/>
                <a:chOff x="614" y="2568"/>
                <a:chExt cx="725" cy="139"/>
              </a:xfrm>
            </p:grpSpPr>
            <p:sp>
              <p:nvSpPr>
                <p:cNvPr id="75"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1"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2" name="Group 960"/>
              <p:cNvGrpSpPr/>
              <p:nvPr/>
            </p:nvGrpSpPr>
            <p:grpSpPr bwMode="auto">
              <a:xfrm>
                <a:off x="4747" y="994"/>
                <a:ext cx="581" cy="134"/>
                <a:chOff x="614" y="2568"/>
                <a:chExt cx="725" cy="139"/>
              </a:xfrm>
            </p:grpSpPr>
            <p:sp>
              <p:nvSpPr>
                <p:cNvPr id="73"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3"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4"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5" name="Group 965"/>
              <p:cNvGrpSpPr/>
              <p:nvPr/>
            </p:nvGrpSpPr>
            <p:grpSpPr bwMode="auto">
              <a:xfrm>
                <a:off x="4735" y="1627"/>
                <a:ext cx="582" cy="151"/>
                <a:chOff x="614" y="2568"/>
                <a:chExt cx="725" cy="139"/>
              </a:xfrm>
            </p:grpSpPr>
            <p:sp>
              <p:nvSpPr>
                <p:cNvPr id="71"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6" name="Freeform 968"/>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7" name="Group 969"/>
              <p:cNvGrpSpPr/>
              <p:nvPr/>
            </p:nvGrpSpPr>
            <p:grpSpPr bwMode="auto">
              <a:xfrm>
                <a:off x="4739" y="1327"/>
                <a:ext cx="582" cy="139"/>
                <a:chOff x="614" y="2568"/>
                <a:chExt cx="725" cy="139"/>
              </a:xfrm>
            </p:grpSpPr>
            <p:sp>
              <p:nvSpPr>
                <p:cNvPr id="69"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9" name="Freeform 973"/>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0" name="Freeform 974"/>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2" name="Freeform 976"/>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endParaRPr>
              </a:p>
            </p:txBody>
          </p:sp>
          <p:sp>
            <p:nvSpPr>
              <p:cNvPr id="6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 name="Group 950"/>
            <p:cNvGrpSpPr/>
            <p:nvPr/>
          </p:nvGrpSpPr>
          <p:grpSpPr bwMode="auto">
            <a:xfrm>
              <a:off x="7182479" y="2847655"/>
              <a:ext cx="338137" cy="653816"/>
              <a:chOff x="4140" y="429"/>
              <a:chExt cx="1425" cy="2396"/>
            </a:xfrm>
          </p:grpSpPr>
          <p:sp>
            <p:nvSpPr>
              <p:cNvPr id="13" name="Freeform 951"/>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 name="Freeform 953"/>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6" name="Freeform 954"/>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8" name="Group 956"/>
              <p:cNvGrpSpPr/>
              <p:nvPr/>
            </p:nvGrpSpPr>
            <p:grpSpPr bwMode="auto">
              <a:xfrm>
                <a:off x="4749" y="668"/>
                <a:ext cx="581" cy="145"/>
                <a:chOff x="614" y="2568"/>
                <a:chExt cx="725" cy="139"/>
              </a:xfrm>
            </p:grpSpPr>
            <p:sp>
              <p:nvSpPr>
                <p:cNvPr id="43"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9"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0" name="Group 960"/>
              <p:cNvGrpSpPr/>
              <p:nvPr/>
            </p:nvGrpSpPr>
            <p:grpSpPr bwMode="auto">
              <a:xfrm>
                <a:off x="4747" y="994"/>
                <a:ext cx="581" cy="134"/>
                <a:chOff x="614" y="2568"/>
                <a:chExt cx="725" cy="139"/>
              </a:xfrm>
            </p:grpSpPr>
            <p:sp>
              <p:nvSpPr>
                <p:cNvPr id="41"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1"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2"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3" name="Group 965"/>
              <p:cNvGrpSpPr/>
              <p:nvPr/>
            </p:nvGrpSpPr>
            <p:grpSpPr bwMode="auto">
              <a:xfrm>
                <a:off x="4735" y="1627"/>
                <a:ext cx="582" cy="151"/>
                <a:chOff x="614" y="2568"/>
                <a:chExt cx="725" cy="139"/>
              </a:xfrm>
            </p:grpSpPr>
            <p:sp>
              <p:nvSpPr>
                <p:cNvPr id="39"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4" name="Freeform 968"/>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5" name="Group 969"/>
              <p:cNvGrpSpPr/>
              <p:nvPr/>
            </p:nvGrpSpPr>
            <p:grpSpPr bwMode="auto">
              <a:xfrm>
                <a:off x="4739" y="1327"/>
                <a:ext cx="582" cy="139"/>
                <a:chOff x="614" y="2568"/>
                <a:chExt cx="725" cy="139"/>
              </a:xfrm>
            </p:grpSpPr>
            <p:sp>
              <p:nvSpPr>
                <p:cNvPr id="37"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 name="Freeform 973"/>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 name="Freeform 974"/>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 name="Freeform 976"/>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endParaRPr>
              </a:p>
            </p:txBody>
          </p:sp>
          <p:sp>
            <p:nvSpPr>
              <p:cNvPr id="3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6"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77" name="Freeform 2"/>
          <p:cNvSpPr/>
          <p:nvPr/>
        </p:nvSpPr>
        <p:spPr bwMode="auto">
          <a:xfrm>
            <a:off x="4341668" y="569691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78" name="Straight Connector 887"/>
          <p:cNvCxnSpPr/>
          <p:nvPr/>
        </p:nvCxnSpPr>
        <p:spPr>
          <a:xfrm flipV="1">
            <a:off x="5011593" y="5847730"/>
            <a:ext cx="1316037" cy="131762"/>
          </a:xfrm>
          <a:prstGeom prst="line">
            <a:avLst/>
          </a:prstGeom>
          <a:noFill/>
          <a:ln w="12700" cap="flat" cmpd="sng" algn="ctr">
            <a:solidFill>
              <a:srgbClr val="000000"/>
            </a:solidFill>
            <a:prstDash val="solid"/>
          </a:ln>
          <a:effectLst/>
        </p:spPr>
      </p:cxnSp>
      <p:cxnSp>
        <p:nvCxnSpPr>
          <p:cNvPr id="79" name="Straight Connector 888"/>
          <p:cNvCxnSpPr/>
          <p:nvPr/>
        </p:nvCxnSpPr>
        <p:spPr>
          <a:xfrm>
            <a:off x="4900468" y="6035055"/>
            <a:ext cx="2259012" cy="298450"/>
          </a:xfrm>
          <a:prstGeom prst="line">
            <a:avLst/>
          </a:prstGeom>
          <a:noFill/>
          <a:ln w="12700" cap="flat" cmpd="sng" algn="ctr">
            <a:solidFill>
              <a:srgbClr val="000000"/>
            </a:solidFill>
            <a:prstDash val="solid"/>
          </a:ln>
          <a:effectLst/>
        </p:spPr>
      </p:cxnSp>
      <p:cxnSp>
        <p:nvCxnSpPr>
          <p:cNvPr id="80" name="Straight Connector 889"/>
          <p:cNvCxnSpPr/>
          <p:nvPr/>
        </p:nvCxnSpPr>
        <p:spPr>
          <a:xfrm>
            <a:off x="4913168" y="6139830"/>
            <a:ext cx="714375" cy="276225"/>
          </a:xfrm>
          <a:prstGeom prst="line">
            <a:avLst/>
          </a:prstGeom>
          <a:noFill/>
          <a:ln w="12700" cap="flat" cmpd="sng" algn="ctr">
            <a:solidFill>
              <a:srgbClr val="000000"/>
            </a:solidFill>
            <a:prstDash val="solid"/>
          </a:ln>
          <a:effectLst/>
        </p:spPr>
      </p:cxnSp>
      <p:cxnSp>
        <p:nvCxnSpPr>
          <p:cNvPr id="81" name="Straight Connector 890"/>
          <p:cNvCxnSpPr/>
          <p:nvPr/>
        </p:nvCxnSpPr>
        <p:spPr>
          <a:xfrm flipV="1">
            <a:off x="5930755" y="6333505"/>
            <a:ext cx="1247775" cy="82550"/>
          </a:xfrm>
          <a:prstGeom prst="line">
            <a:avLst/>
          </a:prstGeom>
          <a:noFill/>
          <a:ln w="12700" cap="flat" cmpd="sng" algn="ctr">
            <a:solidFill>
              <a:srgbClr val="000000"/>
            </a:solidFill>
            <a:prstDash val="solid"/>
          </a:ln>
          <a:effectLst/>
        </p:spPr>
      </p:cxnSp>
      <p:cxnSp>
        <p:nvCxnSpPr>
          <p:cNvPr id="82" name="Straight Connector 891"/>
          <p:cNvCxnSpPr/>
          <p:nvPr/>
        </p:nvCxnSpPr>
        <p:spPr>
          <a:xfrm>
            <a:off x="6591155" y="5881067"/>
            <a:ext cx="1057275" cy="123825"/>
          </a:xfrm>
          <a:prstGeom prst="line">
            <a:avLst/>
          </a:prstGeom>
          <a:noFill/>
          <a:ln w="12700" cap="flat" cmpd="sng" algn="ctr">
            <a:solidFill>
              <a:srgbClr val="000000"/>
            </a:solidFill>
            <a:prstDash val="solid"/>
          </a:ln>
          <a:effectLst/>
        </p:spPr>
      </p:cxnSp>
      <p:cxnSp>
        <p:nvCxnSpPr>
          <p:cNvPr id="83" name="Straight Connector 892"/>
          <p:cNvCxnSpPr/>
          <p:nvPr/>
        </p:nvCxnSpPr>
        <p:spPr>
          <a:xfrm flipV="1">
            <a:off x="5875193" y="6035055"/>
            <a:ext cx="1790700" cy="298450"/>
          </a:xfrm>
          <a:prstGeom prst="line">
            <a:avLst/>
          </a:prstGeom>
          <a:noFill/>
          <a:ln w="12700" cap="flat" cmpd="sng" algn="ctr">
            <a:solidFill>
              <a:srgbClr val="000000"/>
            </a:solidFill>
            <a:prstDash val="solid"/>
          </a:ln>
          <a:effectLst/>
        </p:spPr>
      </p:cxnSp>
      <p:cxnSp>
        <p:nvCxnSpPr>
          <p:cNvPr id="84" name="Straight Connector 893"/>
          <p:cNvCxnSpPr/>
          <p:nvPr/>
        </p:nvCxnSpPr>
        <p:spPr>
          <a:xfrm flipV="1">
            <a:off x="7202343" y="6063630"/>
            <a:ext cx="588962" cy="269875"/>
          </a:xfrm>
          <a:prstGeom prst="line">
            <a:avLst/>
          </a:prstGeom>
          <a:noFill/>
          <a:ln w="12700" cap="flat" cmpd="sng" algn="ctr">
            <a:solidFill>
              <a:srgbClr val="000000"/>
            </a:solidFill>
            <a:prstDash val="solid"/>
          </a:ln>
          <a:effectLst/>
        </p:spPr>
      </p:cxnSp>
      <p:cxnSp>
        <p:nvCxnSpPr>
          <p:cNvPr id="85" name="Straight Connector 894"/>
          <p:cNvCxnSpPr/>
          <p:nvPr/>
        </p:nvCxnSpPr>
        <p:spPr>
          <a:xfrm>
            <a:off x="6345093" y="5847730"/>
            <a:ext cx="814387" cy="401637"/>
          </a:xfrm>
          <a:prstGeom prst="line">
            <a:avLst/>
          </a:prstGeom>
          <a:noFill/>
          <a:ln w="12700" cap="flat" cmpd="sng" algn="ctr">
            <a:solidFill>
              <a:srgbClr val="000000"/>
            </a:solidFill>
            <a:prstDash val="solid"/>
          </a:ln>
          <a:effectLst/>
        </p:spPr>
      </p:cxnSp>
      <p:grpSp>
        <p:nvGrpSpPr>
          <p:cNvPr id="86" name="Group 895"/>
          <p:cNvGrpSpPr/>
          <p:nvPr/>
        </p:nvGrpSpPr>
        <p:grpSpPr bwMode="auto">
          <a:xfrm>
            <a:off x="3274868" y="2950543"/>
            <a:ext cx="7009146" cy="910169"/>
            <a:chOff x="1526216" y="3003498"/>
            <a:chExt cx="7008534" cy="910168"/>
          </a:xfrm>
        </p:grpSpPr>
        <p:sp>
          <p:nvSpPr>
            <p:cNvPr id="87" name="TextBox 399"/>
            <p:cNvSpPr txBox="1">
              <a:spLocks noChangeArrowheads="1"/>
            </p:cNvSpPr>
            <p:nvPr/>
          </p:nvSpPr>
          <p:spPr bwMode="auto">
            <a:xfrm>
              <a:off x="7560581" y="3628973"/>
              <a:ext cx="902732"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65"/>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数据平面</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8" name="TextBox 400"/>
            <p:cNvSpPr txBox="1">
              <a:spLocks noChangeArrowheads="1"/>
            </p:cNvSpPr>
            <p:nvPr/>
          </p:nvSpPr>
          <p:spPr bwMode="auto">
            <a:xfrm>
              <a:off x="7632018" y="3003498"/>
              <a:ext cx="902732"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65"/>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控制平面</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89" name="Straight Connector 898"/>
            <p:cNvCxnSpPr/>
            <p:nvPr/>
          </p:nvCxnSpPr>
          <p:spPr bwMode="auto">
            <a:xfrm flipV="1">
              <a:off x="1526216" y="3579760"/>
              <a:ext cx="6978041" cy="11112"/>
            </a:xfrm>
            <a:prstGeom prst="line">
              <a:avLst/>
            </a:prstGeom>
            <a:noFill/>
            <a:ln w="25400" cap="flat" cmpd="sng" algn="ctr">
              <a:solidFill>
                <a:srgbClr val="000000"/>
              </a:solidFill>
              <a:prstDash val="dash"/>
            </a:ln>
            <a:effectLst/>
          </p:spPr>
        </p:cxnSp>
      </p:grpSp>
      <p:grpSp>
        <p:nvGrpSpPr>
          <p:cNvPr id="90" name="Group 899"/>
          <p:cNvGrpSpPr/>
          <p:nvPr/>
        </p:nvGrpSpPr>
        <p:grpSpPr bwMode="auto">
          <a:xfrm>
            <a:off x="4186093" y="2682255"/>
            <a:ext cx="4295775" cy="320675"/>
            <a:chOff x="2433511" y="2792111"/>
            <a:chExt cx="4296530" cy="320561"/>
          </a:xfrm>
        </p:grpSpPr>
        <p:grpSp>
          <p:nvGrpSpPr>
            <p:cNvPr id="91" name="Group 401"/>
            <p:cNvGrpSpPr/>
            <p:nvPr/>
          </p:nvGrpSpPr>
          <p:grpSpPr bwMode="auto">
            <a:xfrm>
              <a:off x="2433511" y="2794083"/>
              <a:ext cx="349250" cy="317387"/>
              <a:chOff x="2931664" y="3912603"/>
              <a:chExt cx="430450" cy="329314"/>
            </a:xfrm>
          </p:grpSpPr>
          <p:sp>
            <p:nvSpPr>
              <p:cNvPr id="112" name="Rectangle 921"/>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13" name="Straight Connector 922"/>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114" name="Straight Connector 923"/>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115" name="Straight Connector 924"/>
              <p:cNvCxnSpPr>
                <a:stCxn id="112"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92" name="Group 406"/>
            <p:cNvGrpSpPr/>
            <p:nvPr/>
          </p:nvGrpSpPr>
          <p:grpSpPr bwMode="auto">
            <a:xfrm>
              <a:off x="3348666" y="2792111"/>
              <a:ext cx="350838" cy="317387"/>
              <a:chOff x="2931664" y="3912603"/>
              <a:chExt cx="430450" cy="329314"/>
            </a:xfrm>
          </p:grpSpPr>
          <p:sp>
            <p:nvSpPr>
              <p:cNvPr id="108" name="Rectangle 917"/>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9" name="Straight Connector 918"/>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110" name="Straight Connector 919"/>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111" name="Straight Connector 920"/>
              <p:cNvCxnSpPr>
                <a:stCxn id="108"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93" name="Group 411"/>
            <p:cNvGrpSpPr/>
            <p:nvPr/>
          </p:nvGrpSpPr>
          <p:grpSpPr bwMode="auto">
            <a:xfrm>
              <a:off x="4182104" y="2792111"/>
              <a:ext cx="350837" cy="317387"/>
              <a:chOff x="2931664" y="3912603"/>
              <a:chExt cx="430450" cy="329314"/>
            </a:xfrm>
          </p:grpSpPr>
          <p:sp>
            <p:nvSpPr>
              <p:cNvPr id="104" name="Rectangle 913"/>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5" name="Straight Connector 914"/>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106" name="Straight Connector 915"/>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107" name="Straight Connector 916"/>
              <p:cNvCxnSpPr>
                <a:stCxn id="104"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94" name="Group 416"/>
            <p:cNvGrpSpPr/>
            <p:nvPr/>
          </p:nvGrpSpPr>
          <p:grpSpPr bwMode="auto">
            <a:xfrm>
              <a:off x="5374316" y="2795285"/>
              <a:ext cx="349250" cy="317387"/>
              <a:chOff x="2931664" y="3912603"/>
              <a:chExt cx="430450" cy="329314"/>
            </a:xfrm>
          </p:grpSpPr>
          <p:sp>
            <p:nvSpPr>
              <p:cNvPr id="100" name="Rectangle 909"/>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01" name="Straight Connector 910"/>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102" name="Straight Connector 911"/>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103" name="Straight Connector 912"/>
              <p:cNvCxnSpPr>
                <a:stCxn id="100"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95" name="Group 421"/>
            <p:cNvGrpSpPr/>
            <p:nvPr/>
          </p:nvGrpSpPr>
          <p:grpSpPr bwMode="auto">
            <a:xfrm>
              <a:off x="6379204" y="2792111"/>
              <a:ext cx="350837" cy="317387"/>
              <a:chOff x="2931664" y="3912603"/>
              <a:chExt cx="430450" cy="329314"/>
            </a:xfrm>
          </p:grpSpPr>
          <p:sp>
            <p:nvSpPr>
              <p:cNvPr id="96" name="Rectangle 905"/>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7" name="Straight Connector 906"/>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98" name="Straight Connector 907"/>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99" name="Straight Connector 908"/>
              <p:cNvCxnSpPr>
                <a:stCxn id="96"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116" name="Group 925"/>
          <p:cNvGrpSpPr/>
          <p:nvPr/>
        </p:nvGrpSpPr>
        <p:grpSpPr bwMode="auto">
          <a:xfrm>
            <a:off x="3605068" y="3656980"/>
            <a:ext cx="5211762" cy="2740025"/>
            <a:chOff x="1856416" y="3709935"/>
            <a:chExt cx="5211763" cy="2739614"/>
          </a:xfrm>
        </p:grpSpPr>
        <p:sp>
          <p:nvSpPr>
            <p:cNvPr id="117" name="Freeform 926"/>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1040633"/>
                <a:gd name="connsiteY0-162" fmla="*/ 1160935 h 1160935"/>
                <a:gd name="connsiteX1-163" fmla="*/ 0 w 1040633"/>
                <a:gd name="connsiteY1-164" fmla="*/ 0 h 1160935"/>
                <a:gd name="connsiteX2-165" fmla="*/ 1040633 w 1040633"/>
                <a:gd name="connsiteY2-166" fmla="*/ 16785 h 1160935"/>
                <a:gd name="connsiteX3-167" fmla="*/ 569478 w 1040633"/>
                <a:gd name="connsiteY3-168" fmla="*/ 1158121 h 1160935"/>
                <a:gd name="connsiteX4-169" fmla="*/ 363082 w 1040633"/>
                <a:gd name="connsiteY4-170" fmla="*/ 1160935 h 1160935"/>
                <a:gd name="connsiteX0-171" fmla="*/ 363082 w 1040633"/>
                <a:gd name="connsiteY0-172" fmla="*/ 1160935 h 1160935"/>
                <a:gd name="connsiteX1-173" fmla="*/ 0 w 1040633"/>
                <a:gd name="connsiteY1-174" fmla="*/ 0 h 1160935"/>
                <a:gd name="connsiteX2-175" fmla="*/ 1040633 w 1040633"/>
                <a:gd name="connsiteY2-176" fmla="*/ 16785 h 1160935"/>
                <a:gd name="connsiteX3-177" fmla="*/ 569478 w 1040633"/>
                <a:gd name="connsiteY3-178" fmla="*/ 1158121 h 1160935"/>
                <a:gd name="connsiteX4-179" fmla="*/ 363082 w 1040633"/>
                <a:gd name="connsiteY4-180" fmla="*/ 1160935 h 1160935"/>
                <a:gd name="connsiteX0-181" fmla="*/ 448507 w 1040633"/>
                <a:gd name="connsiteY0-182" fmla="*/ 1160935 h 1160935"/>
                <a:gd name="connsiteX1-183" fmla="*/ 0 w 1040633"/>
                <a:gd name="connsiteY1-184" fmla="*/ 0 h 1160935"/>
                <a:gd name="connsiteX2-185" fmla="*/ 1040633 w 1040633"/>
                <a:gd name="connsiteY2-186" fmla="*/ 16785 h 1160935"/>
                <a:gd name="connsiteX3-187" fmla="*/ 569478 w 1040633"/>
                <a:gd name="connsiteY3-188" fmla="*/ 1158121 h 1160935"/>
                <a:gd name="connsiteX4-189" fmla="*/ 448507 w 1040633"/>
                <a:gd name="connsiteY4-190" fmla="*/ 1160935 h 1160935"/>
                <a:gd name="connsiteX0-191" fmla="*/ 448507 w 1040633"/>
                <a:gd name="connsiteY0-192" fmla="*/ 1160935 h 1160935"/>
                <a:gd name="connsiteX1-193" fmla="*/ 0 w 1040633"/>
                <a:gd name="connsiteY1-194" fmla="*/ 0 h 1160935"/>
                <a:gd name="connsiteX2-195" fmla="*/ 1040633 w 1040633"/>
                <a:gd name="connsiteY2-196" fmla="*/ 16785 h 1160935"/>
                <a:gd name="connsiteX3-197" fmla="*/ 569478 w 1040633"/>
                <a:gd name="connsiteY3-198" fmla="*/ 1158121 h 1160935"/>
                <a:gd name="connsiteX4-199" fmla="*/ 448507 w 1040633"/>
                <a:gd name="connsiteY4-200" fmla="*/ 1160935 h 1160935"/>
                <a:gd name="connsiteX0-201" fmla="*/ 448507 w 1040633"/>
                <a:gd name="connsiteY0-202" fmla="*/ 1160935 h 1160935"/>
                <a:gd name="connsiteX1-203" fmla="*/ 0 w 1040633"/>
                <a:gd name="connsiteY1-204" fmla="*/ 0 h 1160935"/>
                <a:gd name="connsiteX2-205" fmla="*/ 1040633 w 1040633"/>
                <a:gd name="connsiteY2-206" fmla="*/ 16785 h 1160935"/>
                <a:gd name="connsiteX3-207" fmla="*/ 569478 w 1040633"/>
                <a:gd name="connsiteY3-208" fmla="*/ 1158121 h 1160935"/>
                <a:gd name="connsiteX4-209" fmla="*/ 448507 w 1040633"/>
                <a:gd name="connsiteY4-210" fmla="*/ 1160935 h 1160935"/>
                <a:gd name="connsiteX0-211" fmla="*/ 448507 w 1325315"/>
                <a:gd name="connsiteY0-212" fmla="*/ 1160935 h 1160935"/>
                <a:gd name="connsiteX1-213" fmla="*/ 0 w 1325315"/>
                <a:gd name="connsiteY1-214" fmla="*/ 0 h 1160935"/>
                <a:gd name="connsiteX2-215" fmla="*/ 1040633 w 1325315"/>
                <a:gd name="connsiteY2-216" fmla="*/ 16785 h 1160935"/>
                <a:gd name="connsiteX3-217" fmla="*/ 1214315 w 1325315"/>
                <a:gd name="connsiteY3-218" fmla="*/ 1064597 h 1160935"/>
                <a:gd name="connsiteX4-219" fmla="*/ 448507 w 1325315"/>
                <a:gd name="connsiteY4-220" fmla="*/ 1160935 h 1160935"/>
                <a:gd name="connsiteX0-221" fmla="*/ 448507 w 1214315"/>
                <a:gd name="connsiteY0-222" fmla="*/ 1160935 h 1160935"/>
                <a:gd name="connsiteX1-223" fmla="*/ 0 w 1214315"/>
                <a:gd name="connsiteY1-224" fmla="*/ 0 h 1160935"/>
                <a:gd name="connsiteX2-225" fmla="*/ 1040633 w 1214315"/>
                <a:gd name="connsiteY2-226" fmla="*/ 16785 h 1160935"/>
                <a:gd name="connsiteX3-227" fmla="*/ 1214315 w 1214315"/>
                <a:gd name="connsiteY3-228" fmla="*/ 1064597 h 1160935"/>
                <a:gd name="connsiteX4-229" fmla="*/ 448507 w 1214315"/>
                <a:gd name="connsiteY4-230" fmla="*/ 1160935 h 1160935"/>
                <a:gd name="connsiteX0-231" fmla="*/ 448507 w 1214315"/>
                <a:gd name="connsiteY0-232" fmla="*/ 1160935 h 1160935"/>
                <a:gd name="connsiteX1-233" fmla="*/ 0 w 1214315"/>
                <a:gd name="connsiteY1-234" fmla="*/ 0 h 1160935"/>
                <a:gd name="connsiteX2-235" fmla="*/ 1040633 w 1214315"/>
                <a:gd name="connsiteY2-236" fmla="*/ 16785 h 1160935"/>
                <a:gd name="connsiteX3-237" fmla="*/ 1214315 w 1214315"/>
                <a:gd name="connsiteY3-238" fmla="*/ 1064597 h 1160935"/>
                <a:gd name="connsiteX4-239" fmla="*/ 448507 w 1214315"/>
                <a:gd name="connsiteY4-240" fmla="*/ 1160935 h 1160935"/>
                <a:gd name="connsiteX0-241" fmla="*/ 1053964 w 1214315"/>
                <a:gd name="connsiteY0-242" fmla="*/ 1136323 h 1136323"/>
                <a:gd name="connsiteX1-243" fmla="*/ 0 w 1214315"/>
                <a:gd name="connsiteY1-244" fmla="*/ 0 h 1136323"/>
                <a:gd name="connsiteX2-245" fmla="*/ 1040633 w 1214315"/>
                <a:gd name="connsiteY2-246" fmla="*/ 16785 h 1136323"/>
                <a:gd name="connsiteX3-247" fmla="*/ 1214315 w 1214315"/>
                <a:gd name="connsiteY3-248" fmla="*/ 1064597 h 1136323"/>
                <a:gd name="connsiteX4-249" fmla="*/ 1053964 w 1214315"/>
                <a:gd name="connsiteY4-250" fmla="*/ 1136323 h 1136323"/>
                <a:gd name="connsiteX0-251" fmla="*/ 1053964 w 1214315"/>
                <a:gd name="connsiteY0-252" fmla="*/ 1136323 h 1136323"/>
                <a:gd name="connsiteX1-253" fmla="*/ 0 w 1214315"/>
                <a:gd name="connsiteY1-254" fmla="*/ 0 h 1136323"/>
                <a:gd name="connsiteX2-255" fmla="*/ 1040633 w 1214315"/>
                <a:gd name="connsiteY2-256" fmla="*/ 16785 h 1136323"/>
                <a:gd name="connsiteX3-257" fmla="*/ 1214315 w 1214315"/>
                <a:gd name="connsiteY3-258" fmla="*/ 1064597 h 1136323"/>
                <a:gd name="connsiteX4-259" fmla="*/ 1053964 w 1214315"/>
                <a:gd name="connsiteY4-260" fmla="*/ 1136323 h 1136323"/>
                <a:gd name="connsiteX0-261" fmla="*/ 1053964 w 1214315"/>
                <a:gd name="connsiteY0-262" fmla="*/ 1136323 h 1136323"/>
                <a:gd name="connsiteX1-263" fmla="*/ 0 w 1214315"/>
                <a:gd name="connsiteY1-264" fmla="*/ 0 h 1136323"/>
                <a:gd name="connsiteX2-265" fmla="*/ 1040633 w 1214315"/>
                <a:gd name="connsiteY2-266" fmla="*/ 16785 h 1136323"/>
                <a:gd name="connsiteX3-267" fmla="*/ 1214315 w 1214315"/>
                <a:gd name="connsiteY3-268" fmla="*/ 1064597 h 1136323"/>
                <a:gd name="connsiteX4-269" fmla="*/ 1053964 w 1214315"/>
                <a:gd name="connsiteY4-270" fmla="*/ 1136323 h 1136323"/>
                <a:gd name="connsiteX0-271" fmla="*/ 1060159 w 1220510"/>
                <a:gd name="connsiteY0-272" fmla="*/ 1119627 h 1119627"/>
                <a:gd name="connsiteX1-273" fmla="*/ 0 w 1220510"/>
                <a:gd name="connsiteY1-274" fmla="*/ 249694 h 1119627"/>
                <a:gd name="connsiteX2-275" fmla="*/ 1046828 w 1220510"/>
                <a:gd name="connsiteY2-276" fmla="*/ 89 h 1119627"/>
                <a:gd name="connsiteX3-277" fmla="*/ 1220510 w 1220510"/>
                <a:gd name="connsiteY3-278" fmla="*/ 1047901 h 1119627"/>
                <a:gd name="connsiteX4-279" fmla="*/ 1060159 w 1220510"/>
                <a:gd name="connsiteY4-280" fmla="*/ 1119627 h 1119627"/>
                <a:gd name="connsiteX0-281" fmla="*/ 1060159 w 1220510"/>
                <a:gd name="connsiteY0-282" fmla="*/ 1119627 h 1119627"/>
                <a:gd name="connsiteX1-283" fmla="*/ 0 w 1220510"/>
                <a:gd name="connsiteY1-284" fmla="*/ 249694 h 1119627"/>
                <a:gd name="connsiteX2-285" fmla="*/ 1046828 w 1220510"/>
                <a:gd name="connsiteY2-286" fmla="*/ 89 h 1119627"/>
                <a:gd name="connsiteX3-287" fmla="*/ 1220510 w 1220510"/>
                <a:gd name="connsiteY3-288" fmla="*/ 1047901 h 1119627"/>
                <a:gd name="connsiteX4-289" fmla="*/ 1060159 w 1220510"/>
                <a:gd name="connsiteY4-290" fmla="*/ 1119627 h 1119627"/>
                <a:gd name="connsiteX0-291" fmla="*/ 1060159 w 1220510"/>
                <a:gd name="connsiteY0-292" fmla="*/ 1119627 h 1119627"/>
                <a:gd name="connsiteX1-293" fmla="*/ 0 w 1220510"/>
                <a:gd name="connsiteY1-294" fmla="*/ 249694 h 1119627"/>
                <a:gd name="connsiteX2-295" fmla="*/ 1046828 w 1220510"/>
                <a:gd name="connsiteY2-296" fmla="*/ 89 h 1119627"/>
                <a:gd name="connsiteX3-297" fmla="*/ 1220510 w 1220510"/>
                <a:gd name="connsiteY3-298" fmla="*/ 1047901 h 1119627"/>
                <a:gd name="connsiteX4-299" fmla="*/ 1060159 w 1220510"/>
                <a:gd name="connsiteY4-300" fmla="*/ 1119627 h 1119627"/>
                <a:gd name="connsiteX0-301" fmla="*/ 1060159 w 1220510"/>
                <a:gd name="connsiteY0-302" fmla="*/ 921649 h 921649"/>
                <a:gd name="connsiteX1-303" fmla="*/ 0 w 1220510"/>
                <a:gd name="connsiteY1-304" fmla="*/ 51716 h 921649"/>
                <a:gd name="connsiteX2-305" fmla="*/ 1059218 w 1220510"/>
                <a:gd name="connsiteY2-306" fmla="*/ 355 h 921649"/>
                <a:gd name="connsiteX3-307" fmla="*/ 1220510 w 1220510"/>
                <a:gd name="connsiteY3-308" fmla="*/ 849923 h 921649"/>
                <a:gd name="connsiteX4-309" fmla="*/ 1060159 w 1220510"/>
                <a:gd name="connsiteY4-310" fmla="*/ 921649 h 921649"/>
                <a:gd name="connsiteX0-311" fmla="*/ 1060159 w 1220510"/>
                <a:gd name="connsiteY0-312" fmla="*/ 921649 h 921649"/>
                <a:gd name="connsiteX1-313" fmla="*/ 0 w 1220510"/>
                <a:gd name="connsiteY1-314" fmla="*/ 51716 h 921649"/>
                <a:gd name="connsiteX2-315" fmla="*/ 1059218 w 1220510"/>
                <a:gd name="connsiteY2-316" fmla="*/ 355 h 921649"/>
                <a:gd name="connsiteX3-317" fmla="*/ 1220510 w 1220510"/>
                <a:gd name="connsiteY3-318" fmla="*/ 849923 h 921649"/>
                <a:gd name="connsiteX4-319" fmla="*/ 1060159 w 1220510"/>
                <a:gd name="connsiteY4-320" fmla="*/ 921649 h 921649"/>
                <a:gd name="connsiteX0-321" fmla="*/ 1060159 w 1220510"/>
                <a:gd name="connsiteY0-322" fmla="*/ 921649 h 921649"/>
                <a:gd name="connsiteX1-323" fmla="*/ 0 w 1220510"/>
                <a:gd name="connsiteY1-324" fmla="*/ 51716 h 921649"/>
                <a:gd name="connsiteX2-325" fmla="*/ 1059218 w 1220510"/>
                <a:gd name="connsiteY2-326" fmla="*/ 355 h 921649"/>
                <a:gd name="connsiteX3-327" fmla="*/ 1220510 w 1220510"/>
                <a:gd name="connsiteY3-328" fmla="*/ 849923 h 921649"/>
                <a:gd name="connsiteX4-329" fmla="*/ 1060159 w 1220510"/>
                <a:gd name="connsiteY4-330" fmla="*/ 921649 h 921649"/>
                <a:gd name="connsiteX0-331" fmla="*/ 1060159 w 1340486"/>
                <a:gd name="connsiteY0-332" fmla="*/ 921649 h 921649"/>
                <a:gd name="connsiteX1-333" fmla="*/ 0 w 1340486"/>
                <a:gd name="connsiteY1-334" fmla="*/ 51716 h 921649"/>
                <a:gd name="connsiteX2-335" fmla="*/ 1059218 w 1340486"/>
                <a:gd name="connsiteY2-336" fmla="*/ 355 h 921649"/>
                <a:gd name="connsiteX3-337" fmla="*/ 1340486 w 1340486"/>
                <a:gd name="connsiteY3-338" fmla="*/ 709789 h 921649"/>
                <a:gd name="connsiteX4-339" fmla="*/ 1060159 w 1340486"/>
                <a:gd name="connsiteY4-340" fmla="*/ 921649 h 921649"/>
                <a:gd name="connsiteX0-341" fmla="*/ 1060159 w 1340486"/>
                <a:gd name="connsiteY0-342" fmla="*/ 921649 h 921649"/>
                <a:gd name="connsiteX1-343" fmla="*/ 0 w 1340486"/>
                <a:gd name="connsiteY1-344" fmla="*/ 51716 h 921649"/>
                <a:gd name="connsiteX2-345" fmla="*/ 1059218 w 1340486"/>
                <a:gd name="connsiteY2-346" fmla="*/ 355 h 921649"/>
                <a:gd name="connsiteX3-347" fmla="*/ 1340486 w 1340486"/>
                <a:gd name="connsiteY3-348" fmla="*/ 709789 h 921649"/>
                <a:gd name="connsiteX4-349" fmla="*/ 1060159 w 1340486"/>
                <a:gd name="connsiteY4-350" fmla="*/ 921649 h 921649"/>
                <a:gd name="connsiteX0-351" fmla="*/ 1060159 w 1340486"/>
                <a:gd name="connsiteY0-352" fmla="*/ 921649 h 921649"/>
                <a:gd name="connsiteX1-353" fmla="*/ 0 w 1340486"/>
                <a:gd name="connsiteY1-354" fmla="*/ 51716 h 921649"/>
                <a:gd name="connsiteX2-355" fmla="*/ 1059218 w 1340486"/>
                <a:gd name="connsiteY2-356" fmla="*/ 355 h 921649"/>
                <a:gd name="connsiteX3-357" fmla="*/ 1340486 w 1340486"/>
                <a:gd name="connsiteY3-358" fmla="*/ 709789 h 921649"/>
                <a:gd name="connsiteX4-359" fmla="*/ 1060159 w 1340486"/>
                <a:gd name="connsiteY4-360" fmla="*/ 921649 h 921649"/>
                <a:gd name="connsiteX0-361" fmla="*/ 1025166 w 1340486"/>
                <a:gd name="connsiteY0-362" fmla="*/ 746482 h 746482"/>
                <a:gd name="connsiteX1-363" fmla="*/ 0 w 1340486"/>
                <a:gd name="connsiteY1-364" fmla="*/ 51716 h 746482"/>
                <a:gd name="connsiteX2-365" fmla="*/ 1059218 w 1340486"/>
                <a:gd name="connsiteY2-366" fmla="*/ 355 h 746482"/>
                <a:gd name="connsiteX3-367" fmla="*/ 1340486 w 1340486"/>
                <a:gd name="connsiteY3-368" fmla="*/ 709789 h 746482"/>
                <a:gd name="connsiteX4-369" fmla="*/ 1025166 w 1340486"/>
                <a:gd name="connsiteY4-370" fmla="*/ 746482 h 746482"/>
                <a:gd name="connsiteX0-371" fmla="*/ 1025166 w 1340486"/>
                <a:gd name="connsiteY0-372" fmla="*/ 746482 h 746482"/>
                <a:gd name="connsiteX1-373" fmla="*/ 0 w 1340486"/>
                <a:gd name="connsiteY1-374" fmla="*/ 51716 h 746482"/>
                <a:gd name="connsiteX2-375" fmla="*/ 1059218 w 1340486"/>
                <a:gd name="connsiteY2-376" fmla="*/ 355 h 746482"/>
                <a:gd name="connsiteX3-377" fmla="*/ 1340486 w 1340486"/>
                <a:gd name="connsiteY3-378" fmla="*/ 709789 h 746482"/>
                <a:gd name="connsiteX4-379" fmla="*/ 1025166 w 1340486"/>
                <a:gd name="connsiteY4-380" fmla="*/ 746482 h 746482"/>
                <a:gd name="connsiteX0-381" fmla="*/ 965179 w 1280499"/>
                <a:gd name="connsiteY0-382" fmla="*/ 759828 h 759828"/>
                <a:gd name="connsiteX1-383" fmla="*/ 0 w 1280499"/>
                <a:gd name="connsiteY1-384" fmla="*/ 0 h 759828"/>
                <a:gd name="connsiteX2-385" fmla="*/ 999231 w 1280499"/>
                <a:gd name="connsiteY2-386" fmla="*/ 13701 h 759828"/>
                <a:gd name="connsiteX3-387" fmla="*/ 1280499 w 1280499"/>
                <a:gd name="connsiteY3-388" fmla="*/ 723135 h 759828"/>
                <a:gd name="connsiteX4-389" fmla="*/ 965179 w 1280499"/>
                <a:gd name="connsiteY4-390" fmla="*/ 759828 h 759828"/>
                <a:gd name="connsiteX0-391" fmla="*/ 965179 w 1280499"/>
                <a:gd name="connsiteY0-392" fmla="*/ 759828 h 759828"/>
                <a:gd name="connsiteX1-393" fmla="*/ 0 w 1280499"/>
                <a:gd name="connsiteY1-394" fmla="*/ 0 h 759828"/>
                <a:gd name="connsiteX2-395" fmla="*/ 999231 w 1280499"/>
                <a:gd name="connsiteY2-396" fmla="*/ 13701 h 759828"/>
                <a:gd name="connsiteX3-397" fmla="*/ 1280499 w 1280499"/>
                <a:gd name="connsiteY3-398" fmla="*/ 723135 h 759828"/>
                <a:gd name="connsiteX4-399" fmla="*/ 965179 w 1280499"/>
                <a:gd name="connsiteY4-400" fmla="*/ 759828 h 7598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8" name="Freeform 927"/>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23004 w 954755"/>
                <a:gd name="connsiteY0-372" fmla="*/ 943771 h 976186"/>
                <a:gd name="connsiteX1-373" fmla="*/ 455145 w 954755"/>
                <a:gd name="connsiteY1-374" fmla="*/ 11688 h 976186"/>
                <a:gd name="connsiteX2-375" fmla="*/ 954755 w 954755"/>
                <a:gd name="connsiteY2-376" fmla="*/ 0 h 976186"/>
                <a:gd name="connsiteX3-377" fmla="*/ 728484 w 954755"/>
                <a:gd name="connsiteY3-378" fmla="*/ 976186 h 976186"/>
                <a:gd name="connsiteX4-379" fmla="*/ 23004 w 954755"/>
                <a:gd name="connsiteY4-380" fmla="*/ 943771 h 976186"/>
                <a:gd name="connsiteX0-381" fmla="*/ 0 w 931751"/>
                <a:gd name="connsiteY0-382" fmla="*/ 943771 h 976186"/>
                <a:gd name="connsiteX1-383" fmla="*/ 432141 w 931751"/>
                <a:gd name="connsiteY1-384" fmla="*/ 11688 h 976186"/>
                <a:gd name="connsiteX2-385" fmla="*/ 931751 w 931751"/>
                <a:gd name="connsiteY2-386" fmla="*/ 0 h 976186"/>
                <a:gd name="connsiteX3-387" fmla="*/ 705480 w 931751"/>
                <a:gd name="connsiteY3-388" fmla="*/ 976186 h 976186"/>
                <a:gd name="connsiteX4-389" fmla="*/ 0 w 931751"/>
                <a:gd name="connsiteY4-390" fmla="*/ 943771 h 976186"/>
                <a:gd name="connsiteX0-391" fmla="*/ 0 w 931751"/>
                <a:gd name="connsiteY0-392" fmla="*/ 943771 h 976186"/>
                <a:gd name="connsiteX1-393" fmla="*/ 432141 w 931751"/>
                <a:gd name="connsiteY1-394" fmla="*/ 11688 h 976186"/>
                <a:gd name="connsiteX2-395" fmla="*/ 931751 w 931751"/>
                <a:gd name="connsiteY2-396" fmla="*/ 0 h 976186"/>
                <a:gd name="connsiteX3-397" fmla="*/ 705480 w 931751"/>
                <a:gd name="connsiteY3-398" fmla="*/ 976186 h 976186"/>
                <a:gd name="connsiteX4-399" fmla="*/ 0 w 931751"/>
                <a:gd name="connsiteY4-400" fmla="*/ 943771 h 976186"/>
                <a:gd name="connsiteX0-401" fmla="*/ 0 w 931751"/>
                <a:gd name="connsiteY0-402" fmla="*/ 943771 h 976186"/>
                <a:gd name="connsiteX1-403" fmla="*/ 432141 w 931751"/>
                <a:gd name="connsiteY1-404" fmla="*/ 11688 h 976186"/>
                <a:gd name="connsiteX2-405" fmla="*/ 931751 w 931751"/>
                <a:gd name="connsiteY2-406" fmla="*/ 0 h 976186"/>
                <a:gd name="connsiteX3-407" fmla="*/ 705480 w 931751"/>
                <a:gd name="connsiteY3-408" fmla="*/ 976186 h 976186"/>
                <a:gd name="connsiteX4-409" fmla="*/ 0 w 931751"/>
                <a:gd name="connsiteY4-410" fmla="*/ 943771 h 976186"/>
                <a:gd name="connsiteX0-411" fmla="*/ 0 w 931751"/>
                <a:gd name="connsiteY0-412" fmla="*/ 943771 h 966342"/>
                <a:gd name="connsiteX1-413" fmla="*/ 432141 w 931751"/>
                <a:gd name="connsiteY1-414" fmla="*/ 11688 h 966342"/>
                <a:gd name="connsiteX2-415" fmla="*/ 931751 w 931751"/>
                <a:gd name="connsiteY2-416" fmla="*/ 0 h 966342"/>
                <a:gd name="connsiteX3-417" fmla="*/ 183705 w 931751"/>
                <a:gd name="connsiteY3-418" fmla="*/ 966342 h 966342"/>
                <a:gd name="connsiteX4-419" fmla="*/ 0 w 931751"/>
                <a:gd name="connsiteY4-420" fmla="*/ 943771 h 966342"/>
                <a:gd name="connsiteX0-421" fmla="*/ 0 w 931751"/>
                <a:gd name="connsiteY0-422" fmla="*/ 943771 h 966342"/>
                <a:gd name="connsiteX1-423" fmla="*/ 432141 w 931751"/>
                <a:gd name="connsiteY1-424" fmla="*/ 11688 h 966342"/>
                <a:gd name="connsiteX2-425" fmla="*/ 931751 w 931751"/>
                <a:gd name="connsiteY2-426" fmla="*/ 0 h 966342"/>
                <a:gd name="connsiteX3-427" fmla="*/ 183705 w 931751"/>
                <a:gd name="connsiteY3-428" fmla="*/ 966342 h 966342"/>
                <a:gd name="connsiteX4-429" fmla="*/ 0 w 931751"/>
                <a:gd name="connsiteY4-430" fmla="*/ 943771 h 966342"/>
                <a:gd name="connsiteX0-431" fmla="*/ 0 w 931751"/>
                <a:gd name="connsiteY0-432" fmla="*/ 943771 h 966342"/>
                <a:gd name="connsiteX1-433" fmla="*/ 432141 w 931751"/>
                <a:gd name="connsiteY1-434" fmla="*/ 11688 h 966342"/>
                <a:gd name="connsiteX2-435" fmla="*/ 931751 w 931751"/>
                <a:gd name="connsiteY2-436" fmla="*/ 0 h 966342"/>
                <a:gd name="connsiteX3-437" fmla="*/ 183705 w 931751"/>
                <a:gd name="connsiteY3-438" fmla="*/ 966342 h 966342"/>
                <a:gd name="connsiteX4-439" fmla="*/ 0 w 931751"/>
                <a:gd name="connsiteY4-440" fmla="*/ 943771 h 966342"/>
                <a:gd name="connsiteX0-441" fmla="*/ 0 w 956363"/>
                <a:gd name="connsiteY0-442" fmla="*/ 932083 h 954654"/>
                <a:gd name="connsiteX1-443" fmla="*/ 432141 w 956363"/>
                <a:gd name="connsiteY1-444" fmla="*/ 0 h 954654"/>
                <a:gd name="connsiteX2-445" fmla="*/ 956363 w 956363"/>
                <a:gd name="connsiteY2-446" fmla="*/ 12924 h 954654"/>
                <a:gd name="connsiteX3-447" fmla="*/ 183705 w 956363"/>
                <a:gd name="connsiteY3-448" fmla="*/ 954654 h 954654"/>
                <a:gd name="connsiteX4-449" fmla="*/ 0 w 956363"/>
                <a:gd name="connsiteY4-450" fmla="*/ 932083 h 954654"/>
                <a:gd name="connsiteX0-451" fmla="*/ 0 w 956363"/>
                <a:gd name="connsiteY0-452" fmla="*/ 919226 h 941797"/>
                <a:gd name="connsiteX1-453" fmla="*/ 405840 w 956363"/>
                <a:gd name="connsiteY1-454" fmla="*/ 197551 h 941797"/>
                <a:gd name="connsiteX2-455" fmla="*/ 956363 w 956363"/>
                <a:gd name="connsiteY2-456" fmla="*/ 67 h 941797"/>
                <a:gd name="connsiteX3-457" fmla="*/ 183705 w 956363"/>
                <a:gd name="connsiteY3-458" fmla="*/ 941797 h 941797"/>
                <a:gd name="connsiteX4-459" fmla="*/ 0 w 956363"/>
                <a:gd name="connsiteY4-460" fmla="*/ 919226 h 941797"/>
                <a:gd name="connsiteX0-461" fmla="*/ 0 w 956363"/>
                <a:gd name="connsiteY0-462" fmla="*/ 919226 h 941797"/>
                <a:gd name="connsiteX1-463" fmla="*/ 405840 w 956363"/>
                <a:gd name="connsiteY1-464" fmla="*/ 197551 h 941797"/>
                <a:gd name="connsiteX2-465" fmla="*/ 956363 w 956363"/>
                <a:gd name="connsiteY2-466" fmla="*/ 67 h 941797"/>
                <a:gd name="connsiteX3-467" fmla="*/ 183705 w 956363"/>
                <a:gd name="connsiteY3-468" fmla="*/ 941797 h 941797"/>
                <a:gd name="connsiteX4-469" fmla="*/ 0 w 956363"/>
                <a:gd name="connsiteY4-470" fmla="*/ 919226 h 941797"/>
                <a:gd name="connsiteX0-471" fmla="*/ 0 w 956363"/>
                <a:gd name="connsiteY0-472" fmla="*/ 919226 h 941797"/>
                <a:gd name="connsiteX1-473" fmla="*/ 405840 w 956363"/>
                <a:gd name="connsiteY1-474" fmla="*/ 197551 h 941797"/>
                <a:gd name="connsiteX2-475" fmla="*/ 956363 w 956363"/>
                <a:gd name="connsiteY2-476" fmla="*/ 67 h 941797"/>
                <a:gd name="connsiteX3-477" fmla="*/ 183705 w 956363"/>
                <a:gd name="connsiteY3-478" fmla="*/ 941797 h 941797"/>
                <a:gd name="connsiteX4-479" fmla="*/ 0 w 956363"/>
                <a:gd name="connsiteY4-480" fmla="*/ 919226 h 941797"/>
                <a:gd name="connsiteX0-481" fmla="*/ 0 w 926304"/>
                <a:gd name="connsiteY0-482" fmla="*/ 735614 h 758185"/>
                <a:gd name="connsiteX1-483" fmla="*/ 405840 w 926304"/>
                <a:gd name="connsiteY1-484" fmla="*/ 13939 h 758185"/>
                <a:gd name="connsiteX2-485" fmla="*/ 926304 w 926304"/>
                <a:gd name="connsiteY2-486" fmla="*/ 563 h 758185"/>
                <a:gd name="connsiteX3-487" fmla="*/ 183705 w 926304"/>
                <a:gd name="connsiteY3-488" fmla="*/ 758185 h 758185"/>
                <a:gd name="connsiteX4-489" fmla="*/ 0 w 926304"/>
                <a:gd name="connsiteY4-490" fmla="*/ 735614 h 758185"/>
                <a:gd name="connsiteX0-491" fmla="*/ 0 w 926304"/>
                <a:gd name="connsiteY0-492" fmla="*/ 735614 h 758185"/>
                <a:gd name="connsiteX1-493" fmla="*/ 405840 w 926304"/>
                <a:gd name="connsiteY1-494" fmla="*/ 13939 h 758185"/>
                <a:gd name="connsiteX2-495" fmla="*/ 926304 w 926304"/>
                <a:gd name="connsiteY2-496" fmla="*/ 563 h 758185"/>
                <a:gd name="connsiteX3-497" fmla="*/ 183705 w 926304"/>
                <a:gd name="connsiteY3-498" fmla="*/ 758185 h 758185"/>
                <a:gd name="connsiteX4-499" fmla="*/ 0 w 926304"/>
                <a:gd name="connsiteY4-500" fmla="*/ 735614 h 758185"/>
                <a:gd name="connsiteX0-501" fmla="*/ 0 w 926304"/>
                <a:gd name="connsiteY0-502" fmla="*/ 735614 h 758185"/>
                <a:gd name="connsiteX1-503" fmla="*/ 405840 w 926304"/>
                <a:gd name="connsiteY1-504" fmla="*/ 13939 h 758185"/>
                <a:gd name="connsiteX2-505" fmla="*/ 926304 w 926304"/>
                <a:gd name="connsiteY2-506" fmla="*/ 563 h 758185"/>
                <a:gd name="connsiteX3-507" fmla="*/ 183705 w 926304"/>
                <a:gd name="connsiteY3-508" fmla="*/ 758185 h 758185"/>
                <a:gd name="connsiteX4-509" fmla="*/ 0 w 926304"/>
                <a:gd name="connsiteY4-510" fmla="*/ 735614 h 758185"/>
                <a:gd name="connsiteX0-511" fmla="*/ 0 w 926304"/>
                <a:gd name="connsiteY0-512" fmla="*/ 735614 h 758185"/>
                <a:gd name="connsiteX1-513" fmla="*/ 405840 w 926304"/>
                <a:gd name="connsiteY1-514" fmla="*/ 13939 h 758185"/>
                <a:gd name="connsiteX2-515" fmla="*/ 926304 w 926304"/>
                <a:gd name="connsiteY2-516" fmla="*/ 563 h 758185"/>
                <a:gd name="connsiteX3-517" fmla="*/ 183705 w 926304"/>
                <a:gd name="connsiteY3-518" fmla="*/ 758185 h 758185"/>
                <a:gd name="connsiteX4-519" fmla="*/ 0 w 926304"/>
                <a:gd name="connsiteY4-520" fmla="*/ 735614 h 758185"/>
                <a:gd name="connsiteX0-521" fmla="*/ 0 w 1011379"/>
                <a:gd name="connsiteY0-522" fmla="*/ 605727 h 758185"/>
                <a:gd name="connsiteX1-523" fmla="*/ 490915 w 1011379"/>
                <a:gd name="connsiteY1-524" fmla="*/ 13939 h 758185"/>
                <a:gd name="connsiteX2-525" fmla="*/ 1011379 w 1011379"/>
                <a:gd name="connsiteY2-526" fmla="*/ 563 h 758185"/>
                <a:gd name="connsiteX3-527" fmla="*/ 268780 w 1011379"/>
                <a:gd name="connsiteY3-528" fmla="*/ 758185 h 758185"/>
                <a:gd name="connsiteX4-529" fmla="*/ 0 w 1011379"/>
                <a:gd name="connsiteY4-530" fmla="*/ 605727 h 758185"/>
                <a:gd name="connsiteX0-531" fmla="*/ 0 w 1011379"/>
                <a:gd name="connsiteY0-532" fmla="*/ 605727 h 648280"/>
                <a:gd name="connsiteX1-533" fmla="*/ 490915 w 1011379"/>
                <a:gd name="connsiteY1-534" fmla="*/ 13939 h 648280"/>
                <a:gd name="connsiteX2-535" fmla="*/ 1011379 w 1011379"/>
                <a:gd name="connsiteY2-536" fmla="*/ 563 h 648280"/>
                <a:gd name="connsiteX3-537" fmla="*/ 198718 w 1011379"/>
                <a:gd name="connsiteY3-538" fmla="*/ 648280 h 648280"/>
                <a:gd name="connsiteX4-539" fmla="*/ 0 w 1011379"/>
                <a:gd name="connsiteY4-540" fmla="*/ 605727 h 648280"/>
                <a:gd name="connsiteX0-541" fmla="*/ 0 w 1011379"/>
                <a:gd name="connsiteY0-542" fmla="*/ 605727 h 648280"/>
                <a:gd name="connsiteX1-543" fmla="*/ 490915 w 1011379"/>
                <a:gd name="connsiteY1-544" fmla="*/ 13939 h 648280"/>
                <a:gd name="connsiteX2-545" fmla="*/ 1011379 w 1011379"/>
                <a:gd name="connsiteY2-546" fmla="*/ 563 h 648280"/>
                <a:gd name="connsiteX3-547" fmla="*/ 198718 w 1011379"/>
                <a:gd name="connsiteY3-548" fmla="*/ 648280 h 648280"/>
                <a:gd name="connsiteX4-549" fmla="*/ 0 w 1011379"/>
                <a:gd name="connsiteY4-550" fmla="*/ 605727 h 648280"/>
                <a:gd name="connsiteX0-551" fmla="*/ 0 w 1011379"/>
                <a:gd name="connsiteY0-552" fmla="*/ 605727 h 648280"/>
                <a:gd name="connsiteX1-553" fmla="*/ 490915 w 1011379"/>
                <a:gd name="connsiteY1-554" fmla="*/ 13939 h 648280"/>
                <a:gd name="connsiteX2-555" fmla="*/ 1011379 w 1011379"/>
                <a:gd name="connsiteY2-556" fmla="*/ 563 h 648280"/>
                <a:gd name="connsiteX3-557" fmla="*/ 198718 w 1011379"/>
                <a:gd name="connsiteY3-558" fmla="*/ 648280 h 648280"/>
                <a:gd name="connsiteX4-559" fmla="*/ 0 w 1011379"/>
                <a:gd name="connsiteY4-560" fmla="*/ 605727 h 648280"/>
                <a:gd name="connsiteX0-561" fmla="*/ 0 w 1011379"/>
                <a:gd name="connsiteY0-562" fmla="*/ 605727 h 605727"/>
                <a:gd name="connsiteX1-563" fmla="*/ 490915 w 1011379"/>
                <a:gd name="connsiteY1-564" fmla="*/ 13939 h 605727"/>
                <a:gd name="connsiteX2-565" fmla="*/ 1011379 w 1011379"/>
                <a:gd name="connsiteY2-566" fmla="*/ 563 h 605727"/>
                <a:gd name="connsiteX3-567" fmla="*/ 318823 w 1011379"/>
                <a:gd name="connsiteY3-568" fmla="*/ 553361 h 605727"/>
                <a:gd name="connsiteX4-569" fmla="*/ 0 w 1011379"/>
                <a:gd name="connsiteY4-570" fmla="*/ 605727 h 605727"/>
                <a:gd name="connsiteX0-571" fmla="*/ 0 w 866251"/>
                <a:gd name="connsiteY0-572" fmla="*/ 540783 h 553361"/>
                <a:gd name="connsiteX1-573" fmla="*/ 345787 w 866251"/>
                <a:gd name="connsiteY1-574" fmla="*/ 13939 h 553361"/>
                <a:gd name="connsiteX2-575" fmla="*/ 866251 w 866251"/>
                <a:gd name="connsiteY2-576" fmla="*/ 563 h 553361"/>
                <a:gd name="connsiteX3-577" fmla="*/ 173695 w 866251"/>
                <a:gd name="connsiteY3-578" fmla="*/ 553361 h 553361"/>
                <a:gd name="connsiteX4-579" fmla="*/ 0 w 866251"/>
                <a:gd name="connsiteY4-580" fmla="*/ 540783 h 553361"/>
                <a:gd name="connsiteX0-581" fmla="*/ 0 w 866251"/>
                <a:gd name="connsiteY0-582" fmla="*/ 540783 h 553361"/>
                <a:gd name="connsiteX1-583" fmla="*/ 345787 w 866251"/>
                <a:gd name="connsiteY1-584" fmla="*/ 13939 h 553361"/>
                <a:gd name="connsiteX2-585" fmla="*/ 866251 w 866251"/>
                <a:gd name="connsiteY2-586" fmla="*/ 563 h 553361"/>
                <a:gd name="connsiteX3-587" fmla="*/ 173695 w 866251"/>
                <a:gd name="connsiteY3-588" fmla="*/ 553361 h 553361"/>
                <a:gd name="connsiteX4-589" fmla="*/ 0 w 866251"/>
                <a:gd name="connsiteY4-590" fmla="*/ 540783 h 553361"/>
                <a:gd name="connsiteX0-591" fmla="*/ 0 w 866251"/>
                <a:gd name="connsiteY0-592" fmla="*/ 540783 h 553361"/>
                <a:gd name="connsiteX1-593" fmla="*/ 345787 w 866251"/>
                <a:gd name="connsiteY1-594" fmla="*/ 13939 h 553361"/>
                <a:gd name="connsiteX2-595" fmla="*/ 866251 w 866251"/>
                <a:gd name="connsiteY2-596" fmla="*/ 563 h 553361"/>
                <a:gd name="connsiteX3-597" fmla="*/ 173695 w 866251"/>
                <a:gd name="connsiteY3-598" fmla="*/ 553361 h 553361"/>
                <a:gd name="connsiteX4-599" fmla="*/ 0 w 866251"/>
                <a:gd name="connsiteY4-600" fmla="*/ 540783 h 5533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19" name="Freeform 928"/>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27977 w 802211"/>
                <a:gd name="connsiteY0-372" fmla="*/ 815791 h 976186"/>
                <a:gd name="connsiteX1-373" fmla="*/ 302601 w 802211"/>
                <a:gd name="connsiteY1-374" fmla="*/ 11688 h 976186"/>
                <a:gd name="connsiteX2-375" fmla="*/ 802211 w 802211"/>
                <a:gd name="connsiteY2-376" fmla="*/ 0 h 976186"/>
                <a:gd name="connsiteX3-377" fmla="*/ 575940 w 802211"/>
                <a:gd name="connsiteY3-378" fmla="*/ 976186 h 976186"/>
                <a:gd name="connsiteX4-379" fmla="*/ 27977 w 802211"/>
                <a:gd name="connsiteY4-380" fmla="*/ 815791 h 976186"/>
                <a:gd name="connsiteX0-381" fmla="*/ 27977 w 802211"/>
                <a:gd name="connsiteY0-382" fmla="*/ 815791 h 815791"/>
                <a:gd name="connsiteX1-383" fmla="*/ 302601 w 802211"/>
                <a:gd name="connsiteY1-384" fmla="*/ 11688 h 815791"/>
                <a:gd name="connsiteX2-385" fmla="*/ 802211 w 802211"/>
                <a:gd name="connsiteY2-386" fmla="*/ 0 h 815791"/>
                <a:gd name="connsiteX3-387" fmla="*/ 236294 w 802211"/>
                <a:gd name="connsiteY3-388" fmla="*/ 808828 h 815791"/>
                <a:gd name="connsiteX4-389" fmla="*/ 27977 w 802211"/>
                <a:gd name="connsiteY4-390" fmla="*/ 815791 h 815791"/>
                <a:gd name="connsiteX0-391" fmla="*/ 27977 w 802211"/>
                <a:gd name="connsiteY0-392" fmla="*/ 815791 h 815791"/>
                <a:gd name="connsiteX1-393" fmla="*/ 302601 w 802211"/>
                <a:gd name="connsiteY1-394" fmla="*/ 11688 h 815791"/>
                <a:gd name="connsiteX2-395" fmla="*/ 802211 w 802211"/>
                <a:gd name="connsiteY2-396" fmla="*/ 0 h 815791"/>
                <a:gd name="connsiteX3-397" fmla="*/ 236294 w 802211"/>
                <a:gd name="connsiteY3-398" fmla="*/ 808828 h 815791"/>
                <a:gd name="connsiteX4-399" fmla="*/ 27977 w 802211"/>
                <a:gd name="connsiteY4-400" fmla="*/ 815791 h 815791"/>
                <a:gd name="connsiteX0-401" fmla="*/ 27977 w 802211"/>
                <a:gd name="connsiteY0-402" fmla="*/ 815791 h 815791"/>
                <a:gd name="connsiteX1-403" fmla="*/ 302601 w 802211"/>
                <a:gd name="connsiteY1-404" fmla="*/ 11688 h 815791"/>
                <a:gd name="connsiteX2-405" fmla="*/ 802211 w 802211"/>
                <a:gd name="connsiteY2-406" fmla="*/ 0 h 815791"/>
                <a:gd name="connsiteX3-407" fmla="*/ 236294 w 802211"/>
                <a:gd name="connsiteY3-408" fmla="*/ 808828 h 815791"/>
                <a:gd name="connsiteX4-409" fmla="*/ 27977 w 802211"/>
                <a:gd name="connsiteY4-410" fmla="*/ 815791 h 815791"/>
                <a:gd name="connsiteX0-411" fmla="*/ 27977 w 802211"/>
                <a:gd name="connsiteY0-412" fmla="*/ 828714 h 828714"/>
                <a:gd name="connsiteX1-413" fmla="*/ 302601 w 802211"/>
                <a:gd name="connsiteY1-414" fmla="*/ 0 h 828714"/>
                <a:gd name="connsiteX2-415" fmla="*/ 802211 w 802211"/>
                <a:gd name="connsiteY2-416" fmla="*/ 12923 h 828714"/>
                <a:gd name="connsiteX3-417" fmla="*/ 236294 w 802211"/>
                <a:gd name="connsiteY3-418" fmla="*/ 821751 h 828714"/>
                <a:gd name="connsiteX4-419" fmla="*/ 27977 w 802211"/>
                <a:gd name="connsiteY4-420" fmla="*/ 828714 h 828714"/>
                <a:gd name="connsiteX0-421" fmla="*/ 56213 w 830447"/>
                <a:gd name="connsiteY0-422" fmla="*/ 828714 h 828714"/>
                <a:gd name="connsiteX1-423" fmla="*/ 330837 w 830447"/>
                <a:gd name="connsiteY1-424" fmla="*/ 0 h 828714"/>
                <a:gd name="connsiteX2-425" fmla="*/ 830447 w 830447"/>
                <a:gd name="connsiteY2-426" fmla="*/ 12923 h 828714"/>
                <a:gd name="connsiteX3-427" fmla="*/ 264530 w 830447"/>
                <a:gd name="connsiteY3-428" fmla="*/ 821751 h 828714"/>
                <a:gd name="connsiteX4-429" fmla="*/ 56213 w 830447"/>
                <a:gd name="connsiteY4-430" fmla="*/ 828714 h 828714"/>
                <a:gd name="connsiteX0-431" fmla="*/ 64130 w 789139"/>
                <a:gd name="connsiteY0-432" fmla="*/ 794258 h 821751"/>
                <a:gd name="connsiteX1-433" fmla="*/ 289529 w 789139"/>
                <a:gd name="connsiteY1-434" fmla="*/ 0 h 821751"/>
                <a:gd name="connsiteX2-435" fmla="*/ 789139 w 789139"/>
                <a:gd name="connsiteY2-436" fmla="*/ 12923 h 821751"/>
                <a:gd name="connsiteX3-437" fmla="*/ 223222 w 789139"/>
                <a:gd name="connsiteY3-438" fmla="*/ 821751 h 821751"/>
                <a:gd name="connsiteX4-439" fmla="*/ 64130 w 789139"/>
                <a:gd name="connsiteY4-440" fmla="*/ 794258 h 821751"/>
                <a:gd name="connsiteX0-441" fmla="*/ 0 w 725009"/>
                <a:gd name="connsiteY0-442" fmla="*/ 794258 h 821751"/>
                <a:gd name="connsiteX1-443" fmla="*/ 225399 w 725009"/>
                <a:gd name="connsiteY1-444" fmla="*/ 0 h 821751"/>
                <a:gd name="connsiteX2-445" fmla="*/ 725009 w 725009"/>
                <a:gd name="connsiteY2-446" fmla="*/ 12923 h 821751"/>
                <a:gd name="connsiteX3-447" fmla="*/ 159092 w 725009"/>
                <a:gd name="connsiteY3-448" fmla="*/ 821751 h 821751"/>
                <a:gd name="connsiteX4-449" fmla="*/ 0 w 725009"/>
                <a:gd name="connsiteY4-450" fmla="*/ 794258 h 821751"/>
                <a:gd name="connsiteX0-451" fmla="*/ 0 w 725009"/>
                <a:gd name="connsiteY0-452" fmla="*/ 1203768 h 1231261"/>
                <a:gd name="connsiteX1-453" fmla="*/ 225399 w 725009"/>
                <a:gd name="connsiteY1-454" fmla="*/ 0 h 1231261"/>
                <a:gd name="connsiteX2-455" fmla="*/ 725009 w 725009"/>
                <a:gd name="connsiteY2-456" fmla="*/ 422433 h 1231261"/>
                <a:gd name="connsiteX3-457" fmla="*/ 159092 w 725009"/>
                <a:gd name="connsiteY3-458" fmla="*/ 1231261 h 1231261"/>
                <a:gd name="connsiteX4-459" fmla="*/ 0 w 725009"/>
                <a:gd name="connsiteY4-460" fmla="*/ 1203768 h 1231261"/>
                <a:gd name="connsiteX0-461" fmla="*/ 0 w 725009"/>
                <a:gd name="connsiteY0-462" fmla="*/ 1217334 h 1244827"/>
                <a:gd name="connsiteX1-463" fmla="*/ 225399 w 725009"/>
                <a:gd name="connsiteY1-464" fmla="*/ 13566 h 1244827"/>
                <a:gd name="connsiteX2-465" fmla="*/ 725009 w 725009"/>
                <a:gd name="connsiteY2-466" fmla="*/ 571 h 1244827"/>
                <a:gd name="connsiteX3-467" fmla="*/ 159092 w 725009"/>
                <a:gd name="connsiteY3-468" fmla="*/ 1244827 h 1244827"/>
                <a:gd name="connsiteX4-469" fmla="*/ 0 w 725009"/>
                <a:gd name="connsiteY4-470" fmla="*/ 1217334 h 1244827"/>
                <a:gd name="connsiteX0-471" fmla="*/ 0 w 725009"/>
                <a:gd name="connsiteY0-472" fmla="*/ 1217334 h 1244827"/>
                <a:gd name="connsiteX1-473" fmla="*/ 225399 w 725009"/>
                <a:gd name="connsiteY1-474" fmla="*/ 13566 h 1244827"/>
                <a:gd name="connsiteX2-475" fmla="*/ 725009 w 725009"/>
                <a:gd name="connsiteY2-476" fmla="*/ 571 h 1244827"/>
                <a:gd name="connsiteX3-477" fmla="*/ 159092 w 725009"/>
                <a:gd name="connsiteY3-478" fmla="*/ 1244827 h 1244827"/>
                <a:gd name="connsiteX4-479" fmla="*/ 0 w 725009"/>
                <a:gd name="connsiteY4-480" fmla="*/ 1217334 h 1244827"/>
                <a:gd name="connsiteX0-481" fmla="*/ 0 w 725009"/>
                <a:gd name="connsiteY0-482" fmla="*/ 1217334 h 1244827"/>
                <a:gd name="connsiteX1-483" fmla="*/ 225399 w 725009"/>
                <a:gd name="connsiteY1-484" fmla="*/ 13566 h 1244827"/>
                <a:gd name="connsiteX2-485" fmla="*/ 725009 w 725009"/>
                <a:gd name="connsiteY2-486" fmla="*/ 571 h 1244827"/>
                <a:gd name="connsiteX3-487" fmla="*/ 159092 w 725009"/>
                <a:gd name="connsiteY3-488" fmla="*/ 1244827 h 1244827"/>
                <a:gd name="connsiteX4-489" fmla="*/ 0 w 725009"/>
                <a:gd name="connsiteY4-490" fmla="*/ 1217334 h 1244827"/>
                <a:gd name="connsiteX0-491" fmla="*/ 0 w 725009"/>
                <a:gd name="connsiteY0-492" fmla="*/ 1217334 h 1244827"/>
                <a:gd name="connsiteX1-493" fmla="*/ 225399 w 725009"/>
                <a:gd name="connsiteY1-494" fmla="*/ 13566 h 1244827"/>
                <a:gd name="connsiteX2-495" fmla="*/ 725009 w 725009"/>
                <a:gd name="connsiteY2-496" fmla="*/ 571 h 1244827"/>
                <a:gd name="connsiteX3-497" fmla="*/ 159092 w 725009"/>
                <a:gd name="connsiteY3-498" fmla="*/ 1244827 h 1244827"/>
                <a:gd name="connsiteX4-499" fmla="*/ 0 w 725009"/>
                <a:gd name="connsiteY4-500" fmla="*/ 1217334 h 1244827"/>
                <a:gd name="connsiteX0-501" fmla="*/ 0 w 725009"/>
                <a:gd name="connsiteY0-502" fmla="*/ 1217334 h 1244827"/>
                <a:gd name="connsiteX1-503" fmla="*/ 225399 w 725009"/>
                <a:gd name="connsiteY1-504" fmla="*/ 13566 h 1244827"/>
                <a:gd name="connsiteX2-505" fmla="*/ 725009 w 725009"/>
                <a:gd name="connsiteY2-506" fmla="*/ 571 h 1244827"/>
                <a:gd name="connsiteX3-507" fmla="*/ 159092 w 725009"/>
                <a:gd name="connsiteY3-508" fmla="*/ 1244827 h 1244827"/>
                <a:gd name="connsiteX4-509" fmla="*/ 0 w 725009"/>
                <a:gd name="connsiteY4-510" fmla="*/ 1217334 h 1244827"/>
                <a:gd name="connsiteX0-511" fmla="*/ 0 w 725009"/>
                <a:gd name="connsiteY0-512" fmla="*/ 1217334 h 1244827"/>
                <a:gd name="connsiteX1-513" fmla="*/ 225399 w 725009"/>
                <a:gd name="connsiteY1-514" fmla="*/ 13566 h 1244827"/>
                <a:gd name="connsiteX2-515" fmla="*/ 725009 w 725009"/>
                <a:gd name="connsiteY2-516" fmla="*/ 571 h 1244827"/>
                <a:gd name="connsiteX3-517" fmla="*/ 159092 w 725009"/>
                <a:gd name="connsiteY3-518" fmla="*/ 1244827 h 1244827"/>
                <a:gd name="connsiteX4-519" fmla="*/ 0 w 725009"/>
                <a:gd name="connsiteY4-520" fmla="*/ 1217334 h 1244827"/>
                <a:gd name="connsiteX0-521" fmla="*/ 0 w 725009"/>
                <a:gd name="connsiteY0-522" fmla="*/ 1203768 h 1231261"/>
                <a:gd name="connsiteX1-523" fmla="*/ 225399 w 725009"/>
                <a:gd name="connsiteY1-524" fmla="*/ 0 h 1231261"/>
                <a:gd name="connsiteX2-525" fmla="*/ 725009 w 725009"/>
                <a:gd name="connsiteY2-526" fmla="*/ 129782 h 1231261"/>
                <a:gd name="connsiteX3-527" fmla="*/ 159092 w 725009"/>
                <a:gd name="connsiteY3-528" fmla="*/ 1231261 h 1231261"/>
                <a:gd name="connsiteX4-529" fmla="*/ 0 w 725009"/>
                <a:gd name="connsiteY4-530" fmla="*/ 1203768 h 1231261"/>
                <a:gd name="connsiteX0-531" fmla="*/ 0 w 725009"/>
                <a:gd name="connsiteY0-532" fmla="*/ 1203768 h 1231261"/>
                <a:gd name="connsiteX1-533" fmla="*/ 225399 w 725009"/>
                <a:gd name="connsiteY1-534" fmla="*/ 0 h 1231261"/>
                <a:gd name="connsiteX2-535" fmla="*/ 725009 w 725009"/>
                <a:gd name="connsiteY2-536" fmla="*/ 129782 h 1231261"/>
                <a:gd name="connsiteX3-537" fmla="*/ 159092 w 725009"/>
                <a:gd name="connsiteY3-538" fmla="*/ 1231261 h 1231261"/>
                <a:gd name="connsiteX4-539" fmla="*/ 0 w 725009"/>
                <a:gd name="connsiteY4-540" fmla="*/ 1203768 h 1231261"/>
                <a:gd name="connsiteX0-541" fmla="*/ 0 w 725009"/>
                <a:gd name="connsiteY0-542" fmla="*/ 1203768 h 1231261"/>
                <a:gd name="connsiteX1-543" fmla="*/ 225399 w 725009"/>
                <a:gd name="connsiteY1-544" fmla="*/ 0 h 1231261"/>
                <a:gd name="connsiteX2-545" fmla="*/ 725009 w 725009"/>
                <a:gd name="connsiteY2-546" fmla="*/ 129782 h 1231261"/>
                <a:gd name="connsiteX3-547" fmla="*/ 159092 w 725009"/>
                <a:gd name="connsiteY3-548" fmla="*/ 1231261 h 1231261"/>
                <a:gd name="connsiteX4-549" fmla="*/ 0 w 725009"/>
                <a:gd name="connsiteY4-550" fmla="*/ 1203768 h 1231261"/>
                <a:gd name="connsiteX0-551" fmla="*/ 0 w 725497"/>
                <a:gd name="connsiteY0-552" fmla="*/ 1279028 h 1306521"/>
                <a:gd name="connsiteX1-553" fmla="*/ 225399 w 725497"/>
                <a:gd name="connsiteY1-554" fmla="*/ 75260 h 1306521"/>
                <a:gd name="connsiteX2-555" fmla="*/ 396193 w 725497"/>
                <a:gd name="connsiteY2-556" fmla="*/ 156799 h 1306521"/>
                <a:gd name="connsiteX3-557" fmla="*/ 725009 w 725497"/>
                <a:gd name="connsiteY3-558" fmla="*/ 205042 h 1306521"/>
                <a:gd name="connsiteX4-559" fmla="*/ 159092 w 725497"/>
                <a:gd name="connsiteY4-560" fmla="*/ 1306521 h 1306521"/>
                <a:gd name="connsiteX5-561" fmla="*/ 0 w 725497"/>
                <a:gd name="connsiteY5-562" fmla="*/ 1279028 h 1306521"/>
                <a:gd name="connsiteX0-563" fmla="*/ 0 w 725239"/>
                <a:gd name="connsiteY0-564" fmla="*/ 1295668 h 1323161"/>
                <a:gd name="connsiteX1-565" fmla="*/ 225399 w 725239"/>
                <a:gd name="connsiteY1-566" fmla="*/ 91900 h 1323161"/>
                <a:gd name="connsiteX2-567" fmla="*/ 725009 w 725239"/>
                <a:gd name="connsiteY2-568" fmla="*/ 221682 h 1323161"/>
                <a:gd name="connsiteX3-569" fmla="*/ 159092 w 725239"/>
                <a:gd name="connsiteY3-570" fmla="*/ 1323161 h 1323161"/>
                <a:gd name="connsiteX4-571" fmla="*/ 0 w 725239"/>
                <a:gd name="connsiteY4-572" fmla="*/ 1295668 h 1323161"/>
                <a:gd name="connsiteX0-573" fmla="*/ 0 w 725221"/>
                <a:gd name="connsiteY0-574" fmla="*/ 1210552 h 1238045"/>
                <a:gd name="connsiteX1-575" fmla="*/ 191583 w 725221"/>
                <a:gd name="connsiteY1-576" fmla="*/ 153319 h 1238045"/>
                <a:gd name="connsiteX2-577" fmla="*/ 725009 w 725221"/>
                <a:gd name="connsiteY2-578" fmla="*/ 136566 h 1238045"/>
                <a:gd name="connsiteX3-579" fmla="*/ 159092 w 725221"/>
                <a:gd name="connsiteY3-580" fmla="*/ 1238045 h 1238045"/>
                <a:gd name="connsiteX4-581" fmla="*/ 0 w 725221"/>
                <a:gd name="connsiteY4-582" fmla="*/ 1210552 h 1238045"/>
                <a:gd name="connsiteX0-583" fmla="*/ 0 w 725305"/>
                <a:gd name="connsiteY0-584" fmla="*/ 1158512 h 1186005"/>
                <a:gd name="connsiteX1-585" fmla="*/ 191583 w 725305"/>
                <a:gd name="connsiteY1-586" fmla="*/ 101279 h 1186005"/>
                <a:gd name="connsiteX2-587" fmla="*/ 725009 w 725305"/>
                <a:gd name="connsiteY2-588" fmla="*/ 84526 h 1186005"/>
                <a:gd name="connsiteX3-589" fmla="*/ 159092 w 725305"/>
                <a:gd name="connsiteY3-590" fmla="*/ 1186005 h 1186005"/>
                <a:gd name="connsiteX4-591" fmla="*/ 0 w 725305"/>
                <a:gd name="connsiteY4-592" fmla="*/ 1158512 h 1186005"/>
                <a:gd name="connsiteX0-593" fmla="*/ 0 w 725009"/>
                <a:gd name="connsiteY0-594" fmla="*/ 1073986 h 1101479"/>
                <a:gd name="connsiteX1-595" fmla="*/ 191583 w 725009"/>
                <a:gd name="connsiteY1-596" fmla="*/ 16753 h 1101479"/>
                <a:gd name="connsiteX2-597" fmla="*/ 725009 w 725009"/>
                <a:gd name="connsiteY2-598" fmla="*/ 0 h 1101479"/>
                <a:gd name="connsiteX3-599" fmla="*/ 159092 w 725009"/>
                <a:gd name="connsiteY3-600" fmla="*/ 1101479 h 1101479"/>
                <a:gd name="connsiteX4-601" fmla="*/ 0 w 725009"/>
                <a:gd name="connsiteY4-602" fmla="*/ 1073986 h 1101479"/>
                <a:gd name="connsiteX0-603" fmla="*/ 0 w 725009"/>
                <a:gd name="connsiteY0-604" fmla="*/ 1073986 h 1101479"/>
                <a:gd name="connsiteX1-605" fmla="*/ 206612 w 725009"/>
                <a:gd name="connsiteY1-606" fmla="*/ 1724 h 1101479"/>
                <a:gd name="connsiteX2-607" fmla="*/ 725009 w 725009"/>
                <a:gd name="connsiteY2-608" fmla="*/ 0 h 1101479"/>
                <a:gd name="connsiteX3-609" fmla="*/ 159092 w 725009"/>
                <a:gd name="connsiteY3-610" fmla="*/ 1101479 h 1101479"/>
                <a:gd name="connsiteX4-611" fmla="*/ 0 w 725009"/>
                <a:gd name="connsiteY4-612" fmla="*/ 1073986 h 1101479"/>
                <a:gd name="connsiteX0-613" fmla="*/ 0 w 725009"/>
                <a:gd name="connsiteY0-614" fmla="*/ 1073986 h 1101479"/>
                <a:gd name="connsiteX1-615" fmla="*/ 206612 w 725009"/>
                <a:gd name="connsiteY1-616" fmla="*/ 1724 h 1101479"/>
                <a:gd name="connsiteX2-617" fmla="*/ 725009 w 725009"/>
                <a:gd name="connsiteY2-618" fmla="*/ 0 h 1101479"/>
                <a:gd name="connsiteX3-619" fmla="*/ 159092 w 725009"/>
                <a:gd name="connsiteY3-620" fmla="*/ 1101479 h 1101479"/>
                <a:gd name="connsiteX4-621" fmla="*/ 0 w 725009"/>
                <a:gd name="connsiteY4-622" fmla="*/ 1073986 h 1101479"/>
                <a:gd name="connsiteX0-623" fmla="*/ 0 w 725009"/>
                <a:gd name="connsiteY0-624" fmla="*/ 1073986 h 1101479"/>
                <a:gd name="connsiteX1-625" fmla="*/ 206612 w 725009"/>
                <a:gd name="connsiteY1-626" fmla="*/ 1724 h 1101479"/>
                <a:gd name="connsiteX2-627" fmla="*/ 725009 w 725009"/>
                <a:gd name="connsiteY2-628" fmla="*/ 0 h 1101479"/>
                <a:gd name="connsiteX3-629" fmla="*/ 159092 w 725009"/>
                <a:gd name="connsiteY3-630" fmla="*/ 1101479 h 1101479"/>
                <a:gd name="connsiteX4-631" fmla="*/ 0 w 725009"/>
                <a:gd name="connsiteY4-632" fmla="*/ 1073986 h 1101479"/>
                <a:gd name="connsiteX0-633" fmla="*/ 0 w 725009"/>
                <a:gd name="connsiteY0-634" fmla="*/ 1073986 h 1074607"/>
                <a:gd name="connsiteX1-635" fmla="*/ 206612 w 725009"/>
                <a:gd name="connsiteY1-636" fmla="*/ 1724 h 1074607"/>
                <a:gd name="connsiteX2-637" fmla="*/ 725009 w 725009"/>
                <a:gd name="connsiteY2-638" fmla="*/ 0 h 1074607"/>
                <a:gd name="connsiteX3-639" fmla="*/ 229048 w 725009"/>
                <a:gd name="connsiteY3-640" fmla="*/ 886531 h 1074607"/>
                <a:gd name="connsiteX4-641" fmla="*/ 0 w 725009"/>
                <a:gd name="connsiteY4-642" fmla="*/ 1073986 h 1074607"/>
                <a:gd name="connsiteX0-643" fmla="*/ 0 w 725009"/>
                <a:gd name="connsiteY0-644" fmla="*/ 1073986 h 1074607"/>
                <a:gd name="connsiteX1-645" fmla="*/ 206612 w 725009"/>
                <a:gd name="connsiteY1-646" fmla="*/ 1724 h 1074607"/>
                <a:gd name="connsiteX2-647" fmla="*/ 725009 w 725009"/>
                <a:gd name="connsiteY2-648" fmla="*/ 0 h 1074607"/>
                <a:gd name="connsiteX3-649" fmla="*/ 229048 w 725009"/>
                <a:gd name="connsiteY3-650" fmla="*/ 886531 h 1074607"/>
                <a:gd name="connsiteX4-651" fmla="*/ 0 w 725009"/>
                <a:gd name="connsiteY4-652" fmla="*/ 1073986 h 1074607"/>
                <a:gd name="connsiteX0-653" fmla="*/ 0 w 675040"/>
                <a:gd name="connsiteY0-654" fmla="*/ 894029 h 896577"/>
                <a:gd name="connsiteX1-655" fmla="*/ 156643 w 675040"/>
                <a:gd name="connsiteY1-656" fmla="*/ 1724 h 896577"/>
                <a:gd name="connsiteX2-657" fmla="*/ 675040 w 675040"/>
                <a:gd name="connsiteY2-658" fmla="*/ 0 h 896577"/>
                <a:gd name="connsiteX3-659" fmla="*/ 179079 w 675040"/>
                <a:gd name="connsiteY3-660" fmla="*/ 886531 h 896577"/>
                <a:gd name="connsiteX4-661" fmla="*/ 0 w 675040"/>
                <a:gd name="connsiteY4-662" fmla="*/ 894029 h 896577"/>
                <a:gd name="connsiteX0-663" fmla="*/ 0 w 675040"/>
                <a:gd name="connsiteY0-664" fmla="*/ 894029 h 896577"/>
                <a:gd name="connsiteX1-665" fmla="*/ 186623 w 675040"/>
                <a:gd name="connsiteY1-666" fmla="*/ 1724 h 896577"/>
                <a:gd name="connsiteX2-667" fmla="*/ 675040 w 675040"/>
                <a:gd name="connsiteY2-668" fmla="*/ 0 h 896577"/>
                <a:gd name="connsiteX3-669" fmla="*/ 179079 w 675040"/>
                <a:gd name="connsiteY3-670" fmla="*/ 886531 h 896577"/>
                <a:gd name="connsiteX4-671" fmla="*/ 0 w 675040"/>
                <a:gd name="connsiteY4-672" fmla="*/ 894029 h 896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20" name="Freeform 929"/>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197928 w 503138"/>
                <a:gd name="connsiteY0-372" fmla="*/ 961687 h 964568"/>
                <a:gd name="connsiteX1-373" fmla="*/ 0 w 503138"/>
                <a:gd name="connsiteY1-374" fmla="*/ 70 h 964568"/>
                <a:gd name="connsiteX2-375" fmla="*/ 503138 w 503138"/>
                <a:gd name="connsiteY2-376" fmla="*/ 154187 h 964568"/>
                <a:gd name="connsiteX3-377" fmla="*/ 273339 w 503138"/>
                <a:gd name="connsiteY3-378" fmla="*/ 964568 h 964568"/>
                <a:gd name="connsiteX4-379" fmla="*/ 197928 w 503138"/>
                <a:gd name="connsiteY4-380" fmla="*/ 961687 h 964568"/>
                <a:gd name="connsiteX0-381" fmla="*/ 201456 w 506666"/>
                <a:gd name="connsiteY0-382" fmla="*/ 807500 h 810381"/>
                <a:gd name="connsiteX1-383" fmla="*/ 0 w 506666"/>
                <a:gd name="connsiteY1-384" fmla="*/ 15216 h 810381"/>
                <a:gd name="connsiteX2-385" fmla="*/ 506666 w 506666"/>
                <a:gd name="connsiteY2-386" fmla="*/ 0 h 810381"/>
                <a:gd name="connsiteX3-387" fmla="*/ 276867 w 506666"/>
                <a:gd name="connsiteY3-388" fmla="*/ 810381 h 810381"/>
                <a:gd name="connsiteX4-389" fmla="*/ 201456 w 506666"/>
                <a:gd name="connsiteY4-390" fmla="*/ 807500 h 810381"/>
                <a:gd name="connsiteX0-391" fmla="*/ 201456 w 506666"/>
                <a:gd name="connsiteY0-392" fmla="*/ 807500 h 811593"/>
                <a:gd name="connsiteX1-393" fmla="*/ 0 w 506666"/>
                <a:gd name="connsiteY1-394" fmla="*/ 15216 h 811593"/>
                <a:gd name="connsiteX2-395" fmla="*/ 506666 w 506666"/>
                <a:gd name="connsiteY2-396" fmla="*/ 0 h 811593"/>
                <a:gd name="connsiteX3-397" fmla="*/ 276867 w 506666"/>
                <a:gd name="connsiteY3-398" fmla="*/ 810381 h 811593"/>
                <a:gd name="connsiteX4-399" fmla="*/ 201456 w 506666"/>
                <a:gd name="connsiteY4-400" fmla="*/ 807500 h 811593"/>
                <a:gd name="connsiteX0-401" fmla="*/ 135576 w 506666"/>
                <a:gd name="connsiteY0-402" fmla="*/ 818480 h 818480"/>
                <a:gd name="connsiteX1-403" fmla="*/ 0 w 506666"/>
                <a:gd name="connsiteY1-404" fmla="*/ 15216 h 818480"/>
                <a:gd name="connsiteX2-405" fmla="*/ 506666 w 506666"/>
                <a:gd name="connsiteY2-406" fmla="*/ 0 h 818480"/>
                <a:gd name="connsiteX3-407" fmla="*/ 276867 w 506666"/>
                <a:gd name="connsiteY3-408" fmla="*/ 810381 h 818480"/>
                <a:gd name="connsiteX4-409" fmla="*/ 135576 w 506666"/>
                <a:gd name="connsiteY4-410" fmla="*/ 818480 h 818480"/>
                <a:gd name="connsiteX0-411" fmla="*/ 135576 w 506666"/>
                <a:gd name="connsiteY0-412" fmla="*/ 818480 h 818480"/>
                <a:gd name="connsiteX1-413" fmla="*/ 0 w 506666"/>
                <a:gd name="connsiteY1-414" fmla="*/ 15216 h 818480"/>
                <a:gd name="connsiteX2-415" fmla="*/ 506666 w 506666"/>
                <a:gd name="connsiteY2-416" fmla="*/ 0 h 818480"/>
                <a:gd name="connsiteX3-417" fmla="*/ 331766 w 506666"/>
                <a:gd name="connsiteY3-418" fmla="*/ 803061 h 818480"/>
                <a:gd name="connsiteX4-419" fmla="*/ 135576 w 506666"/>
                <a:gd name="connsiteY4-420" fmla="*/ 818480 h 818480"/>
                <a:gd name="connsiteX0-421" fmla="*/ 135576 w 506666"/>
                <a:gd name="connsiteY0-422" fmla="*/ 818480 h 818480"/>
                <a:gd name="connsiteX1-423" fmla="*/ 0 w 506666"/>
                <a:gd name="connsiteY1-424" fmla="*/ 15216 h 818480"/>
                <a:gd name="connsiteX2-425" fmla="*/ 506666 w 506666"/>
                <a:gd name="connsiteY2-426" fmla="*/ 0 h 818480"/>
                <a:gd name="connsiteX3-427" fmla="*/ 331766 w 506666"/>
                <a:gd name="connsiteY3-428" fmla="*/ 803061 h 818480"/>
                <a:gd name="connsiteX4-429" fmla="*/ 135576 w 506666"/>
                <a:gd name="connsiteY4-430" fmla="*/ 818480 h 818480"/>
                <a:gd name="connsiteX0-431" fmla="*/ 135576 w 506666"/>
                <a:gd name="connsiteY0-432" fmla="*/ 818480 h 818480"/>
                <a:gd name="connsiteX1-433" fmla="*/ 0 w 506666"/>
                <a:gd name="connsiteY1-434" fmla="*/ 15216 h 818480"/>
                <a:gd name="connsiteX2-435" fmla="*/ 506666 w 506666"/>
                <a:gd name="connsiteY2-436" fmla="*/ 0 h 818480"/>
                <a:gd name="connsiteX3-437" fmla="*/ 331766 w 506666"/>
                <a:gd name="connsiteY3-438" fmla="*/ 803061 h 818480"/>
                <a:gd name="connsiteX4-439" fmla="*/ 135576 w 506666"/>
                <a:gd name="connsiteY4-440" fmla="*/ 818480 h 818480"/>
                <a:gd name="connsiteX0-441" fmla="*/ 135576 w 506666"/>
                <a:gd name="connsiteY0-442" fmla="*/ 818480 h 818480"/>
                <a:gd name="connsiteX1-443" fmla="*/ 0 w 506666"/>
                <a:gd name="connsiteY1-444" fmla="*/ 7896 h 818480"/>
                <a:gd name="connsiteX2-445" fmla="*/ 506666 w 506666"/>
                <a:gd name="connsiteY2-446" fmla="*/ 0 h 818480"/>
                <a:gd name="connsiteX3-447" fmla="*/ 331766 w 506666"/>
                <a:gd name="connsiteY3-448" fmla="*/ 803061 h 818480"/>
                <a:gd name="connsiteX4-449" fmla="*/ 135576 w 506666"/>
                <a:gd name="connsiteY4-450" fmla="*/ 818480 h 818480"/>
                <a:gd name="connsiteX0-451" fmla="*/ 135576 w 506666"/>
                <a:gd name="connsiteY0-452" fmla="*/ 818480 h 818480"/>
                <a:gd name="connsiteX1-453" fmla="*/ 0 w 506666"/>
                <a:gd name="connsiteY1-454" fmla="*/ 7896 h 818480"/>
                <a:gd name="connsiteX2-455" fmla="*/ 506666 w 506666"/>
                <a:gd name="connsiteY2-456" fmla="*/ 0 h 818480"/>
                <a:gd name="connsiteX3-457" fmla="*/ 331766 w 506666"/>
                <a:gd name="connsiteY3-458" fmla="*/ 803061 h 818480"/>
                <a:gd name="connsiteX4-459" fmla="*/ 135576 w 506666"/>
                <a:gd name="connsiteY4-460" fmla="*/ 818480 h 818480"/>
                <a:gd name="connsiteX0-461" fmla="*/ 45472 w 559302"/>
                <a:gd name="connsiteY0-462" fmla="*/ 807500 h 807500"/>
                <a:gd name="connsiteX1-463" fmla="*/ 52636 w 559302"/>
                <a:gd name="connsiteY1-464" fmla="*/ 7896 h 807500"/>
                <a:gd name="connsiteX2-465" fmla="*/ 559302 w 559302"/>
                <a:gd name="connsiteY2-466" fmla="*/ 0 h 807500"/>
                <a:gd name="connsiteX3-467" fmla="*/ 384402 w 559302"/>
                <a:gd name="connsiteY3-468" fmla="*/ 803061 h 807500"/>
                <a:gd name="connsiteX4-469" fmla="*/ 45472 w 559302"/>
                <a:gd name="connsiteY4-470" fmla="*/ 807500 h 807500"/>
                <a:gd name="connsiteX0-471" fmla="*/ 21974 w 535804"/>
                <a:gd name="connsiteY0-472" fmla="*/ 807500 h 807500"/>
                <a:gd name="connsiteX1-473" fmla="*/ 29138 w 535804"/>
                <a:gd name="connsiteY1-474" fmla="*/ 7896 h 807500"/>
                <a:gd name="connsiteX2-475" fmla="*/ 535804 w 535804"/>
                <a:gd name="connsiteY2-476" fmla="*/ 0 h 807500"/>
                <a:gd name="connsiteX3-477" fmla="*/ 360904 w 535804"/>
                <a:gd name="connsiteY3-478" fmla="*/ 803061 h 807500"/>
                <a:gd name="connsiteX4-479" fmla="*/ 21974 w 535804"/>
                <a:gd name="connsiteY4-480" fmla="*/ 807500 h 807500"/>
                <a:gd name="connsiteX0-481" fmla="*/ 128256 w 506666"/>
                <a:gd name="connsiteY0-482" fmla="*/ 829461 h 829461"/>
                <a:gd name="connsiteX1-483" fmla="*/ 0 w 506666"/>
                <a:gd name="connsiteY1-484" fmla="*/ 7896 h 829461"/>
                <a:gd name="connsiteX2-485" fmla="*/ 506666 w 506666"/>
                <a:gd name="connsiteY2-486" fmla="*/ 0 h 829461"/>
                <a:gd name="connsiteX3-487" fmla="*/ 331766 w 506666"/>
                <a:gd name="connsiteY3-488" fmla="*/ 803061 h 829461"/>
                <a:gd name="connsiteX4-489" fmla="*/ 128256 w 506666"/>
                <a:gd name="connsiteY4-490" fmla="*/ 829461 h 829461"/>
                <a:gd name="connsiteX0-491" fmla="*/ 128256 w 506666"/>
                <a:gd name="connsiteY0-492" fmla="*/ 829461 h 829461"/>
                <a:gd name="connsiteX1-493" fmla="*/ 0 w 506666"/>
                <a:gd name="connsiteY1-494" fmla="*/ 7896 h 829461"/>
                <a:gd name="connsiteX2-495" fmla="*/ 506666 w 506666"/>
                <a:gd name="connsiteY2-496" fmla="*/ 0 h 829461"/>
                <a:gd name="connsiteX3-497" fmla="*/ 331766 w 506666"/>
                <a:gd name="connsiteY3-498" fmla="*/ 803061 h 829461"/>
                <a:gd name="connsiteX4-499" fmla="*/ 128256 w 506666"/>
                <a:gd name="connsiteY4-500" fmla="*/ 829461 h 829461"/>
                <a:gd name="connsiteX0-501" fmla="*/ 128256 w 506666"/>
                <a:gd name="connsiteY0-502" fmla="*/ 829461 h 829461"/>
                <a:gd name="connsiteX1-503" fmla="*/ 0 w 506666"/>
                <a:gd name="connsiteY1-504" fmla="*/ 7896 h 829461"/>
                <a:gd name="connsiteX2-505" fmla="*/ 506666 w 506666"/>
                <a:gd name="connsiteY2-506" fmla="*/ 0 h 829461"/>
                <a:gd name="connsiteX3-507" fmla="*/ 331766 w 506666"/>
                <a:gd name="connsiteY3-508" fmla="*/ 803061 h 829461"/>
                <a:gd name="connsiteX4-509" fmla="*/ 128256 w 506666"/>
                <a:gd name="connsiteY4-510" fmla="*/ 829461 h 829461"/>
                <a:gd name="connsiteX0-511" fmla="*/ 128256 w 506666"/>
                <a:gd name="connsiteY0-512" fmla="*/ 829461 h 830473"/>
                <a:gd name="connsiteX1-513" fmla="*/ 0 w 506666"/>
                <a:gd name="connsiteY1-514" fmla="*/ 7896 h 830473"/>
                <a:gd name="connsiteX2-515" fmla="*/ 506666 w 506666"/>
                <a:gd name="connsiteY2-516" fmla="*/ 0 h 830473"/>
                <a:gd name="connsiteX3-517" fmla="*/ 331766 w 506666"/>
                <a:gd name="connsiteY3-518" fmla="*/ 828681 h 830473"/>
                <a:gd name="connsiteX4-519" fmla="*/ 128256 w 506666"/>
                <a:gd name="connsiteY4-520" fmla="*/ 829461 h 830473"/>
                <a:gd name="connsiteX0-521" fmla="*/ 128256 w 506666"/>
                <a:gd name="connsiteY0-522" fmla="*/ 829461 h 830473"/>
                <a:gd name="connsiteX1-523" fmla="*/ 0 w 506666"/>
                <a:gd name="connsiteY1-524" fmla="*/ 7896 h 830473"/>
                <a:gd name="connsiteX2-525" fmla="*/ 506666 w 506666"/>
                <a:gd name="connsiteY2-526" fmla="*/ 0 h 830473"/>
                <a:gd name="connsiteX3-527" fmla="*/ 331766 w 506666"/>
                <a:gd name="connsiteY3-528" fmla="*/ 828681 h 830473"/>
                <a:gd name="connsiteX4-529" fmla="*/ 128256 w 506666"/>
                <a:gd name="connsiteY4-530" fmla="*/ 829461 h 830473"/>
                <a:gd name="connsiteX0-531" fmla="*/ 128256 w 506666"/>
                <a:gd name="connsiteY0-532" fmla="*/ 821565 h 822577"/>
                <a:gd name="connsiteX1-533" fmla="*/ 0 w 506666"/>
                <a:gd name="connsiteY1-534" fmla="*/ 0 h 822577"/>
                <a:gd name="connsiteX2-535" fmla="*/ 506666 w 506666"/>
                <a:gd name="connsiteY2-536" fmla="*/ 255115 h 822577"/>
                <a:gd name="connsiteX3-537" fmla="*/ 331766 w 506666"/>
                <a:gd name="connsiteY3-538" fmla="*/ 820785 h 822577"/>
                <a:gd name="connsiteX4-539" fmla="*/ 128256 w 506666"/>
                <a:gd name="connsiteY4-540" fmla="*/ 821565 h 822577"/>
                <a:gd name="connsiteX0-541" fmla="*/ 128256 w 506666"/>
                <a:gd name="connsiteY0-542" fmla="*/ 821565 h 822577"/>
                <a:gd name="connsiteX1-543" fmla="*/ 0 w 506666"/>
                <a:gd name="connsiteY1-544" fmla="*/ 0 h 822577"/>
                <a:gd name="connsiteX2-545" fmla="*/ 506666 w 506666"/>
                <a:gd name="connsiteY2-546" fmla="*/ 255115 h 822577"/>
                <a:gd name="connsiteX3-547" fmla="*/ 331766 w 506666"/>
                <a:gd name="connsiteY3-548" fmla="*/ 820785 h 822577"/>
                <a:gd name="connsiteX4-549" fmla="*/ 128256 w 506666"/>
                <a:gd name="connsiteY4-550" fmla="*/ 821565 h 822577"/>
                <a:gd name="connsiteX0-551" fmla="*/ 128256 w 506666"/>
                <a:gd name="connsiteY0-552" fmla="*/ 821565 h 822577"/>
                <a:gd name="connsiteX1-553" fmla="*/ 0 w 506666"/>
                <a:gd name="connsiteY1-554" fmla="*/ 0 h 822577"/>
                <a:gd name="connsiteX2-555" fmla="*/ 506666 w 506666"/>
                <a:gd name="connsiteY2-556" fmla="*/ 255115 h 822577"/>
                <a:gd name="connsiteX3-557" fmla="*/ 331766 w 506666"/>
                <a:gd name="connsiteY3-558" fmla="*/ 820785 h 822577"/>
                <a:gd name="connsiteX4-559" fmla="*/ 128256 w 506666"/>
                <a:gd name="connsiteY4-560" fmla="*/ 821565 h 822577"/>
                <a:gd name="connsiteX0-561" fmla="*/ 135770 w 514180"/>
                <a:gd name="connsiteY0-562" fmla="*/ 577341 h 578353"/>
                <a:gd name="connsiteX1-563" fmla="*/ 0 w 514180"/>
                <a:gd name="connsiteY1-564" fmla="*/ 0 h 578353"/>
                <a:gd name="connsiteX2-565" fmla="*/ 514180 w 514180"/>
                <a:gd name="connsiteY2-566" fmla="*/ 10891 h 578353"/>
                <a:gd name="connsiteX3-567" fmla="*/ 339280 w 514180"/>
                <a:gd name="connsiteY3-568" fmla="*/ 576561 h 578353"/>
                <a:gd name="connsiteX4-569" fmla="*/ 135770 w 514180"/>
                <a:gd name="connsiteY4-570" fmla="*/ 577341 h 578353"/>
                <a:gd name="connsiteX0-571" fmla="*/ 135770 w 514180"/>
                <a:gd name="connsiteY0-572" fmla="*/ 577341 h 578353"/>
                <a:gd name="connsiteX1-573" fmla="*/ 0 w 514180"/>
                <a:gd name="connsiteY1-574" fmla="*/ 0 h 578353"/>
                <a:gd name="connsiteX2-575" fmla="*/ 514180 w 514180"/>
                <a:gd name="connsiteY2-576" fmla="*/ 10891 h 578353"/>
                <a:gd name="connsiteX3-577" fmla="*/ 339280 w 514180"/>
                <a:gd name="connsiteY3-578" fmla="*/ 576561 h 578353"/>
                <a:gd name="connsiteX4-579" fmla="*/ 135770 w 514180"/>
                <a:gd name="connsiteY4-580" fmla="*/ 577341 h 578353"/>
                <a:gd name="connsiteX0-581" fmla="*/ 135770 w 514180"/>
                <a:gd name="connsiteY0-582" fmla="*/ 577341 h 578353"/>
                <a:gd name="connsiteX1-583" fmla="*/ 0 w 514180"/>
                <a:gd name="connsiteY1-584" fmla="*/ 0 h 578353"/>
                <a:gd name="connsiteX2-585" fmla="*/ 514180 w 514180"/>
                <a:gd name="connsiteY2-586" fmla="*/ 10891 h 578353"/>
                <a:gd name="connsiteX3-587" fmla="*/ 339280 w 514180"/>
                <a:gd name="connsiteY3-588" fmla="*/ 576561 h 578353"/>
                <a:gd name="connsiteX4-589" fmla="*/ 135770 w 514180"/>
                <a:gd name="connsiteY4-590" fmla="*/ 577341 h 578353"/>
                <a:gd name="connsiteX0-591" fmla="*/ 135770 w 514180"/>
                <a:gd name="connsiteY0-592" fmla="*/ 577341 h 577341"/>
                <a:gd name="connsiteX1-593" fmla="*/ 0 w 514180"/>
                <a:gd name="connsiteY1-594" fmla="*/ 0 h 577341"/>
                <a:gd name="connsiteX2-595" fmla="*/ 514180 w 514180"/>
                <a:gd name="connsiteY2-596" fmla="*/ 10891 h 577341"/>
                <a:gd name="connsiteX3-597" fmla="*/ 404259 w 514180"/>
                <a:gd name="connsiteY3-598" fmla="*/ 386400 h 577341"/>
                <a:gd name="connsiteX4-599" fmla="*/ 135770 w 514180"/>
                <a:gd name="connsiteY4-600" fmla="*/ 577341 h 577341"/>
                <a:gd name="connsiteX0-601" fmla="*/ 100781 w 514180"/>
                <a:gd name="connsiteY0-602" fmla="*/ 432218 h 432218"/>
                <a:gd name="connsiteX1-603" fmla="*/ 0 w 514180"/>
                <a:gd name="connsiteY1-604" fmla="*/ 0 h 432218"/>
                <a:gd name="connsiteX2-605" fmla="*/ 514180 w 514180"/>
                <a:gd name="connsiteY2-606" fmla="*/ 10891 h 432218"/>
                <a:gd name="connsiteX3-607" fmla="*/ 404259 w 514180"/>
                <a:gd name="connsiteY3-608" fmla="*/ 386400 h 432218"/>
                <a:gd name="connsiteX4-609" fmla="*/ 100781 w 514180"/>
                <a:gd name="connsiteY4-610" fmla="*/ 432218 h 432218"/>
                <a:gd name="connsiteX0-611" fmla="*/ 100781 w 514180"/>
                <a:gd name="connsiteY0-612" fmla="*/ 432218 h 432218"/>
                <a:gd name="connsiteX1-613" fmla="*/ 0 w 514180"/>
                <a:gd name="connsiteY1-614" fmla="*/ 0 h 432218"/>
                <a:gd name="connsiteX2-615" fmla="*/ 514180 w 514180"/>
                <a:gd name="connsiteY2-616" fmla="*/ 10891 h 432218"/>
                <a:gd name="connsiteX3-617" fmla="*/ 404259 w 514180"/>
                <a:gd name="connsiteY3-618" fmla="*/ 386400 h 432218"/>
                <a:gd name="connsiteX4-619" fmla="*/ 100781 w 514180"/>
                <a:gd name="connsiteY4-620" fmla="*/ 432218 h 432218"/>
                <a:gd name="connsiteX0-621" fmla="*/ 100781 w 514180"/>
                <a:gd name="connsiteY0-622" fmla="*/ 402193 h 402193"/>
                <a:gd name="connsiteX1-623" fmla="*/ 0 w 514180"/>
                <a:gd name="connsiteY1-624" fmla="*/ 0 h 402193"/>
                <a:gd name="connsiteX2-625" fmla="*/ 514180 w 514180"/>
                <a:gd name="connsiteY2-626" fmla="*/ 10891 h 402193"/>
                <a:gd name="connsiteX3-627" fmla="*/ 404259 w 514180"/>
                <a:gd name="connsiteY3-628" fmla="*/ 386400 h 402193"/>
                <a:gd name="connsiteX4-629" fmla="*/ 100781 w 514180"/>
                <a:gd name="connsiteY4-630" fmla="*/ 402193 h 402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21" name="Freeform 930"/>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197928 w 621064"/>
                <a:gd name="connsiteY0-372" fmla="*/ 973305 h 973305"/>
                <a:gd name="connsiteX1-373" fmla="*/ 0 w 621064"/>
                <a:gd name="connsiteY1-374" fmla="*/ 11688 h 973305"/>
                <a:gd name="connsiteX2-375" fmla="*/ 499610 w 621064"/>
                <a:gd name="connsiteY2-376" fmla="*/ 0 h 973305"/>
                <a:gd name="connsiteX3-377" fmla="*/ 558839 w 621064"/>
                <a:gd name="connsiteY3-378" fmla="*/ 754682 h 973305"/>
                <a:gd name="connsiteX4-379" fmla="*/ 197928 w 621064"/>
                <a:gd name="connsiteY4-380" fmla="*/ 973305 h 973305"/>
                <a:gd name="connsiteX0-381" fmla="*/ 197928 w 558839"/>
                <a:gd name="connsiteY0-382" fmla="*/ 973305 h 973305"/>
                <a:gd name="connsiteX1-383" fmla="*/ 0 w 558839"/>
                <a:gd name="connsiteY1-384" fmla="*/ 11688 h 973305"/>
                <a:gd name="connsiteX2-385" fmla="*/ 499610 w 558839"/>
                <a:gd name="connsiteY2-386" fmla="*/ 0 h 973305"/>
                <a:gd name="connsiteX3-387" fmla="*/ 558839 w 558839"/>
                <a:gd name="connsiteY3-388" fmla="*/ 754682 h 973305"/>
                <a:gd name="connsiteX4-389" fmla="*/ 197928 w 558839"/>
                <a:gd name="connsiteY4-390" fmla="*/ 973305 h 973305"/>
                <a:gd name="connsiteX0-391" fmla="*/ 197928 w 558839"/>
                <a:gd name="connsiteY0-392" fmla="*/ 973305 h 973305"/>
                <a:gd name="connsiteX1-393" fmla="*/ 0 w 558839"/>
                <a:gd name="connsiteY1-394" fmla="*/ 11688 h 973305"/>
                <a:gd name="connsiteX2-395" fmla="*/ 499610 w 558839"/>
                <a:gd name="connsiteY2-396" fmla="*/ 0 h 973305"/>
                <a:gd name="connsiteX3-397" fmla="*/ 558839 w 558839"/>
                <a:gd name="connsiteY3-398" fmla="*/ 754682 h 973305"/>
                <a:gd name="connsiteX4-399" fmla="*/ 197928 w 558839"/>
                <a:gd name="connsiteY4-400" fmla="*/ 973305 h 973305"/>
                <a:gd name="connsiteX0-401" fmla="*/ 370213 w 558839"/>
                <a:gd name="connsiteY0-402" fmla="*/ 796102 h 796102"/>
                <a:gd name="connsiteX1-403" fmla="*/ 0 w 558839"/>
                <a:gd name="connsiteY1-404" fmla="*/ 11688 h 796102"/>
                <a:gd name="connsiteX2-405" fmla="*/ 499610 w 558839"/>
                <a:gd name="connsiteY2-406" fmla="*/ 0 h 796102"/>
                <a:gd name="connsiteX3-407" fmla="*/ 558839 w 558839"/>
                <a:gd name="connsiteY3-408" fmla="*/ 754682 h 796102"/>
                <a:gd name="connsiteX4-409" fmla="*/ 370213 w 558839"/>
                <a:gd name="connsiteY4-410" fmla="*/ 796102 h 796102"/>
                <a:gd name="connsiteX0-411" fmla="*/ 370213 w 558839"/>
                <a:gd name="connsiteY0-412" fmla="*/ 796102 h 796102"/>
                <a:gd name="connsiteX1-413" fmla="*/ 0 w 558839"/>
                <a:gd name="connsiteY1-414" fmla="*/ 11688 h 796102"/>
                <a:gd name="connsiteX2-415" fmla="*/ 499610 w 558839"/>
                <a:gd name="connsiteY2-416" fmla="*/ 0 h 796102"/>
                <a:gd name="connsiteX3-417" fmla="*/ 558839 w 558839"/>
                <a:gd name="connsiteY3-418" fmla="*/ 754682 h 796102"/>
                <a:gd name="connsiteX4-419" fmla="*/ 370213 w 558839"/>
                <a:gd name="connsiteY4-420" fmla="*/ 796102 h 796102"/>
                <a:gd name="connsiteX0-421" fmla="*/ 370213 w 558839"/>
                <a:gd name="connsiteY0-422" fmla="*/ 796102 h 796102"/>
                <a:gd name="connsiteX1-423" fmla="*/ 0 w 558839"/>
                <a:gd name="connsiteY1-424" fmla="*/ 11688 h 796102"/>
                <a:gd name="connsiteX2-425" fmla="*/ 499610 w 558839"/>
                <a:gd name="connsiteY2-426" fmla="*/ 0 h 796102"/>
                <a:gd name="connsiteX3-427" fmla="*/ 558839 w 558839"/>
                <a:gd name="connsiteY3-428" fmla="*/ 754682 h 796102"/>
                <a:gd name="connsiteX4-429" fmla="*/ 370213 w 558839"/>
                <a:gd name="connsiteY4-430" fmla="*/ 796102 h 796102"/>
                <a:gd name="connsiteX0-431" fmla="*/ 370213 w 558839"/>
                <a:gd name="connsiteY0-432" fmla="*/ 1315828 h 1315828"/>
                <a:gd name="connsiteX1-433" fmla="*/ 0 w 558839"/>
                <a:gd name="connsiteY1-434" fmla="*/ 531414 h 1315828"/>
                <a:gd name="connsiteX2-435" fmla="*/ 506930 w 558839"/>
                <a:gd name="connsiteY2-436" fmla="*/ 0 h 1315828"/>
                <a:gd name="connsiteX3-437" fmla="*/ 558839 w 558839"/>
                <a:gd name="connsiteY3-438" fmla="*/ 1274408 h 1315828"/>
                <a:gd name="connsiteX4-439" fmla="*/ 370213 w 558839"/>
                <a:gd name="connsiteY4-440" fmla="*/ 1315828 h 1315828"/>
                <a:gd name="connsiteX0-441" fmla="*/ 384853 w 573479"/>
                <a:gd name="connsiteY0-442" fmla="*/ 1326654 h 1326654"/>
                <a:gd name="connsiteX1-443" fmla="*/ 0 w 573479"/>
                <a:gd name="connsiteY1-444" fmla="*/ 554 h 1326654"/>
                <a:gd name="connsiteX2-445" fmla="*/ 521570 w 573479"/>
                <a:gd name="connsiteY2-446" fmla="*/ 10826 h 1326654"/>
                <a:gd name="connsiteX3-447" fmla="*/ 573479 w 573479"/>
                <a:gd name="connsiteY3-448" fmla="*/ 1285234 h 1326654"/>
                <a:gd name="connsiteX4-449" fmla="*/ 384853 w 573479"/>
                <a:gd name="connsiteY4-450" fmla="*/ 1326654 h 1326654"/>
                <a:gd name="connsiteX0-451" fmla="*/ 384853 w 573479"/>
                <a:gd name="connsiteY0-452" fmla="*/ 1326654 h 1326654"/>
                <a:gd name="connsiteX1-453" fmla="*/ 0 w 573479"/>
                <a:gd name="connsiteY1-454" fmla="*/ 554 h 1326654"/>
                <a:gd name="connsiteX2-455" fmla="*/ 521570 w 573479"/>
                <a:gd name="connsiteY2-456" fmla="*/ 10826 h 1326654"/>
                <a:gd name="connsiteX3-457" fmla="*/ 573479 w 573479"/>
                <a:gd name="connsiteY3-458" fmla="*/ 1285234 h 1326654"/>
                <a:gd name="connsiteX4-459" fmla="*/ 384853 w 573479"/>
                <a:gd name="connsiteY4-460" fmla="*/ 1326654 h 1326654"/>
                <a:gd name="connsiteX0-461" fmla="*/ 384853 w 573479"/>
                <a:gd name="connsiteY0-462" fmla="*/ 1326654 h 1326654"/>
                <a:gd name="connsiteX1-463" fmla="*/ 0 w 573479"/>
                <a:gd name="connsiteY1-464" fmla="*/ 554 h 1326654"/>
                <a:gd name="connsiteX2-465" fmla="*/ 521570 w 573479"/>
                <a:gd name="connsiteY2-466" fmla="*/ 10826 h 1326654"/>
                <a:gd name="connsiteX3-467" fmla="*/ 573479 w 573479"/>
                <a:gd name="connsiteY3-468" fmla="*/ 1285234 h 1326654"/>
                <a:gd name="connsiteX4-469" fmla="*/ 384853 w 573479"/>
                <a:gd name="connsiteY4-470" fmla="*/ 1326654 h 1326654"/>
                <a:gd name="connsiteX0-471" fmla="*/ 384853 w 573479"/>
                <a:gd name="connsiteY0-472" fmla="*/ 1326654 h 1326654"/>
                <a:gd name="connsiteX1-473" fmla="*/ 0 w 573479"/>
                <a:gd name="connsiteY1-474" fmla="*/ 554 h 1326654"/>
                <a:gd name="connsiteX2-475" fmla="*/ 521570 w 573479"/>
                <a:gd name="connsiteY2-476" fmla="*/ 10826 h 1326654"/>
                <a:gd name="connsiteX3-477" fmla="*/ 573479 w 573479"/>
                <a:gd name="connsiteY3-478" fmla="*/ 1285234 h 1326654"/>
                <a:gd name="connsiteX4-479" fmla="*/ 384853 w 573479"/>
                <a:gd name="connsiteY4-480" fmla="*/ 1326654 h 1326654"/>
                <a:gd name="connsiteX0-481" fmla="*/ 384853 w 573479"/>
                <a:gd name="connsiteY0-482" fmla="*/ 1326654 h 1326654"/>
                <a:gd name="connsiteX1-483" fmla="*/ 0 w 573479"/>
                <a:gd name="connsiteY1-484" fmla="*/ 554 h 1326654"/>
                <a:gd name="connsiteX2-485" fmla="*/ 521570 w 573479"/>
                <a:gd name="connsiteY2-486" fmla="*/ 10826 h 1326654"/>
                <a:gd name="connsiteX3-487" fmla="*/ 573479 w 573479"/>
                <a:gd name="connsiteY3-488" fmla="*/ 1285234 h 1326654"/>
                <a:gd name="connsiteX4-489" fmla="*/ 384853 w 573479"/>
                <a:gd name="connsiteY4-490" fmla="*/ 1326654 h 1326654"/>
                <a:gd name="connsiteX0-491" fmla="*/ 384853 w 573479"/>
                <a:gd name="connsiteY0-492" fmla="*/ 1326654 h 1326654"/>
                <a:gd name="connsiteX1-493" fmla="*/ 0 w 573479"/>
                <a:gd name="connsiteY1-494" fmla="*/ 554 h 1326654"/>
                <a:gd name="connsiteX2-495" fmla="*/ 521570 w 573479"/>
                <a:gd name="connsiteY2-496" fmla="*/ 10826 h 1326654"/>
                <a:gd name="connsiteX3-497" fmla="*/ 573479 w 573479"/>
                <a:gd name="connsiteY3-498" fmla="*/ 1285234 h 1326654"/>
                <a:gd name="connsiteX4-499" fmla="*/ 384853 w 573479"/>
                <a:gd name="connsiteY4-500" fmla="*/ 1326654 h 1326654"/>
                <a:gd name="connsiteX0-501" fmla="*/ 384853 w 588119"/>
                <a:gd name="connsiteY0-502" fmla="*/ 1326654 h 1326654"/>
                <a:gd name="connsiteX1-503" fmla="*/ 0 w 588119"/>
                <a:gd name="connsiteY1-504" fmla="*/ 554 h 1326654"/>
                <a:gd name="connsiteX2-505" fmla="*/ 521570 w 588119"/>
                <a:gd name="connsiteY2-506" fmla="*/ 10826 h 1326654"/>
                <a:gd name="connsiteX3-507" fmla="*/ 588119 w 588119"/>
                <a:gd name="connsiteY3-508" fmla="*/ 1321835 h 1326654"/>
                <a:gd name="connsiteX4-509" fmla="*/ 384853 w 588119"/>
                <a:gd name="connsiteY4-510" fmla="*/ 1326654 h 1326654"/>
                <a:gd name="connsiteX0-511" fmla="*/ 384853 w 588119"/>
                <a:gd name="connsiteY0-512" fmla="*/ 1326654 h 1326654"/>
                <a:gd name="connsiteX1-513" fmla="*/ 0 w 588119"/>
                <a:gd name="connsiteY1-514" fmla="*/ 554 h 1326654"/>
                <a:gd name="connsiteX2-515" fmla="*/ 521570 w 588119"/>
                <a:gd name="connsiteY2-516" fmla="*/ 10826 h 1326654"/>
                <a:gd name="connsiteX3-517" fmla="*/ 588119 w 588119"/>
                <a:gd name="connsiteY3-518" fmla="*/ 1321835 h 1326654"/>
                <a:gd name="connsiteX4-519" fmla="*/ 384853 w 588119"/>
                <a:gd name="connsiteY4-520" fmla="*/ 1326654 h 1326654"/>
                <a:gd name="connsiteX0-521" fmla="*/ 384853 w 588119"/>
                <a:gd name="connsiteY0-522" fmla="*/ 1326148 h 1326148"/>
                <a:gd name="connsiteX1-523" fmla="*/ 0 w 588119"/>
                <a:gd name="connsiteY1-524" fmla="*/ 48 h 1326148"/>
                <a:gd name="connsiteX2-525" fmla="*/ 521570 w 588119"/>
                <a:gd name="connsiteY2-526" fmla="*/ 228243 h 1326148"/>
                <a:gd name="connsiteX3-527" fmla="*/ 588119 w 588119"/>
                <a:gd name="connsiteY3-528" fmla="*/ 1321329 h 1326148"/>
                <a:gd name="connsiteX4-529" fmla="*/ 384853 w 588119"/>
                <a:gd name="connsiteY4-530" fmla="*/ 1326148 h 1326148"/>
                <a:gd name="connsiteX0-531" fmla="*/ 384853 w 588119"/>
                <a:gd name="connsiteY0-532" fmla="*/ 1326148 h 1326148"/>
                <a:gd name="connsiteX1-533" fmla="*/ 0 w 588119"/>
                <a:gd name="connsiteY1-534" fmla="*/ 48 h 1326148"/>
                <a:gd name="connsiteX2-535" fmla="*/ 521570 w 588119"/>
                <a:gd name="connsiteY2-536" fmla="*/ 228243 h 1326148"/>
                <a:gd name="connsiteX3-537" fmla="*/ 588119 w 588119"/>
                <a:gd name="connsiteY3-538" fmla="*/ 1321329 h 1326148"/>
                <a:gd name="connsiteX4-539" fmla="*/ 384853 w 588119"/>
                <a:gd name="connsiteY4-540" fmla="*/ 1326148 h 1326148"/>
                <a:gd name="connsiteX0-541" fmla="*/ 384853 w 588119"/>
                <a:gd name="connsiteY0-542" fmla="*/ 1326148 h 1326148"/>
                <a:gd name="connsiteX1-543" fmla="*/ 0 w 588119"/>
                <a:gd name="connsiteY1-544" fmla="*/ 48 h 1326148"/>
                <a:gd name="connsiteX2-545" fmla="*/ 521570 w 588119"/>
                <a:gd name="connsiteY2-546" fmla="*/ 228243 h 1326148"/>
                <a:gd name="connsiteX3-547" fmla="*/ 588119 w 588119"/>
                <a:gd name="connsiteY3-548" fmla="*/ 1321329 h 1326148"/>
                <a:gd name="connsiteX4-549" fmla="*/ 384853 w 588119"/>
                <a:gd name="connsiteY4-550" fmla="*/ 1326148 h 1326148"/>
                <a:gd name="connsiteX0-551" fmla="*/ 366066 w 569332"/>
                <a:gd name="connsiteY0-552" fmla="*/ 1097905 h 1097905"/>
                <a:gd name="connsiteX1-553" fmla="*/ 0 w 569332"/>
                <a:gd name="connsiteY1-554" fmla="*/ 4757 h 1097905"/>
                <a:gd name="connsiteX2-555" fmla="*/ 502783 w 569332"/>
                <a:gd name="connsiteY2-556" fmla="*/ 0 h 1097905"/>
                <a:gd name="connsiteX3-557" fmla="*/ 569332 w 569332"/>
                <a:gd name="connsiteY3-558" fmla="*/ 1093086 h 1097905"/>
                <a:gd name="connsiteX4-559" fmla="*/ 366066 w 569332"/>
                <a:gd name="connsiteY4-560" fmla="*/ 1097905 h 1097905"/>
                <a:gd name="connsiteX0-561" fmla="*/ 366066 w 569332"/>
                <a:gd name="connsiteY0-562" fmla="*/ 1097905 h 1097905"/>
                <a:gd name="connsiteX1-563" fmla="*/ 0 w 569332"/>
                <a:gd name="connsiteY1-564" fmla="*/ 4757 h 1097905"/>
                <a:gd name="connsiteX2-565" fmla="*/ 502783 w 569332"/>
                <a:gd name="connsiteY2-566" fmla="*/ 0 h 1097905"/>
                <a:gd name="connsiteX3-567" fmla="*/ 569332 w 569332"/>
                <a:gd name="connsiteY3-568" fmla="*/ 1093086 h 1097905"/>
                <a:gd name="connsiteX4-569" fmla="*/ 366066 w 569332"/>
                <a:gd name="connsiteY4-570" fmla="*/ 1097905 h 1097905"/>
                <a:gd name="connsiteX0-571" fmla="*/ 366066 w 569332"/>
                <a:gd name="connsiteY0-572" fmla="*/ 1097905 h 1097905"/>
                <a:gd name="connsiteX1-573" fmla="*/ 0 w 569332"/>
                <a:gd name="connsiteY1-574" fmla="*/ 4757 h 1097905"/>
                <a:gd name="connsiteX2-575" fmla="*/ 502783 w 569332"/>
                <a:gd name="connsiteY2-576" fmla="*/ 0 h 1097905"/>
                <a:gd name="connsiteX3-577" fmla="*/ 569332 w 569332"/>
                <a:gd name="connsiteY3-578" fmla="*/ 1093086 h 1097905"/>
                <a:gd name="connsiteX4-579" fmla="*/ 366066 w 569332"/>
                <a:gd name="connsiteY4-580" fmla="*/ 1097905 h 1097905"/>
                <a:gd name="connsiteX0-581" fmla="*/ 366066 w 594113"/>
                <a:gd name="connsiteY0-582" fmla="*/ 1097905 h 1179971"/>
                <a:gd name="connsiteX1-583" fmla="*/ 0 w 594113"/>
                <a:gd name="connsiteY1-584" fmla="*/ 4757 h 1179971"/>
                <a:gd name="connsiteX2-585" fmla="*/ 502783 w 594113"/>
                <a:gd name="connsiteY2-586" fmla="*/ 0 h 1179971"/>
                <a:gd name="connsiteX3-587" fmla="*/ 594113 w 594113"/>
                <a:gd name="connsiteY3-588" fmla="*/ 1179818 h 1179971"/>
                <a:gd name="connsiteX4-589" fmla="*/ 366066 w 594113"/>
                <a:gd name="connsiteY4-590" fmla="*/ 1097905 h 1179971"/>
                <a:gd name="connsiteX0-591" fmla="*/ 403236 w 594113"/>
                <a:gd name="connsiteY0-592" fmla="*/ 1215612 h 1215612"/>
                <a:gd name="connsiteX1-593" fmla="*/ 0 w 594113"/>
                <a:gd name="connsiteY1-594" fmla="*/ 4757 h 1215612"/>
                <a:gd name="connsiteX2-595" fmla="*/ 502783 w 594113"/>
                <a:gd name="connsiteY2-596" fmla="*/ 0 h 1215612"/>
                <a:gd name="connsiteX3-597" fmla="*/ 594113 w 594113"/>
                <a:gd name="connsiteY3-598" fmla="*/ 1179818 h 1215612"/>
                <a:gd name="connsiteX4-599" fmla="*/ 403236 w 594113"/>
                <a:gd name="connsiteY4-600" fmla="*/ 1215612 h 1215612"/>
                <a:gd name="connsiteX0-601" fmla="*/ 403236 w 574100"/>
                <a:gd name="connsiteY0-602" fmla="*/ 1215612 h 1215612"/>
                <a:gd name="connsiteX1-603" fmla="*/ 0 w 574100"/>
                <a:gd name="connsiteY1-604" fmla="*/ 4757 h 1215612"/>
                <a:gd name="connsiteX2-605" fmla="*/ 502783 w 574100"/>
                <a:gd name="connsiteY2-606" fmla="*/ 0 h 1215612"/>
                <a:gd name="connsiteX3-607" fmla="*/ 574100 w 574100"/>
                <a:gd name="connsiteY3-608" fmla="*/ 1014877 h 1215612"/>
                <a:gd name="connsiteX4-609" fmla="*/ 403236 w 574100"/>
                <a:gd name="connsiteY4-610" fmla="*/ 1215612 h 1215612"/>
                <a:gd name="connsiteX0-611" fmla="*/ 333190 w 574100"/>
                <a:gd name="connsiteY0-612" fmla="*/ 985695 h 1015244"/>
                <a:gd name="connsiteX1-613" fmla="*/ 0 w 574100"/>
                <a:gd name="connsiteY1-614" fmla="*/ 4757 h 1015244"/>
                <a:gd name="connsiteX2-615" fmla="*/ 502783 w 574100"/>
                <a:gd name="connsiteY2-616" fmla="*/ 0 h 1015244"/>
                <a:gd name="connsiteX3-617" fmla="*/ 574100 w 574100"/>
                <a:gd name="connsiteY3-618" fmla="*/ 1014877 h 1015244"/>
                <a:gd name="connsiteX4-619" fmla="*/ 333190 w 574100"/>
                <a:gd name="connsiteY4-620" fmla="*/ 985695 h 10152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122" name="Group 28"/>
            <p:cNvGrpSpPr/>
            <p:nvPr/>
          </p:nvGrpSpPr>
          <p:grpSpPr bwMode="auto">
            <a:xfrm>
              <a:off x="1856416" y="3709935"/>
              <a:ext cx="1049338" cy="1739900"/>
              <a:chOff x="1856416" y="3709935"/>
              <a:chExt cx="1049338" cy="1739900"/>
            </a:xfrm>
          </p:grpSpPr>
          <p:sp>
            <p:nvSpPr>
              <p:cNvPr id="207" name="Rectangle 1016"/>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208" name="Group 498"/>
              <p:cNvGrpSpPr/>
              <p:nvPr/>
            </p:nvGrpSpPr>
            <p:grpSpPr bwMode="auto">
              <a:xfrm>
                <a:off x="1858805" y="5088863"/>
                <a:ext cx="1035373" cy="360972"/>
                <a:chOff x="4128636" y="3606589"/>
                <a:chExt cx="568145" cy="338667"/>
              </a:xfrm>
            </p:grpSpPr>
            <p:sp>
              <p:nvSpPr>
                <p:cNvPr id="222" name="Oval 1031"/>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23" name="Rectangle 1032"/>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24" name="Oval 1033"/>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25" name="Straight Connector 1034"/>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226" name="Straight Connector 1035"/>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209" name="Rectangle 1018"/>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10" name="Straight Connector 1019"/>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211" name="Straight Connector 1020"/>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212" name="Group 504"/>
              <p:cNvGrpSpPr/>
              <p:nvPr/>
            </p:nvGrpSpPr>
            <p:grpSpPr bwMode="auto">
              <a:xfrm>
                <a:off x="1856416" y="3709935"/>
                <a:ext cx="1044712" cy="399063"/>
                <a:chOff x="2183302" y="1574638"/>
                <a:chExt cx="1200154" cy="430218"/>
              </a:xfrm>
            </p:grpSpPr>
            <p:sp>
              <p:nvSpPr>
                <p:cNvPr id="213" name="Oval 1022"/>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14" name="Rectangle 1023"/>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15" name="Oval 1024"/>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16" name="Freeform 1025"/>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17" name="Freeform 1026"/>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18" name="Freeform 1027"/>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19" name="Freeform 1028"/>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20" name="Straight Connector 1029"/>
                <p:cNvCxnSpPr>
                  <a:cxnSpLocks noChangeShapeType="1"/>
                  <a:endCxn id="215" idx="2"/>
                </p:cNvCxnSpPr>
                <p:nvPr/>
              </p:nvCxnSpPr>
              <p:spPr bwMode="auto">
                <a:xfrm flipH="1" flipV="1">
                  <a:off x="2183302" y="1732067"/>
                  <a:ext cx="1823" cy="121493"/>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1" name="Straight Connector 1030"/>
                <p:cNvCxnSpPr>
                  <a:cxnSpLocks noChangeShapeType="1"/>
                </p:cNvCxnSpPr>
                <p:nvPr/>
              </p:nvCxnSpPr>
              <p:spPr bwMode="auto">
                <a:xfrm flipH="1" flipV="1">
                  <a:off x="3381474" y="1728644"/>
                  <a:ext cx="1824" cy="121493"/>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3" name="Group 29"/>
            <p:cNvGrpSpPr/>
            <p:nvPr/>
          </p:nvGrpSpPr>
          <p:grpSpPr bwMode="auto">
            <a:xfrm>
              <a:off x="3566154" y="3862335"/>
              <a:ext cx="514350" cy="1670050"/>
              <a:chOff x="3566154" y="3862335"/>
              <a:chExt cx="514350" cy="1670050"/>
            </a:xfrm>
          </p:grpSpPr>
          <p:sp>
            <p:nvSpPr>
              <p:cNvPr id="187" name="Rectangle 996"/>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88" name="Straight Connector 997"/>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189" name="Group 552"/>
              <p:cNvGrpSpPr/>
              <p:nvPr/>
            </p:nvGrpSpPr>
            <p:grpSpPr bwMode="auto">
              <a:xfrm>
                <a:off x="3571302" y="5310688"/>
                <a:ext cx="507588" cy="221697"/>
                <a:chOff x="4128636" y="3606589"/>
                <a:chExt cx="568145" cy="338667"/>
              </a:xfrm>
            </p:grpSpPr>
            <p:sp>
              <p:nvSpPr>
                <p:cNvPr id="202" name="Oval 1011"/>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03" name="Rectangle 1012"/>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04" name="Oval 1013"/>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05" name="Straight Connector 1014"/>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206" name="Straight Connector 1015"/>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190" name="Rectangle 999"/>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91" name="Straight Connector 1000"/>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192" name="Group 538"/>
              <p:cNvGrpSpPr/>
              <p:nvPr/>
            </p:nvGrpSpPr>
            <p:grpSpPr bwMode="auto">
              <a:xfrm>
                <a:off x="3568667" y="3862335"/>
                <a:ext cx="503828" cy="248249"/>
                <a:chOff x="2183302" y="1564542"/>
                <a:chExt cx="1200154" cy="440314"/>
              </a:xfrm>
            </p:grpSpPr>
            <p:sp>
              <p:nvSpPr>
                <p:cNvPr id="193" name="Oval 1002"/>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94" name="Rectangle 1003"/>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95" name="Oval 1004"/>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196" name="Freeform 1005"/>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97" name="Freeform 1006"/>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8" name="Freeform 1007"/>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9" name="Freeform 1008"/>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00" name="Straight Connector 1009"/>
                <p:cNvCxnSpPr>
                  <a:cxnSpLocks noChangeShapeType="1"/>
                  <a:endCxn id="195" idx="2"/>
                </p:cNvCxnSpPr>
                <p:nvPr/>
              </p:nvCxnSpPr>
              <p:spPr bwMode="auto">
                <a:xfrm flipH="1" flipV="1">
                  <a:off x="2184877" y="1722158"/>
                  <a:ext cx="3783"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1" name="Straight Connector 1010"/>
                <p:cNvCxnSpPr>
                  <a:cxnSpLocks noChangeShapeType="1"/>
                </p:cNvCxnSpPr>
                <p:nvPr/>
              </p:nvCxnSpPr>
              <p:spPr bwMode="auto">
                <a:xfrm flipH="1" flipV="1">
                  <a:off x="3379842" y="1727788"/>
                  <a:ext cx="3783"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4" name="Group 30"/>
            <p:cNvGrpSpPr/>
            <p:nvPr/>
          </p:nvGrpSpPr>
          <p:grpSpPr bwMode="auto">
            <a:xfrm>
              <a:off x="4348791" y="3867098"/>
              <a:ext cx="514350" cy="1670050"/>
              <a:chOff x="4348791" y="3867098"/>
              <a:chExt cx="514350" cy="1670050"/>
            </a:xfrm>
          </p:grpSpPr>
          <p:sp>
            <p:nvSpPr>
              <p:cNvPr id="167" name="Rectangle 976"/>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68" name="Straight Connector 977"/>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169" name="Group 580"/>
              <p:cNvGrpSpPr/>
              <p:nvPr/>
            </p:nvGrpSpPr>
            <p:grpSpPr bwMode="auto">
              <a:xfrm>
                <a:off x="4353939" y="5315451"/>
                <a:ext cx="507588" cy="221697"/>
                <a:chOff x="4128636" y="3606589"/>
                <a:chExt cx="568145" cy="338667"/>
              </a:xfrm>
            </p:grpSpPr>
            <p:sp>
              <p:nvSpPr>
                <p:cNvPr id="182" name="Oval 991"/>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83" name="Rectangle 992"/>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84" name="Oval 993"/>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85" name="Straight Connector 994"/>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186" name="Straight Connector 995"/>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170" name="Rectangle 979"/>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71" name="Straight Connector 980"/>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172" name="Group 568"/>
              <p:cNvGrpSpPr/>
              <p:nvPr/>
            </p:nvGrpSpPr>
            <p:grpSpPr bwMode="auto">
              <a:xfrm>
                <a:off x="4351304" y="3867098"/>
                <a:ext cx="503828" cy="248249"/>
                <a:chOff x="2183302" y="1564542"/>
                <a:chExt cx="1200154" cy="440314"/>
              </a:xfrm>
            </p:grpSpPr>
            <p:sp>
              <p:nvSpPr>
                <p:cNvPr id="173" name="Oval 982"/>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74" name="Rectangle 983"/>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75" name="Oval 984"/>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176" name="Freeform 985"/>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77" name="Freeform 986"/>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8" name="Freeform 987"/>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9" name="Freeform 988"/>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80" name="Straight Connector 989"/>
                <p:cNvCxnSpPr>
                  <a:cxnSpLocks noChangeShapeType="1"/>
                  <a:endCxn id="175" idx="2"/>
                </p:cNvCxnSpPr>
                <p:nvPr/>
              </p:nvCxnSpPr>
              <p:spPr bwMode="auto">
                <a:xfrm flipH="1" flipV="1">
                  <a:off x="2184879" y="1722154"/>
                  <a:ext cx="3780" cy="121059"/>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990"/>
                <p:cNvCxnSpPr>
                  <a:cxnSpLocks noChangeShapeType="1"/>
                </p:cNvCxnSpPr>
                <p:nvPr/>
              </p:nvCxnSpPr>
              <p:spPr bwMode="auto">
                <a:xfrm flipH="1" flipV="1">
                  <a:off x="3379845" y="1727785"/>
                  <a:ext cx="3780" cy="121059"/>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5" name="Group 48257"/>
            <p:cNvGrpSpPr/>
            <p:nvPr/>
          </p:nvGrpSpPr>
          <p:grpSpPr bwMode="auto">
            <a:xfrm>
              <a:off x="5552116" y="3849635"/>
              <a:ext cx="514350" cy="1670050"/>
              <a:chOff x="5552116" y="3849635"/>
              <a:chExt cx="514350" cy="1670050"/>
            </a:xfrm>
          </p:grpSpPr>
          <p:sp>
            <p:nvSpPr>
              <p:cNvPr id="147" name="Rectangle 956"/>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48" name="Straight Connector 957"/>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149" name="Group 607"/>
              <p:cNvGrpSpPr/>
              <p:nvPr/>
            </p:nvGrpSpPr>
            <p:grpSpPr bwMode="auto">
              <a:xfrm>
                <a:off x="5557264" y="5297988"/>
                <a:ext cx="507588" cy="221697"/>
                <a:chOff x="4128636" y="3606589"/>
                <a:chExt cx="568145" cy="338667"/>
              </a:xfrm>
            </p:grpSpPr>
            <p:sp>
              <p:nvSpPr>
                <p:cNvPr id="162" name="Oval 971"/>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63" name="Rectangle 972"/>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64" name="Oval 973"/>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65" name="Straight Connector 974"/>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166" name="Straight Connector 975"/>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150" name="Rectangle 959"/>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51" name="Straight Connector 960"/>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152" name="Group 595"/>
              <p:cNvGrpSpPr/>
              <p:nvPr/>
            </p:nvGrpSpPr>
            <p:grpSpPr bwMode="auto">
              <a:xfrm>
                <a:off x="5554629" y="3849635"/>
                <a:ext cx="503828" cy="248249"/>
                <a:chOff x="2183302" y="1564542"/>
                <a:chExt cx="1200154" cy="440314"/>
              </a:xfrm>
            </p:grpSpPr>
            <p:sp>
              <p:nvSpPr>
                <p:cNvPr id="153" name="Oval 962"/>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54" name="Rectangle 963"/>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55" name="Oval 964"/>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156" name="Freeform 965"/>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57" name="Freeform 966"/>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8" name="Freeform 967"/>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9" name="Freeform 968"/>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60" name="Straight Connector 969"/>
                <p:cNvCxnSpPr>
                  <a:cxnSpLocks noChangeShapeType="1"/>
                  <a:endCxn id="155" idx="2"/>
                </p:cNvCxnSpPr>
                <p:nvPr/>
              </p:nvCxnSpPr>
              <p:spPr bwMode="auto">
                <a:xfrm flipH="1" flipV="1">
                  <a:off x="2184881" y="1722161"/>
                  <a:ext cx="3780"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1" name="Straight Connector 970"/>
                <p:cNvCxnSpPr>
                  <a:cxnSpLocks noChangeShapeType="1"/>
                </p:cNvCxnSpPr>
                <p:nvPr/>
              </p:nvCxnSpPr>
              <p:spPr bwMode="auto">
                <a:xfrm flipH="1" flipV="1">
                  <a:off x="3379847" y="1727792"/>
                  <a:ext cx="3780"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26" name="Group 48258"/>
            <p:cNvGrpSpPr/>
            <p:nvPr/>
          </p:nvGrpSpPr>
          <p:grpSpPr bwMode="auto">
            <a:xfrm>
              <a:off x="6547479" y="3836935"/>
              <a:ext cx="514350" cy="1671638"/>
              <a:chOff x="6547479" y="3836935"/>
              <a:chExt cx="514350" cy="1671638"/>
            </a:xfrm>
          </p:grpSpPr>
          <p:sp>
            <p:nvSpPr>
              <p:cNvPr id="127" name="Rectangle 936"/>
              <p:cNvSpPr/>
              <p:nvPr/>
            </p:nvSpPr>
            <p:spPr bwMode="auto">
              <a:xfrm rot="10800000">
                <a:off x="6550526" y="3920772"/>
                <a:ext cx="498084" cy="62924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28" name="Straight Connector 937"/>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129" name="Group 634"/>
              <p:cNvGrpSpPr/>
              <p:nvPr/>
            </p:nvGrpSpPr>
            <p:grpSpPr bwMode="auto">
              <a:xfrm>
                <a:off x="6552627" y="5286665"/>
                <a:ext cx="507588" cy="221908"/>
                <a:chOff x="4128636" y="3606589"/>
                <a:chExt cx="568145" cy="338667"/>
              </a:xfrm>
            </p:grpSpPr>
            <p:sp>
              <p:nvSpPr>
                <p:cNvPr id="142" name="Oval 951"/>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43" name="Rectangle 952"/>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44" name="Oval 953"/>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45" name="Straight Connector 954"/>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146" name="Straight Connector 955"/>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130" name="Rectangle 939"/>
              <p:cNvSpPr/>
              <p:nvPr/>
            </p:nvSpPr>
            <p:spPr bwMode="auto">
              <a:xfrm>
                <a:off x="6553829" y="4551184"/>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131" name="Straight Connector 940"/>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132" name="Group 622"/>
              <p:cNvGrpSpPr/>
              <p:nvPr/>
            </p:nvGrpSpPr>
            <p:grpSpPr bwMode="auto">
              <a:xfrm>
                <a:off x="6549992" y="3836935"/>
                <a:ext cx="503828" cy="248485"/>
                <a:chOff x="2183302" y="1564542"/>
                <a:chExt cx="1200154" cy="440314"/>
              </a:xfrm>
            </p:grpSpPr>
            <p:sp>
              <p:nvSpPr>
                <p:cNvPr id="133" name="Oval 942"/>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34" name="Rectangle 943"/>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35" name="Oval 944"/>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136" name="Freeform 945"/>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137" name="Freeform 946"/>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8" name="Freeform 947"/>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9" name="Freeform 948"/>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40" name="Straight Connector 949"/>
                <p:cNvCxnSpPr>
                  <a:cxnSpLocks noChangeShapeType="1"/>
                  <a:endCxn id="135" idx="2"/>
                </p:cNvCxnSpPr>
                <p:nvPr/>
              </p:nvCxnSpPr>
              <p:spPr bwMode="auto">
                <a:xfrm flipH="1" flipV="1">
                  <a:off x="2184879" y="1722015"/>
                  <a:ext cx="3783" cy="120942"/>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1" name="Straight Connector 950"/>
                <p:cNvCxnSpPr>
                  <a:cxnSpLocks noChangeShapeType="1"/>
                </p:cNvCxnSpPr>
                <p:nvPr/>
              </p:nvCxnSpPr>
              <p:spPr bwMode="auto">
                <a:xfrm flipH="1" flipV="1">
                  <a:off x="3379845" y="1730452"/>
                  <a:ext cx="3783" cy="120944"/>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227" name="Group 1036"/>
          <p:cNvGrpSpPr/>
          <p:nvPr/>
        </p:nvGrpSpPr>
        <p:grpSpPr bwMode="auto">
          <a:xfrm>
            <a:off x="4130530" y="2423492"/>
            <a:ext cx="4416425" cy="2314575"/>
            <a:chOff x="2381956" y="2435173"/>
            <a:chExt cx="4415330" cy="2315048"/>
          </a:xfrm>
        </p:grpSpPr>
        <p:sp>
          <p:nvSpPr>
            <p:cNvPr id="228" name="Freeform 1037"/>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1" fmla="*/ 307275 w 307275"/>
                <a:gd name="connsiteY0-2" fmla="*/ 0 h 2015941"/>
                <a:gd name="connsiteX1-3" fmla="*/ 0 w 307275"/>
                <a:gd name="connsiteY1-4" fmla="*/ 0 h 2015941"/>
                <a:gd name="connsiteX2-5" fmla="*/ 0 w 307275"/>
                <a:gd name="connsiteY2-6" fmla="*/ 2015941 h 2015941"/>
                <a:gd name="connsiteX0-7" fmla="*/ 228538 w 228538"/>
                <a:gd name="connsiteY0-8" fmla="*/ 0 h 2022548"/>
                <a:gd name="connsiteX1-9" fmla="*/ 0 w 228538"/>
                <a:gd name="connsiteY1-10" fmla="*/ 6607 h 2022548"/>
                <a:gd name="connsiteX2-11" fmla="*/ 0 w 228538"/>
                <a:gd name="connsiteY2-12" fmla="*/ 2022548 h 2022548"/>
              </a:gdLst>
              <a:ahLst/>
              <a:cxnLst>
                <a:cxn ang="0">
                  <a:pos x="connsiteX0-1" y="connsiteY0-2"/>
                </a:cxn>
                <a:cxn ang="0">
                  <a:pos x="connsiteX1-3" y="connsiteY1-4"/>
                </a:cxn>
                <a:cxn ang="0">
                  <a:pos x="connsiteX2-5" y="connsiteY2-6"/>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CC0000"/>
                </a:solidFill>
                <a:effectLst/>
                <a:uLnTx/>
                <a:uFillTx/>
                <a:latin typeface="Gill Sans MT"/>
                <a:ea typeface="+mn-ea"/>
                <a:cs typeface="+mn-cs"/>
              </a:endParaRPr>
            </a:p>
          </p:txBody>
        </p:sp>
        <p:sp>
          <p:nvSpPr>
            <p:cNvPr id="229" name="Freeform 1038"/>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1" fmla="*/ 307275 w 307275"/>
                <a:gd name="connsiteY0-2" fmla="*/ 0 h 2117725"/>
                <a:gd name="connsiteX1-3" fmla="*/ 0 w 307275"/>
                <a:gd name="connsiteY1-4" fmla="*/ 0 h 2117725"/>
                <a:gd name="connsiteX2-5" fmla="*/ 0 w 307275"/>
                <a:gd name="connsiteY2-6" fmla="*/ 2117725 h 2117725"/>
              </a:gdLst>
              <a:ahLst/>
              <a:cxnLst>
                <a:cxn ang="0">
                  <a:pos x="connsiteX0-1" y="connsiteY0-2"/>
                </a:cxn>
                <a:cxn ang="0">
                  <a:pos x="connsiteX1-3" y="connsiteY1-4"/>
                </a:cxn>
                <a:cxn ang="0">
                  <a:pos x="connsiteX2-5" y="connsiteY2-6"/>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Gill Sans MT"/>
                <a:ea typeface="+mn-ea"/>
                <a:cs typeface="+mn-cs"/>
              </a:endParaRPr>
            </a:p>
          </p:txBody>
        </p:sp>
        <p:cxnSp>
          <p:nvCxnSpPr>
            <p:cNvPr id="230" name="Straight Arrow Connector 1039"/>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231" name="Straight Arrow Connector 1040"/>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232" name="Straight Arrow Connector 1041"/>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233" name="Group 1042"/>
          <p:cNvGrpSpPr/>
          <p:nvPr/>
        </p:nvGrpSpPr>
        <p:grpSpPr bwMode="auto">
          <a:xfrm>
            <a:off x="3805093" y="4634880"/>
            <a:ext cx="4957762" cy="693737"/>
            <a:chOff x="2055070" y="4690247"/>
            <a:chExt cx="4956877" cy="694339"/>
          </a:xfrm>
        </p:grpSpPr>
        <p:grpSp>
          <p:nvGrpSpPr>
            <p:cNvPr id="234" name="Group 554"/>
            <p:cNvGrpSpPr/>
            <p:nvPr/>
          </p:nvGrpSpPr>
          <p:grpSpPr bwMode="auto">
            <a:xfrm>
              <a:off x="3605320" y="5055434"/>
              <a:ext cx="430131" cy="329152"/>
              <a:chOff x="2931664" y="3912603"/>
              <a:chExt cx="430450" cy="329314"/>
            </a:xfrm>
          </p:grpSpPr>
          <p:sp>
            <p:nvSpPr>
              <p:cNvPr id="255" name="Rectangle 1064"/>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56" name="Straight Connector 1065"/>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257" name="Straight Connector 1066"/>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258" name="Straight Connector 1067"/>
              <p:cNvCxnSpPr>
                <a:stCxn id="255"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235" name="Group 582"/>
            <p:cNvGrpSpPr/>
            <p:nvPr/>
          </p:nvGrpSpPr>
          <p:grpSpPr bwMode="auto">
            <a:xfrm>
              <a:off x="4387957" y="5055368"/>
              <a:ext cx="430131" cy="329152"/>
              <a:chOff x="2931664" y="3912603"/>
              <a:chExt cx="430450" cy="329314"/>
            </a:xfrm>
          </p:grpSpPr>
          <p:sp>
            <p:nvSpPr>
              <p:cNvPr id="251" name="Rectangle 1060"/>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52" name="Straight Connector 1061"/>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253" name="Straight Connector 1062"/>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254" name="Straight Connector 1063"/>
              <p:cNvCxnSpPr>
                <a:stCxn id="251"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236" name="Group 609"/>
            <p:cNvGrpSpPr/>
            <p:nvPr/>
          </p:nvGrpSpPr>
          <p:grpSpPr bwMode="auto">
            <a:xfrm>
              <a:off x="5591804" y="5053093"/>
              <a:ext cx="430212" cy="328614"/>
              <a:chOff x="2932186" y="3913304"/>
              <a:chExt cx="430531" cy="328775"/>
            </a:xfrm>
          </p:grpSpPr>
          <p:sp>
            <p:nvSpPr>
              <p:cNvPr id="247" name="Rectangle 1056"/>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48" name="Straight Connector 1057"/>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249" name="Straight Connector 1058"/>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250" name="Straight Connector 1059"/>
              <p:cNvCxnSpPr>
                <a:stCxn id="247"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237" name="Group 636"/>
            <p:cNvGrpSpPr/>
            <p:nvPr/>
          </p:nvGrpSpPr>
          <p:grpSpPr bwMode="auto">
            <a:xfrm>
              <a:off x="6581816" y="5045656"/>
              <a:ext cx="430131" cy="329465"/>
              <a:chOff x="2931664" y="3912603"/>
              <a:chExt cx="430450" cy="329314"/>
            </a:xfrm>
          </p:grpSpPr>
          <p:sp>
            <p:nvSpPr>
              <p:cNvPr id="243" name="Rectangle 1052"/>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44" name="Straight Connector 1053"/>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245" name="Straight Connector 1054"/>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246" name="Straight Connector 1055"/>
              <p:cNvCxnSpPr>
                <a:stCxn id="243"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238" name="Group 554"/>
            <p:cNvGrpSpPr/>
            <p:nvPr/>
          </p:nvGrpSpPr>
          <p:grpSpPr bwMode="auto">
            <a:xfrm>
              <a:off x="2055070" y="4690247"/>
              <a:ext cx="675320" cy="521222"/>
              <a:chOff x="2931664" y="3912603"/>
              <a:chExt cx="430450" cy="329314"/>
            </a:xfrm>
          </p:grpSpPr>
          <p:sp>
            <p:nvSpPr>
              <p:cNvPr id="239" name="Rectangle 1048"/>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240" name="Straight Connector 1049"/>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241" name="Straight Connector 1050"/>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242" name="Straight Connector 1051"/>
              <p:cNvCxnSpPr>
                <a:stCxn id="239"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259" name="Group 347"/>
          <p:cNvGrpSpPr/>
          <p:nvPr/>
        </p:nvGrpSpPr>
        <p:grpSpPr bwMode="auto">
          <a:xfrm>
            <a:off x="7605568" y="5890592"/>
            <a:ext cx="588962" cy="242888"/>
            <a:chOff x="1871277" y="1576300"/>
            <a:chExt cx="1128371" cy="437861"/>
          </a:xfrm>
        </p:grpSpPr>
        <p:sp>
          <p:nvSpPr>
            <p:cNvPr id="260" name="Oval 1069"/>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61" name="Rectangle 1070"/>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62" name="Oval 1071"/>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63" name="Freeform 1072"/>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64" name="Freeform 1073"/>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65" name="Freeform 1074"/>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66" name="Freeform 1075"/>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67" name="Straight Connector 1076"/>
            <p:cNvCxnSpPr>
              <a:cxnSpLocks noChangeShapeType="1"/>
              <a:endCxn id="262" idx="2"/>
            </p:cNvCxnSpPr>
            <p:nvPr/>
          </p:nvCxnSpPr>
          <p:spPr bwMode="auto">
            <a:xfrm flipH="1" flipV="1">
              <a:off x="1871277" y="1736563"/>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8" name="Straight Connector 1077"/>
            <p:cNvCxnSpPr>
              <a:cxnSpLocks noChangeShapeType="1"/>
            </p:cNvCxnSpPr>
            <p:nvPr/>
          </p:nvCxnSpPr>
          <p:spPr bwMode="auto">
            <a:xfrm flipH="1" flipV="1">
              <a:off x="2996608" y="1733702"/>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9" name="Group 347"/>
          <p:cNvGrpSpPr/>
          <p:nvPr/>
        </p:nvGrpSpPr>
        <p:grpSpPr bwMode="auto">
          <a:xfrm>
            <a:off x="6124430" y="5749305"/>
            <a:ext cx="588963" cy="242887"/>
            <a:chOff x="1871277" y="1576300"/>
            <a:chExt cx="1128371" cy="437861"/>
          </a:xfrm>
        </p:grpSpPr>
        <p:sp>
          <p:nvSpPr>
            <p:cNvPr id="270" name="Oval 1079"/>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71" name="Rectangle 108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72" name="Oval 1081"/>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73" name="Freeform 1082"/>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74" name="Freeform 1083"/>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5" name="Freeform 1084"/>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6" name="Freeform 1085"/>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77" name="Straight Connector 1086"/>
            <p:cNvCxnSpPr>
              <a:cxnSpLocks noChangeShapeType="1"/>
              <a:endCxn id="272" idx="2"/>
            </p:cNvCxnSpPr>
            <p:nvPr/>
          </p:nvCxnSpPr>
          <p:spPr bwMode="auto">
            <a:xfrm flipH="1" flipV="1">
              <a:off x="1871277" y="1736563"/>
              <a:ext cx="3042"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8" name="Straight Connector 1087"/>
            <p:cNvCxnSpPr>
              <a:cxnSpLocks noChangeShapeType="1"/>
            </p:cNvCxnSpPr>
            <p:nvPr/>
          </p:nvCxnSpPr>
          <p:spPr bwMode="auto">
            <a:xfrm flipH="1" flipV="1">
              <a:off x="2996606" y="1733700"/>
              <a:ext cx="3042"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9" name="Group 347"/>
          <p:cNvGrpSpPr/>
          <p:nvPr/>
        </p:nvGrpSpPr>
        <p:grpSpPr bwMode="auto">
          <a:xfrm>
            <a:off x="6916593" y="6209680"/>
            <a:ext cx="588962" cy="242887"/>
            <a:chOff x="1871277" y="1576300"/>
            <a:chExt cx="1128371" cy="437861"/>
          </a:xfrm>
        </p:grpSpPr>
        <p:sp>
          <p:nvSpPr>
            <p:cNvPr id="280" name="Oval 1089"/>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81" name="Rectangle 109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2" name="Oval 1091"/>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83" name="Freeform 1092"/>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84" name="Freeform 1093"/>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5" name="Freeform 1094"/>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6" name="Freeform 1095"/>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87" name="Straight Connector 1096"/>
            <p:cNvCxnSpPr>
              <a:cxnSpLocks noChangeShapeType="1"/>
              <a:endCxn id="282" idx="2"/>
            </p:cNvCxnSpPr>
            <p:nvPr/>
          </p:nvCxnSpPr>
          <p:spPr bwMode="auto">
            <a:xfrm flipH="1" flipV="1">
              <a:off x="1871277" y="1736563"/>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8" name="Straight Connector 1097"/>
            <p:cNvCxnSpPr>
              <a:cxnSpLocks noChangeShapeType="1"/>
            </p:cNvCxnSpPr>
            <p:nvPr/>
          </p:nvCxnSpPr>
          <p:spPr bwMode="auto">
            <a:xfrm flipH="1" flipV="1">
              <a:off x="2996608" y="1733700"/>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9" name="Group 347"/>
          <p:cNvGrpSpPr/>
          <p:nvPr/>
        </p:nvGrpSpPr>
        <p:grpSpPr bwMode="auto">
          <a:xfrm>
            <a:off x="5452918" y="6301755"/>
            <a:ext cx="588962" cy="242887"/>
            <a:chOff x="1871277" y="1576300"/>
            <a:chExt cx="1128371" cy="437861"/>
          </a:xfrm>
        </p:grpSpPr>
        <p:sp>
          <p:nvSpPr>
            <p:cNvPr id="290" name="Oval 1099"/>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91" name="Rectangle 110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2" name="Oval 1101"/>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293" name="Freeform 1102"/>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294" name="Freeform 1103"/>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5" name="Freeform 1104"/>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6" name="Freeform 1105"/>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97" name="Straight Connector 1106"/>
            <p:cNvCxnSpPr>
              <a:cxnSpLocks noChangeShapeType="1"/>
              <a:endCxn id="292" idx="2"/>
            </p:cNvCxnSpPr>
            <p:nvPr/>
          </p:nvCxnSpPr>
          <p:spPr bwMode="auto">
            <a:xfrm flipH="1" flipV="1">
              <a:off x="1871277" y="1736563"/>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98" name="Straight Connector 1107"/>
            <p:cNvCxnSpPr>
              <a:cxnSpLocks noChangeShapeType="1"/>
            </p:cNvCxnSpPr>
            <p:nvPr/>
          </p:nvCxnSpPr>
          <p:spPr bwMode="auto">
            <a:xfrm flipH="1" flipV="1">
              <a:off x="2996608" y="1733700"/>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99" name="Group 11"/>
          <p:cNvGrpSpPr/>
          <p:nvPr/>
        </p:nvGrpSpPr>
        <p:grpSpPr bwMode="auto">
          <a:xfrm>
            <a:off x="4494536" y="2167905"/>
            <a:ext cx="3597875" cy="493470"/>
            <a:chOff x="2705100" y="2011398"/>
            <a:chExt cx="3597533" cy="493677"/>
          </a:xfrm>
        </p:grpSpPr>
        <p:sp>
          <p:nvSpPr>
            <p:cNvPr id="300" name="Oval 1134"/>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01" name="Oval 1135"/>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02" name="TextBox 389"/>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Remote Controller</a:t>
              </a:r>
            </a:p>
          </p:txBody>
        </p:sp>
      </p:grpSp>
      <p:grpSp>
        <p:nvGrpSpPr>
          <p:cNvPr id="303" name="Group 2"/>
          <p:cNvGrpSpPr/>
          <p:nvPr/>
        </p:nvGrpSpPr>
        <p:grpSpPr>
          <a:xfrm>
            <a:off x="3674918" y="4177613"/>
            <a:ext cx="5095875" cy="822392"/>
            <a:chOff x="3674918" y="4177613"/>
            <a:chExt cx="5095875" cy="822392"/>
          </a:xfrm>
        </p:grpSpPr>
        <p:grpSp>
          <p:nvGrpSpPr>
            <p:cNvPr id="304" name="Group 441"/>
            <p:cNvGrpSpPr/>
            <p:nvPr/>
          </p:nvGrpSpPr>
          <p:grpSpPr bwMode="auto">
            <a:xfrm>
              <a:off x="3674918" y="4177613"/>
              <a:ext cx="923628" cy="405783"/>
              <a:chOff x="2705100" y="2011398"/>
              <a:chExt cx="3597533" cy="493677"/>
            </a:xfrm>
          </p:grpSpPr>
          <p:sp>
            <p:nvSpPr>
              <p:cNvPr id="325" name="Oval 1131"/>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6" name="Oval 1132"/>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7" name="TextBox 389"/>
              <p:cNvSpPr txBox="1">
                <a:spLocks noChangeArrowheads="1"/>
              </p:cNvSpPr>
              <p:nvPr/>
            </p:nvSpPr>
            <p:spPr bwMode="auto">
              <a:xfrm>
                <a:off x="3901810" y="2127167"/>
                <a:ext cx="1159411"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CA</a:t>
                </a:r>
              </a:p>
            </p:txBody>
          </p:sp>
        </p:grpSp>
        <p:grpSp>
          <p:nvGrpSpPr>
            <p:cNvPr id="305" name="Group 16"/>
            <p:cNvGrpSpPr/>
            <p:nvPr/>
          </p:nvGrpSpPr>
          <p:grpSpPr bwMode="auto">
            <a:xfrm>
              <a:off x="5338708" y="4714256"/>
              <a:ext cx="463612" cy="285749"/>
              <a:chOff x="3558850" y="4573304"/>
              <a:chExt cx="463568" cy="285869"/>
            </a:xfrm>
          </p:grpSpPr>
          <p:grpSp>
            <p:nvGrpSpPr>
              <p:cNvPr id="321" name="Group 12"/>
              <p:cNvGrpSpPr/>
              <p:nvPr/>
            </p:nvGrpSpPr>
            <p:grpSpPr bwMode="auto">
              <a:xfrm>
                <a:off x="3558850" y="4577634"/>
                <a:ext cx="463568" cy="262710"/>
                <a:chOff x="3558850" y="4577634"/>
                <a:chExt cx="463568" cy="262710"/>
              </a:xfrm>
            </p:grpSpPr>
            <p:sp>
              <p:nvSpPr>
                <p:cNvPr id="323" name="Oval 1129"/>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4" name="Oval 1130"/>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322"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nvGrpSpPr>
            <p:cNvPr id="306" name="Group 450"/>
            <p:cNvGrpSpPr/>
            <p:nvPr/>
          </p:nvGrpSpPr>
          <p:grpSpPr bwMode="auto">
            <a:xfrm>
              <a:off x="6118930" y="4712138"/>
              <a:ext cx="463612" cy="285749"/>
              <a:chOff x="3558850" y="4573304"/>
              <a:chExt cx="463568" cy="285869"/>
            </a:xfrm>
          </p:grpSpPr>
          <p:grpSp>
            <p:nvGrpSpPr>
              <p:cNvPr id="317" name="Group 451"/>
              <p:cNvGrpSpPr/>
              <p:nvPr/>
            </p:nvGrpSpPr>
            <p:grpSpPr bwMode="auto">
              <a:xfrm>
                <a:off x="3558850" y="4577634"/>
                <a:ext cx="463568" cy="262710"/>
                <a:chOff x="3558850" y="4577634"/>
                <a:chExt cx="463568" cy="262710"/>
              </a:xfrm>
            </p:grpSpPr>
            <p:sp>
              <p:nvSpPr>
                <p:cNvPr id="319" name="Oval 1125"/>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20" name="Oval 1126"/>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318"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nvGrpSpPr>
            <p:cNvPr id="307" name="Group 455"/>
            <p:cNvGrpSpPr/>
            <p:nvPr/>
          </p:nvGrpSpPr>
          <p:grpSpPr bwMode="auto">
            <a:xfrm>
              <a:off x="7319300" y="4710021"/>
              <a:ext cx="463612" cy="285749"/>
              <a:chOff x="3558850" y="4573304"/>
              <a:chExt cx="463568" cy="285869"/>
            </a:xfrm>
          </p:grpSpPr>
          <p:grpSp>
            <p:nvGrpSpPr>
              <p:cNvPr id="313" name="Group 456"/>
              <p:cNvGrpSpPr/>
              <p:nvPr/>
            </p:nvGrpSpPr>
            <p:grpSpPr bwMode="auto">
              <a:xfrm>
                <a:off x="3558850" y="4577634"/>
                <a:ext cx="463568" cy="262710"/>
                <a:chOff x="3558850" y="4577634"/>
                <a:chExt cx="463568" cy="262710"/>
              </a:xfrm>
            </p:grpSpPr>
            <p:sp>
              <p:nvSpPr>
                <p:cNvPr id="315" name="Oval 1121"/>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16" name="Oval 1122"/>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314"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nvGrpSpPr>
            <p:cNvPr id="308" name="Group 460"/>
            <p:cNvGrpSpPr/>
            <p:nvPr/>
          </p:nvGrpSpPr>
          <p:grpSpPr bwMode="auto">
            <a:xfrm>
              <a:off x="8307181" y="4707904"/>
              <a:ext cx="463612" cy="285749"/>
              <a:chOff x="3558850" y="4573304"/>
              <a:chExt cx="463568" cy="285869"/>
            </a:xfrm>
          </p:grpSpPr>
          <p:grpSp>
            <p:nvGrpSpPr>
              <p:cNvPr id="309" name="Group 461"/>
              <p:cNvGrpSpPr/>
              <p:nvPr/>
            </p:nvGrpSpPr>
            <p:grpSpPr bwMode="auto">
              <a:xfrm>
                <a:off x="3558850" y="4577634"/>
                <a:ext cx="463568" cy="262710"/>
                <a:chOff x="3558850" y="4577634"/>
                <a:chExt cx="463568" cy="262710"/>
              </a:xfrm>
            </p:grpSpPr>
            <p:sp>
              <p:nvSpPr>
                <p:cNvPr id="311" name="Oval 1117"/>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12" name="Oval 1118"/>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sp>
            <p:nvSpPr>
              <p:cNvPr id="310"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grpSp>
        <p:nvGrpSpPr>
          <p:cNvPr id="328" name="Group 1"/>
          <p:cNvGrpSpPr/>
          <p:nvPr/>
        </p:nvGrpSpPr>
        <p:grpSpPr bwMode="auto">
          <a:xfrm>
            <a:off x="2687493" y="5474667"/>
            <a:ext cx="2698750" cy="903288"/>
            <a:chOff x="938213" y="5237163"/>
            <a:chExt cx="2698750" cy="903287"/>
          </a:xfrm>
        </p:grpSpPr>
        <p:cxnSp>
          <p:nvCxnSpPr>
            <p:cNvPr id="329" name="Straight Connector 1139"/>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330" name="TextBox 265"/>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a:t>
              </a:r>
            </a:p>
          </p:txBody>
        </p:sp>
        <p:sp>
          <p:nvSpPr>
            <p:cNvPr id="331" name="TextBox 281"/>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2</a:t>
              </a:r>
            </a:p>
          </p:txBody>
        </p:sp>
        <p:grpSp>
          <p:nvGrpSpPr>
            <p:cNvPr id="332" name="Group 5"/>
            <p:cNvGrpSpPr/>
            <p:nvPr/>
          </p:nvGrpSpPr>
          <p:grpSpPr bwMode="auto">
            <a:xfrm>
              <a:off x="938213" y="5237163"/>
              <a:ext cx="1616075" cy="487362"/>
              <a:chOff x="-4079003" y="2717403"/>
              <a:chExt cx="1616718" cy="488475"/>
            </a:xfrm>
          </p:grpSpPr>
          <p:sp>
            <p:nvSpPr>
              <p:cNvPr id="345" name="Rectangle 98"/>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6" name="Line 99"/>
              <p:cNvSpPr>
                <a:spLocks noChangeShapeType="1"/>
              </p:cNvSpPr>
              <p:nvPr/>
            </p:nvSpPr>
            <p:spPr bwMode="auto">
              <a:xfrm>
                <a:off x="-2933828" y="3101502"/>
                <a:ext cx="471543" cy="0"/>
              </a:xfrm>
              <a:prstGeom prst="line">
                <a:avLst/>
              </a:prstGeom>
              <a:noFill/>
              <a:ln w="952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7" name="Rectangle 104"/>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8"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0111</a:t>
                </a:r>
              </a:p>
            </p:txBody>
          </p:sp>
          <p:sp>
            <p:nvSpPr>
              <p:cNvPr id="349" name="Line 119"/>
              <p:cNvSpPr>
                <a:spLocks noChangeShapeType="1"/>
              </p:cNvSpPr>
              <p:nvPr/>
            </p:nvSpPr>
            <p:spPr bwMode="auto">
              <a:xfrm>
                <a:off x="-3621642" y="2717403"/>
                <a:ext cx="405953" cy="3006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333" name="Freeform 120"/>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34" name="Group 357"/>
            <p:cNvGrpSpPr/>
            <p:nvPr/>
          </p:nvGrpSpPr>
          <p:grpSpPr bwMode="auto">
            <a:xfrm>
              <a:off x="2714625" y="5659438"/>
              <a:ext cx="565150" cy="293687"/>
              <a:chOff x="1871277" y="1576300"/>
              <a:chExt cx="1128371" cy="437861"/>
            </a:xfrm>
          </p:grpSpPr>
          <p:sp>
            <p:nvSpPr>
              <p:cNvPr id="336" name="Oval 1146"/>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337" name="Rectangle 1147"/>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38" name="Oval 1148"/>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S PGothic" panose="020B0600070205080204" pitchFamily="34" charset="-128"/>
                  <a:cs typeface="+mn-cs"/>
                </a:endParaRPr>
              </a:p>
            </p:txBody>
          </p:sp>
          <p:sp>
            <p:nvSpPr>
              <p:cNvPr id="339" name="Freeform 1149"/>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340" name="Freeform 1150"/>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1" name="Freeform 1151"/>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2" name="Freeform 1152"/>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343" name="Straight Connector 1153"/>
              <p:cNvCxnSpPr>
                <a:cxnSpLocks noChangeShapeType="1"/>
                <a:endCxn id="338" idx="2"/>
              </p:cNvCxnSpPr>
              <p:nvPr/>
            </p:nvCxnSpPr>
            <p:spPr bwMode="auto">
              <a:xfrm flipH="1" flipV="1">
                <a:off x="1871277" y="1737244"/>
                <a:ext cx="3171"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4" name="Straight Connector 1154"/>
              <p:cNvCxnSpPr>
                <a:cxnSpLocks noChangeShapeType="1"/>
              </p:cNvCxnSpPr>
              <p:nvPr/>
            </p:nvCxnSpPr>
            <p:spPr bwMode="auto">
              <a:xfrm flipH="1" flipV="1">
                <a:off x="2996479" y="1734878"/>
                <a:ext cx="3169"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35" name="TextBox 282"/>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3</a:t>
              </a:r>
            </a:p>
          </p:txBody>
        </p:sp>
      </p:grpSp>
      <p:sp>
        <p:nvSpPr>
          <p:cNvPr id="350" name="TextBox 6"/>
          <p:cNvSpPr txBox="1">
            <a:spLocks noChangeArrowheads="1"/>
          </p:cNvSpPr>
          <p:nvPr/>
        </p:nvSpPr>
        <p:spPr bwMode="auto">
          <a:xfrm>
            <a:off x="1946130" y="485078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packet header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51" name="Group 1162"/>
          <p:cNvGrpSpPr/>
          <p:nvPr/>
        </p:nvGrpSpPr>
        <p:grpSpPr bwMode="auto">
          <a:xfrm>
            <a:off x="4390906" y="2898842"/>
            <a:ext cx="4051268" cy="2367063"/>
            <a:chOff x="-3855475" y="3644638"/>
            <a:chExt cx="4051268" cy="2367866"/>
          </a:xfrm>
        </p:grpSpPr>
        <p:cxnSp>
          <p:nvCxnSpPr>
            <p:cNvPr id="352" name="Straight Arrow Connector 1163"/>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353" name="Straight Arrow Connector 1164"/>
            <p:cNvCxnSpPr>
              <a:cxnSpLocks noChangeShapeType="1"/>
            </p:cNvCxnSpPr>
            <p:nvPr/>
          </p:nvCxnSpPr>
          <p:spPr bwMode="auto">
            <a:xfrm>
              <a:off x="-2818087" y="3658010"/>
              <a:ext cx="0" cy="2354494"/>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4" name="Straight Arrow Connector 1165"/>
            <p:cNvCxnSpPr>
              <a:cxnSpLocks noChangeShapeType="1"/>
            </p:cNvCxnSpPr>
            <p:nvPr/>
          </p:nvCxnSpPr>
          <p:spPr bwMode="auto">
            <a:xfrm>
              <a:off x="-2006679" y="3655204"/>
              <a:ext cx="31396" cy="2331351"/>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5" name="Straight Arrow Connector 1166"/>
            <p:cNvCxnSpPr>
              <a:cxnSpLocks noChangeShapeType="1"/>
            </p:cNvCxnSpPr>
            <p:nvPr/>
          </p:nvCxnSpPr>
          <p:spPr bwMode="auto">
            <a:xfrm>
              <a:off x="-817641" y="3644638"/>
              <a:ext cx="0" cy="2364624"/>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6" name="Straight Arrow Connector 1167"/>
            <p:cNvCxnSpPr>
              <a:cxnSpLocks noChangeShapeType="1"/>
            </p:cNvCxnSpPr>
            <p:nvPr/>
          </p:nvCxnSpPr>
          <p:spPr bwMode="auto">
            <a:xfrm>
              <a:off x="195792" y="3690049"/>
              <a:ext cx="1" cy="2311566"/>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57" name="文本框 356">
            <a:extLst>
              <a:ext uri="{FF2B5EF4-FFF2-40B4-BE49-F238E27FC236}">
                <a16:creationId xmlns:a16="http://schemas.microsoft.com/office/drawing/2014/main" id="{ED81537A-21B4-4061-AF06-271DEA678512}"/>
              </a:ext>
            </a:extLst>
          </p:cNvPr>
          <p:cNvSpPr txBox="1"/>
          <p:nvPr/>
        </p:nvSpPr>
        <p:spPr>
          <a:xfrm>
            <a:off x="0" y="6492874"/>
            <a:ext cx="235602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58" name="矩形 357">
            <a:extLst>
              <a:ext uri="{FF2B5EF4-FFF2-40B4-BE49-F238E27FC236}">
                <a16:creationId xmlns:a16="http://schemas.microsoft.com/office/drawing/2014/main" id="{AAC87494-EBE2-46A3-9E83-249F596DB28E}"/>
              </a:ext>
            </a:extLst>
          </p:cNvPr>
          <p:cNvSpPr/>
          <p:nvPr/>
        </p:nvSpPr>
        <p:spPr>
          <a:xfrm>
            <a:off x="2356024" y="6530530"/>
            <a:ext cx="9180728" cy="415498"/>
          </a:xfrm>
          <a:prstGeom prst="rect">
            <a:avLst/>
          </a:prstGeom>
        </p:spPr>
        <p:txBody>
          <a:bodyPr wrap="squar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引自</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06</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月</a:t>
            </a:r>
          </a:p>
          <a:p>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299"/>
                                        </p:tgtEl>
                                        <p:attrNameLst>
                                          <p:attrName>style.visibility</p:attrName>
                                        </p:attrNameLst>
                                      </p:cBhvr>
                                      <p:to>
                                        <p:strVal val="visible"/>
                                      </p:to>
                                    </p:set>
                                    <p:animEffect transition="in" filter="dissolve">
                                      <p:cBhvr>
                                        <p:cTn id="15" dur="500"/>
                                        <p:tgtEl>
                                          <p:spTgt spid="29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dissolve">
                                      <p:cBhvr>
                                        <p:cTn id="20" dur="500"/>
                                        <p:tgtEl>
                                          <p:spTgt spid="9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51"/>
                                        </p:tgtEl>
                                        <p:attrNameLst>
                                          <p:attrName>style.visibility</p:attrName>
                                        </p:attrNameLst>
                                      </p:cBhvr>
                                      <p:to>
                                        <p:strVal val="visible"/>
                                      </p:to>
                                    </p:set>
                                    <p:animEffect transition="in" filter="wipe(up)">
                                      <p:cBhvr>
                                        <p:cTn id="25" dur="500"/>
                                        <p:tgtEl>
                                          <p:spTgt spid="351"/>
                                        </p:tgtEl>
                                      </p:cBhvr>
                                    </p:animEffect>
                                  </p:childTnLst>
                                </p:cTn>
                              </p:par>
                              <p:par>
                                <p:cTn id="26" presetID="9" presetClass="entr" presetSubtype="0" fill="hold" nodeType="withEffect">
                                  <p:stCondLst>
                                    <p:cond delay="0"/>
                                  </p:stCondLst>
                                  <p:childTnLst>
                                    <p:set>
                                      <p:cBhvr>
                                        <p:cTn id="27" dur="1" fill="hold">
                                          <p:stCondLst>
                                            <p:cond delay="0"/>
                                          </p:stCondLst>
                                        </p:cTn>
                                        <p:tgtEl>
                                          <p:spTgt spid="227"/>
                                        </p:tgtEl>
                                        <p:attrNameLst>
                                          <p:attrName>style.visibility</p:attrName>
                                        </p:attrNameLst>
                                      </p:cBhvr>
                                      <p:to>
                                        <p:strVal val="visible"/>
                                      </p:to>
                                    </p:set>
                                    <p:animEffect transition="in" filter="dissolve">
                                      <p:cBhvr>
                                        <p:cTn id="28" dur="500"/>
                                        <p:tgtEl>
                                          <p:spTgt spid="227"/>
                                        </p:tgtEl>
                                      </p:cBhvr>
                                    </p:animEffect>
                                  </p:childTnLst>
                                </p:cTn>
                              </p:par>
                              <p:par>
                                <p:cTn id="29" presetID="9" presetClass="entr" presetSubtype="0" fill="hold" nodeType="withEffect">
                                  <p:stCondLst>
                                    <p:cond delay="0"/>
                                  </p:stCondLst>
                                  <p:childTnLst>
                                    <p:set>
                                      <p:cBhvr>
                                        <p:cTn id="30" dur="1" fill="hold">
                                          <p:stCondLst>
                                            <p:cond delay="0"/>
                                          </p:stCondLst>
                                        </p:cTn>
                                        <p:tgtEl>
                                          <p:spTgt spid="303"/>
                                        </p:tgtEl>
                                        <p:attrNameLst>
                                          <p:attrName>style.visibility</p:attrName>
                                        </p:attrNameLst>
                                      </p:cBhvr>
                                      <p:to>
                                        <p:strVal val="visible"/>
                                      </p:to>
                                    </p:set>
                                    <p:animEffect transition="in" filter="dissolve">
                                      <p:cBhvr>
                                        <p:cTn id="31" dur="500"/>
                                        <p:tgtEl>
                                          <p:spTgt spid="303"/>
                                        </p:tgtEl>
                                      </p:cBhvr>
                                    </p:animEffect>
                                  </p:childTnLst>
                                </p:cTn>
                              </p:par>
                            </p:childTnLst>
                          </p:cTn>
                        </p:par>
                        <p:par>
                          <p:cTn id="32" fill="hold">
                            <p:stCondLst>
                              <p:cond delay="500"/>
                            </p:stCondLst>
                            <p:childTnLst>
                              <p:par>
                                <p:cTn id="33" presetID="9" presetClass="entr" presetSubtype="0" fill="hold" nodeType="afterEffect">
                                  <p:stCondLst>
                                    <p:cond delay="500"/>
                                  </p:stCondLst>
                                  <p:childTnLst>
                                    <p:set>
                                      <p:cBhvr>
                                        <p:cTn id="34" dur="1" fill="hold">
                                          <p:stCondLst>
                                            <p:cond delay="0"/>
                                          </p:stCondLst>
                                        </p:cTn>
                                        <p:tgtEl>
                                          <p:spTgt spid="233"/>
                                        </p:tgtEl>
                                        <p:attrNameLst>
                                          <p:attrName>style.visibility</p:attrName>
                                        </p:attrNameLst>
                                      </p:cBhvr>
                                      <p:to>
                                        <p:strVal val="visible"/>
                                      </p:to>
                                    </p:set>
                                    <p:animEffect transition="in" filter="dissolve">
                                      <p:cBhvr>
                                        <p:cTn id="35" dur="2000"/>
                                        <p:tgtEl>
                                          <p:spTgt spid="23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dissolve">
                                      <p:cBhvr>
                                        <p:cTn id="4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891254"/>
            <a:ext cx="9144000" cy="2002674"/>
          </a:xfrm>
        </p:spPr>
        <p:txBody>
          <a:bodyPr/>
          <a:lstStyle/>
          <a:p>
            <a:r>
              <a:rPr kumimoji="1" lang="zh-CN" altLang="en-US" dirty="0"/>
              <a:t>新型网络及网络新技术</a:t>
            </a:r>
          </a:p>
        </p:txBody>
      </p:sp>
      <p:sp>
        <p:nvSpPr>
          <p:cNvPr id="3" name="副标题 2"/>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a:t>
            </a:r>
            <a:r>
              <a:rPr kumimoji="1" lang="en-US" altLang="zh-CN" sz="3200" dirty="0"/>
              <a:t>XXXXX</a:t>
            </a:r>
          </a:p>
          <a:p>
            <a:pPr>
              <a:lnSpc>
                <a:spcPct val="150000"/>
              </a:lnSpc>
            </a:pPr>
            <a:r>
              <a:rPr kumimoji="1" lang="en-US" altLang="zh-CN" sz="3200" dirty="0"/>
              <a:t>XXXX</a:t>
            </a:r>
            <a:r>
              <a:rPr kumimoji="1" lang="zh-CN" altLang="en-US" sz="3200" dirty="0"/>
              <a:t>大学</a:t>
            </a:r>
            <a:endParaRPr kumimoji="1" lang="en-US" altLang="zh-CN" sz="3200" dirty="0"/>
          </a:p>
        </p:txBody>
      </p:sp>
      <p:graphicFrame>
        <p:nvGraphicFramePr>
          <p:cNvPr id="5" name="表格 5"/>
          <p:cNvGraphicFramePr>
            <a:graphicFrameLocks noGrp="1"/>
          </p:cNvGraphicFramePr>
          <p:nvPr>
            <p:extLst>
              <p:ext uri="{D42A27DB-BD31-4B8C-83A1-F6EECF244321}">
                <p14:modId xmlns:p14="http://schemas.microsoft.com/office/powerpoint/2010/main" val="3342974083"/>
              </p:ext>
            </p:extLst>
          </p:nvPr>
        </p:nvGraphicFramePr>
        <p:xfrm>
          <a:off x="7568830" y="5081365"/>
          <a:ext cx="4436704" cy="1646376"/>
        </p:xfrm>
        <a:graphic>
          <a:graphicData uri="http://schemas.openxmlformats.org/drawingml/2006/table">
            <a:tbl>
              <a:tblPr bandRow="1">
                <a:tableStyleId>{5C22544A-7EE6-4342-B048-85BDC9FD1C3A}</a:tableStyleId>
              </a:tblPr>
              <a:tblGrid>
                <a:gridCol w="2140256">
                  <a:extLst>
                    <a:ext uri="{9D8B030D-6E8A-4147-A177-3AD203B41FA5}">
                      <a16:colId xmlns:a16="http://schemas.microsoft.com/office/drawing/2014/main" val="20000"/>
                    </a:ext>
                  </a:extLst>
                </a:gridCol>
                <a:gridCol w="2296448">
                  <a:extLst>
                    <a:ext uri="{9D8B030D-6E8A-4147-A177-3AD203B41FA5}">
                      <a16:colId xmlns:a16="http://schemas.microsoft.com/office/drawing/2014/main" val="20001"/>
                    </a:ext>
                  </a:extLst>
                </a:gridCol>
              </a:tblGrid>
              <a:tr h="291590">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600" dirty="0">
                          <a:latin typeface="Microsoft YaHei" panose="020B0503020204020204" pitchFamily="34" charset="-122"/>
                          <a:ea typeface="Microsoft YaHei" panose="020B0503020204020204" pitchFamily="34" charset="-122"/>
                        </a:rPr>
                        <a:t>致谢社区成员</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hMerge="1">
                  <a:txBody>
                    <a:bodyPr/>
                    <a:lstStyle/>
                    <a:p>
                      <a:endParaRPr lang="zh-CN"/>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0000"/>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Microsoft YaHei" panose="020B0503020204020204" pitchFamily="34" charset="-122"/>
                          <a:ea typeface="Microsoft YaHei" panose="020B0503020204020204" pitchFamily="34" charset="-122"/>
                        </a:rPr>
                        <a:t>清华大学  崔勇</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Microsoft YaHei" panose="020B0503020204020204" pitchFamily="34" charset="-122"/>
                          <a:ea typeface="Microsoft YaHei" panose="020B0503020204020204" pitchFamily="34" charset="-122"/>
                        </a:rPr>
                        <a:t>辽宁大学 曲大鹏</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0001"/>
                  </a:ext>
                </a:extLst>
              </a:tr>
              <a:tr h="39669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effectLst/>
                          <a:latin typeface="Microsoft YaHei" panose="020B0503020204020204" pitchFamily="34" charset="-122"/>
                          <a:ea typeface="Microsoft YaHei" panose="020B0503020204020204" pitchFamily="34" charset="-122"/>
                        </a:rPr>
                        <a:t>西安理工大学 李军怀</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Microsoft YaHei" panose="020B0503020204020204" pitchFamily="34" charset="-122"/>
                          <a:ea typeface="Microsoft YaHei" panose="020B0503020204020204" pitchFamily="34" charset="-122"/>
                        </a:rPr>
                        <a:t>大连理工大学  孙伟峰</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extLst>
                  <a:ext uri="{0D108BD9-81ED-4DB2-BD59-A6C34878D82A}">
                    <a16:rowId xmlns:a16="http://schemas.microsoft.com/office/drawing/2014/main" val="10002"/>
                  </a:ext>
                </a:extLst>
              </a:tr>
              <a:tr h="291590">
                <a:tc gridSpan="2">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effectLst/>
                          <a:latin typeface="Microsoft YaHei" panose="020B0503020204020204" pitchFamily="34" charset="-122"/>
                          <a:ea typeface="Microsoft YaHei" panose="020B0503020204020204" pitchFamily="34" charset="-122"/>
                        </a:rPr>
                        <a:t>中科院信息技术研究所  熊刚、丁嘉宁、</a:t>
                      </a:r>
                      <a:r>
                        <a:rPr lang="zh-CN" altLang="en-US" sz="1600" kern="1200" dirty="0">
                          <a:solidFill>
                            <a:schemeClr val="dk1"/>
                          </a:solidFill>
                          <a:effectLst/>
                          <a:latin typeface="Microsoft YaHei" panose="020B0503020204020204" pitchFamily="34" charset="-122"/>
                          <a:ea typeface="Microsoft YaHei" panose="020B0503020204020204" pitchFamily="34" charset="-122"/>
                          <a:cs typeface="+mn-cs"/>
                        </a:rPr>
                        <a:t>苟高鹏、刘畅</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b="5285"/>
          <a:stretch/>
        </p:blipFill>
        <p:spPr>
          <a:xfrm>
            <a:off x="5856479" y="730248"/>
            <a:ext cx="6335521" cy="5762626"/>
          </a:xfrm>
          <a:prstGeom prst="rect">
            <a:avLst/>
          </a:prstGeom>
        </p:spPr>
      </p:pic>
      <p:sp>
        <p:nvSpPr>
          <p:cNvPr id="2" name="标题 1"/>
          <p:cNvSpPr>
            <a:spLocks noGrp="1"/>
          </p:cNvSpPr>
          <p:nvPr>
            <p:ph type="title"/>
          </p:nvPr>
        </p:nvSpPr>
        <p:spPr/>
        <p:txBody>
          <a:bodyPr/>
          <a:lstStyle/>
          <a:p>
            <a:r>
              <a:rPr lang="en-US" altLang="zh-CN" dirty="0"/>
              <a:t>SDN</a:t>
            </a:r>
            <a:r>
              <a:rPr lang="zh-CN" altLang="en-US" dirty="0"/>
              <a:t>分类</a:t>
            </a:r>
          </a:p>
        </p:txBody>
      </p:sp>
      <p:sp>
        <p:nvSpPr>
          <p:cNvPr id="3" name="内容占位符 2"/>
          <p:cNvSpPr>
            <a:spLocks noGrp="1"/>
          </p:cNvSpPr>
          <p:nvPr>
            <p:ph idx="1"/>
          </p:nvPr>
        </p:nvSpPr>
        <p:spPr>
          <a:xfrm>
            <a:off x="838200" y="1510758"/>
            <a:ext cx="5257800" cy="4586694"/>
          </a:xfrm>
        </p:spPr>
        <p:txBody>
          <a:bodyPr/>
          <a:lstStyle/>
          <a:p>
            <a:r>
              <a:rPr lang="zh-CN" altLang="en-US" dirty="0"/>
              <a:t>狭义</a:t>
            </a:r>
            <a:r>
              <a:rPr lang="en-US" altLang="zh-CN" dirty="0"/>
              <a:t>SDN</a:t>
            </a:r>
            <a:r>
              <a:rPr lang="zh-CN" altLang="en-US" dirty="0"/>
              <a:t>（等同于</a:t>
            </a:r>
            <a:r>
              <a:rPr lang="en-US" altLang="zh-CN" dirty="0" err="1"/>
              <a:t>Openflow</a:t>
            </a:r>
            <a:r>
              <a:rPr lang="zh-CN" altLang="en-US" dirty="0"/>
              <a:t>）</a:t>
            </a:r>
            <a:endParaRPr lang="en-US" altLang="zh-CN" dirty="0"/>
          </a:p>
          <a:p>
            <a:r>
              <a:rPr lang="zh-CN" altLang="en-US" dirty="0"/>
              <a:t>广义</a:t>
            </a:r>
            <a:r>
              <a:rPr lang="en-US" altLang="zh-CN" dirty="0"/>
              <a:t>SDN</a:t>
            </a:r>
            <a:r>
              <a:rPr lang="zh-CN" altLang="en-US" dirty="0"/>
              <a:t>（控制与转发分离）</a:t>
            </a:r>
            <a:endParaRPr lang="en-US" altLang="zh-CN" dirty="0"/>
          </a:p>
          <a:p>
            <a:r>
              <a:rPr lang="zh-CN" altLang="en-US" dirty="0"/>
              <a:t>超广义</a:t>
            </a:r>
            <a:r>
              <a:rPr lang="en-US" altLang="zh-CN" dirty="0"/>
              <a:t>SDN</a:t>
            </a:r>
            <a:r>
              <a:rPr lang="zh-CN" altLang="en-US" dirty="0"/>
              <a:t>（管理与控制分离：通过软件控制脚本，让这些脚本向远程的交换机发送命令来控制交换机，交换机上仍然运行了传统的二三层协议，控制跟转发并没有分离，分离的是管理和控制）</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50</a:t>
            </a:fld>
            <a:endParaRPr kumimoji="1" lang="zh-CN" altLang="en-US" dirty="0"/>
          </a:p>
        </p:txBody>
      </p:sp>
      <p:sp>
        <p:nvSpPr>
          <p:cNvPr id="7" name="文本框 6">
            <a:extLst>
              <a:ext uri="{FF2B5EF4-FFF2-40B4-BE49-F238E27FC236}">
                <a16:creationId xmlns:a16="http://schemas.microsoft.com/office/drawing/2014/main" id="{470A2F50-315B-421E-B8D6-47FF845B4AB3}"/>
              </a:ext>
            </a:extLst>
          </p:cNvPr>
          <p:cNvSpPr txBox="1"/>
          <p:nvPr/>
        </p:nvSpPr>
        <p:spPr>
          <a:xfrm>
            <a:off x="0" y="6492874"/>
            <a:ext cx="2400300"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SDN</a:t>
            </a:r>
            <a:r>
              <a:rPr lang="zh-CN" altLang="en-US" dirty="0"/>
              <a:t>的层次</a:t>
            </a:r>
          </a:p>
        </p:txBody>
      </p:sp>
      <p:sp>
        <p:nvSpPr>
          <p:cNvPr id="3" name="内容占位符 2"/>
          <p:cNvSpPr>
            <a:spLocks noGrp="1"/>
          </p:cNvSpPr>
          <p:nvPr>
            <p:ph idx="1"/>
          </p:nvPr>
        </p:nvSpPr>
        <p:spPr/>
        <p:txBody>
          <a:bodyPr/>
          <a:lstStyle/>
          <a:p>
            <a:r>
              <a:rPr lang="zh-CN" altLang="en-US" dirty="0"/>
              <a:t>一般为</a:t>
            </a:r>
            <a:r>
              <a:rPr lang="en-US" altLang="zh-CN" dirty="0"/>
              <a:t>3</a:t>
            </a:r>
            <a:r>
              <a:rPr lang="zh-CN" altLang="en-US" dirty="0"/>
              <a:t>层</a:t>
            </a:r>
            <a:endParaRPr lang="en-US" altLang="zh-CN" dirty="0"/>
          </a:p>
          <a:p>
            <a:r>
              <a:rPr lang="zh-CN" altLang="en-US" dirty="0"/>
              <a:t>下面的基础设施</a:t>
            </a:r>
            <a:endParaRPr lang="en-US" altLang="zh-CN" dirty="0"/>
          </a:p>
          <a:p>
            <a:pPr lvl="1"/>
            <a:r>
              <a:rPr lang="zh-CN" altLang="en-US" dirty="0"/>
              <a:t>路由器</a:t>
            </a:r>
            <a:endParaRPr lang="en-US" altLang="zh-CN" dirty="0"/>
          </a:p>
          <a:p>
            <a:pPr lvl="1"/>
            <a:r>
              <a:rPr lang="zh-CN" altLang="en-US" dirty="0"/>
              <a:t>交换机等</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51</a:t>
            </a:fld>
            <a:endParaRPr kumimoji="1" lang="zh-CN" altLang="en-US" dirty="0"/>
          </a:p>
        </p:txBody>
      </p:sp>
      <p:pic>
        <p:nvPicPr>
          <p:cNvPr id="5" name="图片 4"/>
          <p:cNvPicPr>
            <a:picLocks noChangeAspect="1"/>
          </p:cNvPicPr>
          <p:nvPr/>
        </p:nvPicPr>
        <p:blipFill>
          <a:blip r:embed="rId3"/>
          <a:stretch>
            <a:fillRect/>
          </a:stretch>
        </p:blipFill>
        <p:spPr>
          <a:xfrm>
            <a:off x="4250326" y="1510758"/>
            <a:ext cx="6248308" cy="4688939"/>
          </a:xfrm>
          <a:prstGeom prst="rect">
            <a:avLst/>
          </a:prstGeom>
        </p:spPr>
      </p:pic>
      <p:sp>
        <p:nvSpPr>
          <p:cNvPr id="6" name="文本框 5">
            <a:extLst>
              <a:ext uri="{FF2B5EF4-FFF2-40B4-BE49-F238E27FC236}">
                <a16:creationId xmlns:a16="http://schemas.microsoft.com/office/drawing/2014/main" id="{BF9CB65B-82DA-4A84-AC23-18F8CEE2D1BA}"/>
              </a:ext>
            </a:extLst>
          </p:cNvPr>
          <p:cNvSpPr txBox="1"/>
          <p:nvPr/>
        </p:nvSpPr>
        <p:spPr>
          <a:xfrm>
            <a:off x="0" y="6492874"/>
            <a:ext cx="2336800"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软件定义网络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SDN与OpenFlow</a:t>
            </a:r>
          </a:p>
        </p:txBody>
      </p:sp>
      <p:sp>
        <p:nvSpPr>
          <p:cNvPr id="3" name="内容占位符 2"/>
          <p:cNvSpPr>
            <a:spLocks noGrp="1"/>
          </p:cNvSpPr>
          <p:nvPr>
            <p:ph idx="1"/>
          </p:nvPr>
        </p:nvSpPr>
        <p:spPr>
          <a:xfrm>
            <a:off x="838200" y="1510758"/>
            <a:ext cx="9398000" cy="4586694"/>
          </a:xfrm>
        </p:spPr>
        <p:txBody>
          <a:bodyPr>
            <a:normAutofit lnSpcReduction="10000"/>
          </a:bodyPr>
          <a:lstStyle/>
          <a:p>
            <a:r>
              <a:rPr lang="zh-CN" altLang="en-US" dirty="0"/>
              <a:t>SDN: 不是一种具体的技术，而是一种思想，一种理念。</a:t>
            </a:r>
          </a:p>
          <a:p>
            <a:r>
              <a:rPr lang="zh-CN" altLang="en-US" dirty="0"/>
              <a:t>控制与转发分离、集中化的网络控制、开放的编程接口。</a:t>
            </a:r>
          </a:p>
          <a:p>
            <a:pPr lvl="1"/>
            <a:r>
              <a:rPr lang="zh-CN" altLang="en-US" dirty="0"/>
              <a:t>狭义SDN ---&gt; OpenFlow</a:t>
            </a:r>
          </a:p>
          <a:p>
            <a:pPr lvl="1"/>
            <a:r>
              <a:rPr lang="zh-CN" altLang="en-US" dirty="0"/>
              <a:t>广义SDN ---&gt;（管理+控制）与转发分离</a:t>
            </a:r>
          </a:p>
          <a:p>
            <a:pPr lvl="1"/>
            <a:r>
              <a:rPr lang="zh-CN" altLang="en-US" dirty="0"/>
              <a:t>超广义SDN ---&gt;管理与（控制+转发）分离 </a:t>
            </a:r>
          </a:p>
          <a:p>
            <a:r>
              <a:rPr lang="zh-CN" altLang="en-US" dirty="0"/>
              <a:t>发展</a:t>
            </a:r>
            <a:endParaRPr lang="en-US" altLang="zh-CN" dirty="0"/>
          </a:p>
          <a:p>
            <a:pPr lvl="1"/>
            <a:r>
              <a:rPr lang="zh-CN" altLang="en-US" dirty="0"/>
              <a:t>Openflow、OpenDayLight、OpenStack、网络虚拟化技术</a:t>
            </a:r>
          </a:p>
          <a:p>
            <a:r>
              <a:rPr lang="zh-CN" altLang="en-US" dirty="0"/>
              <a:t>挑战</a:t>
            </a:r>
          </a:p>
          <a:p>
            <a:pPr lvl="1"/>
            <a:r>
              <a:rPr lang="zh-CN" altLang="en-US" dirty="0"/>
              <a:t>标准组织ONF的市场影响力和技术背景都太弱 挑战 </a:t>
            </a:r>
          </a:p>
          <a:p>
            <a:pPr lvl="1"/>
            <a:r>
              <a:rPr lang="zh-CN" altLang="en-US" dirty="0"/>
              <a:t>牵涉到太多利益关系传统厂商不买账(OpenDayLight)</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52</a:t>
            </a:fld>
            <a:endParaRPr kumimoji="1" lang="zh-CN" altLang="en-US" dirty="0"/>
          </a:p>
        </p:txBody>
      </p:sp>
      <p:sp>
        <p:nvSpPr>
          <p:cNvPr id="5" name="文本框 4">
            <a:extLst>
              <a:ext uri="{FF2B5EF4-FFF2-40B4-BE49-F238E27FC236}">
                <a16:creationId xmlns:a16="http://schemas.microsoft.com/office/drawing/2014/main" id="{46580A8A-2B34-4986-A78F-7EFFB71558B9}"/>
              </a:ext>
            </a:extLst>
          </p:cNvPr>
          <p:cNvSpPr txBox="1"/>
          <p:nvPr/>
        </p:nvSpPr>
        <p:spPr>
          <a:xfrm>
            <a:off x="0" y="6492874"/>
            <a:ext cx="2590800"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4.3 SDN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与</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OpenFlow</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Openflow</a:t>
            </a:r>
            <a:r>
              <a:rPr kumimoji="1" lang="zh-CN" altLang="en-US" dirty="0"/>
              <a:t>节点匹配</a:t>
            </a:r>
          </a:p>
        </p:txBody>
      </p:sp>
      <p:sp>
        <p:nvSpPr>
          <p:cNvPr id="3" name="内容占位符 2"/>
          <p:cNvSpPr>
            <a:spLocks noGrp="1"/>
          </p:cNvSpPr>
          <p:nvPr>
            <p:ph idx="1"/>
          </p:nvPr>
        </p:nvSpPr>
        <p:spPr>
          <a:xfrm>
            <a:off x="838201" y="1510758"/>
            <a:ext cx="3441182" cy="4586694"/>
          </a:xfrm>
        </p:spPr>
        <p:txBody>
          <a:bodyPr/>
          <a:lstStyle/>
          <a:p>
            <a:r>
              <a:rPr lang="zh-CN" altLang="en-US" dirty="0"/>
              <a:t>流表匹配</a:t>
            </a:r>
            <a:endParaRPr lang="en-US" altLang="zh-CN" dirty="0"/>
          </a:p>
          <a:p>
            <a:r>
              <a:rPr lang="zh-CN" altLang="en-US" dirty="0"/>
              <a:t>与分组交换的</a:t>
            </a:r>
            <a:r>
              <a:rPr lang="en-US" altLang="zh-CN" dirty="0"/>
              <a:t>IP</a:t>
            </a:r>
            <a:r>
              <a:rPr lang="zh-CN" altLang="en-US" dirty="0"/>
              <a:t>网络比，更偏向于面向连接的链路交换</a:t>
            </a:r>
            <a:endParaRPr lang="en-US" altLang="zh-CN" dirty="0"/>
          </a:p>
          <a:p>
            <a:pPr lvl="1"/>
            <a:r>
              <a:rPr lang="zh-CN" altLang="en-US" dirty="0"/>
              <a:t>延伸阅读</a:t>
            </a:r>
            <a:r>
              <a:rPr lang="en-US" altLang="zh-CN" dirty="0"/>
              <a:t>MPLS</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53</a:t>
            </a:fld>
            <a:endParaRPr kumimoji="1" lang="zh-CN" altLang="en-US" dirty="0"/>
          </a:p>
        </p:txBody>
      </p:sp>
      <p:pic>
        <p:nvPicPr>
          <p:cNvPr id="5" name="图片 4"/>
          <p:cNvPicPr>
            <a:picLocks noChangeAspect="1"/>
          </p:cNvPicPr>
          <p:nvPr/>
        </p:nvPicPr>
        <p:blipFill>
          <a:blip r:embed="rId3"/>
          <a:stretch>
            <a:fillRect/>
          </a:stretch>
        </p:blipFill>
        <p:spPr>
          <a:xfrm>
            <a:off x="4170188" y="1365339"/>
            <a:ext cx="7183612" cy="5356136"/>
          </a:xfrm>
          <a:prstGeom prst="rect">
            <a:avLst/>
          </a:prstGeom>
        </p:spPr>
      </p:pic>
      <p:sp>
        <p:nvSpPr>
          <p:cNvPr id="6" name="文本框 5">
            <a:extLst>
              <a:ext uri="{FF2B5EF4-FFF2-40B4-BE49-F238E27FC236}">
                <a16:creationId xmlns:a16="http://schemas.microsoft.com/office/drawing/2014/main" id="{D16CB53D-781D-4703-8755-2F9925390345}"/>
              </a:ext>
            </a:extLst>
          </p:cNvPr>
          <p:cNvSpPr txBox="1"/>
          <p:nvPr/>
        </p:nvSpPr>
        <p:spPr>
          <a:xfrm>
            <a:off x="0" y="6492874"/>
            <a:ext cx="3302000"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4.4 OpenFlow</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2"/>
          <p:cNvSpPr/>
          <p:nvPr/>
        </p:nvSpPr>
        <p:spPr bwMode="auto">
          <a:xfrm>
            <a:off x="3298692" y="1375919"/>
            <a:ext cx="1446212" cy="687387"/>
          </a:xfrm>
          <a:prstGeom prst="rect">
            <a:avLst/>
          </a:prstGeom>
          <a:solidFill>
            <a:srgbClr val="BBE0E3"/>
          </a:solidFill>
          <a:ln w="12700">
            <a:solidFill>
              <a:srgbClr val="000000"/>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8" name="Rectangle 23"/>
          <p:cNvSpPr/>
          <p:nvPr/>
        </p:nvSpPr>
        <p:spPr bwMode="auto">
          <a:xfrm>
            <a:off x="3640004" y="1579525"/>
            <a:ext cx="599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Match</a:t>
            </a:r>
          </a:p>
        </p:txBody>
      </p:sp>
      <p:sp>
        <p:nvSpPr>
          <p:cNvPr id="9" name="Rectangle 24"/>
          <p:cNvSpPr/>
          <p:nvPr/>
        </p:nvSpPr>
        <p:spPr bwMode="auto">
          <a:xfrm>
            <a:off x="4744904" y="1375919"/>
            <a:ext cx="1446213" cy="687387"/>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10" name="Rectangle 25"/>
          <p:cNvSpPr/>
          <p:nvPr/>
        </p:nvSpPr>
        <p:spPr bwMode="auto">
          <a:xfrm>
            <a:off x="4917942" y="1579119"/>
            <a:ext cx="603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rPr>
              <a:t>Action</a:t>
            </a:r>
          </a:p>
        </p:txBody>
      </p:sp>
      <p:sp>
        <p:nvSpPr>
          <p:cNvPr id="11" name="Rectangle 26"/>
          <p:cNvSpPr/>
          <p:nvPr/>
        </p:nvSpPr>
        <p:spPr bwMode="auto">
          <a:xfrm>
            <a:off x="6191117" y="1375919"/>
            <a:ext cx="1447800" cy="687387"/>
          </a:xfrm>
          <a:prstGeom prst="rect">
            <a:avLst/>
          </a:prstGeom>
          <a:solidFill>
            <a:schemeClr val="bg1">
              <a:lumMod val="95000"/>
            </a:schemeClr>
          </a:solidFill>
          <a:ln w="12700">
            <a:solidFill>
              <a:srgbClr val="800000"/>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12" name="Rectangle 27"/>
          <p:cNvSpPr/>
          <p:nvPr/>
        </p:nvSpPr>
        <p:spPr bwMode="auto">
          <a:xfrm>
            <a:off x="6631060" y="1579119"/>
            <a:ext cx="460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Stats</a:t>
            </a:r>
          </a:p>
        </p:txBody>
      </p:sp>
      <p:grpSp>
        <p:nvGrpSpPr>
          <p:cNvPr id="13" name="Group 17"/>
          <p:cNvGrpSpPr/>
          <p:nvPr/>
        </p:nvGrpSpPr>
        <p:grpSpPr>
          <a:xfrm>
            <a:off x="4397242" y="2074880"/>
            <a:ext cx="5634037" cy="2162712"/>
            <a:chOff x="3169824" y="2200944"/>
            <a:chExt cx="5634037" cy="2162712"/>
          </a:xfrm>
        </p:grpSpPr>
        <p:sp>
          <p:nvSpPr>
            <p:cNvPr id="14" name="Rectangle 28"/>
            <p:cNvSpPr/>
            <p:nvPr/>
          </p:nvSpPr>
          <p:spPr bwMode="auto">
            <a:xfrm>
              <a:off x="3169824" y="2967245"/>
              <a:ext cx="5634037" cy="1396411"/>
            </a:xfrm>
            <a:prstGeom prst="rect">
              <a:avLst/>
            </a:prstGeom>
            <a:solidFill>
              <a:schemeClr val="accent6">
                <a:lumMod val="20000"/>
                <a:lumOff val="80000"/>
              </a:schemeClr>
            </a:solidFill>
            <a:ln w="12700">
              <a:solidFill>
                <a:srgbClr val="697D3A"/>
              </a:solidFill>
              <a:miter lim="800000"/>
            </a:ln>
          </p:spPr>
          <p:txBody>
            <a:bodyPr lIns="0" tIns="0" rIns="0" bIns="0" anchor="ctr"/>
            <a:lstStyle>
              <a:lvl1pPr marL="357505" indent="-330200"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Forward packet to port(s)</a:t>
              </a:r>
            </a:p>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Drop packet</a:t>
              </a:r>
            </a:p>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Modify fields in header(s)</a:t>
              </a:r>
            </a:p>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Encapsulate and forward to controller</a:t>
              </a:r>
            </a:p>
          </p:txBody>
        </p:sp>
        <p:sp>
          <p:nvSpPr>
            <p:cNvPr id="15" name="Line 31"/>
            <p:cNvSpPr>
              <a:spLocks noChangeShapeType="1"/>
            </p:cNvSpPr>
            <p:nvPr/>
          </p:nvSpPr>
          <p:spPr bwMode="auto">
            <a:xfrm>
              <a:off x="3616272" y="2200944"/>
              <a:ext cx="1588" cy="75882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lIns="64291" tIns="32146" rIns="64291" bIns="32146"/>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6" name="Group 140"/>
          <p:cNvGrpSpPr/>
          <p:nvPr/>
        </p:nvGrpSpPr>
        <p:grpSpPr>
          <a:xfrm>
            <a:off x="6262492" y="2074881"/>
            <a:ext cx="3044825" cy="623425"/>
            <a:chOff x="5116099" y="2200945"/>
            <a:chExt cx="3044825" cy="623425"/>
          </a:xfrm>
        </p:grpSpPr>
        <p:sp>
          <p:nvSpPr>
            <p:cNvPr id="17" name="Rectangle 32"/>
            <p:cNvSpPr/>
            <p:nvPr/>
          </p:nvSpPr>
          <p:spPr bwMode="auto">
            <a:xfrm>
              <a:off x="5116099" y="2440195"/>
              <a:ext cx="3044825" cy="384175"/>
            </a:xfrm>
            <a:prstGeom prst="rect">
              <a:avLst/>
            </a:prstGeom>
            <a:solidFill>
              <a:schemeClr val="bg1">
                <a:lumMod val="95000"/>
              </a:schemeClr>
            </a:solidFill>
            <a:ln w="12700">
              <a:solidFill>
                <a:srgbClr val="800000"/>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grpSp>
          <p:nvGrpSpPr>
            <p:cNvPr id="18" name="Group 24"/>
            <p:cNvGrpSpPr/>
            <p:nvPr/>
          </p:nvGrpSpPr>
          <p:grpSpPr>
            <a:xfrm>
              <a:off x="5187757" y="2200945"/>
              <a:ext cx="2652492" cy="599613"/>
              <a:chOff x="5187757" y="2200945"/>
              <a:chExt cx="2652492" cy="599613"/>
            </a:xfrm>
          </p:grpSpPr>
          <p:sp>
            <p:nvSpPr>
              <p:cNvPr id="19" name="Rectangle 33"/>
              <p:cNvSpPr/>
              <p:nvPr/>
            </p:nvSpPr>
            <p:spPr bwMode="auto">
              <a:xfrm>
                <a:off x="5258974" y="2462420"/>
                <a:ext cx="25812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Packet + byte counters</a:t>
                </a:r>
              </a:p>
            </p:txBody>
          </p:sp>
          <p:sp>
            <p:nvSpPr>
              <p:cNvPr id="20" name="Line 34"/>
              <p:cNvSpPr>
                <a:spLocks noChangeShapeType="1"/>
              </p:cNvSpPr>
              <p:nvPr/>
            </p:nvSpPr>
            <p:spPr bwMode="auto">
              <a:xfrm rot="10800000" flipH="1">
                <a:off x="5187757" y="2200945"/>
                <a:ext cx="1587" cy="23177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lIns="64291" tIns="32146" rIns="64291" bIns="32146"/>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21" name="Group 9"/>
          <p:cNvGrpSpPr/>
          <p:nvPr/>
        </p:nvGrpSpPr>
        <p:grpSpPr>
          <a:xfrm>
            <a:off x="3344929" y="2074697"/>
            <a:ext cx="8446528" cy="3709144"/>
            <a:chOff x="2117511" y="2200761"/>
            <a:chExt cx="8446528" cy="3709144"/>
          </a:xfrm>
        </p:grpSpPr>
        <p:sp>
          <p:nvSpPr>
            <p:cNvPr id="22" name="文字方塊 29"/>
            <p:cNvSpPr txBox="1">
              <a:spLocks noChangeArrowheads="1"/>
            </p:cNvSpPr>
            <p:nvPr/>
          </p:nvSpPr>
          <p:spPr bwMode="auto">
            <a:xfrm>
              <a:off x="2154100" y="4847642"/>
              <a:ext cx="2429474" cy="369332"/>
            </a:xfrm>
            <a:prstGeom prst="rect">
              <a:avLst/>
            </a:prstGeom>
            <a:noFill/>
            <a:ln>
              <a:noFill/>
            </a:ln>
          </p:spPr>
          <p:txBody>
            <a:bodyPr wrap="square">
              <a:spAutoFit/>
            </a:bodyP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pitchFamily="34" charset="0"/>
                  <a:ea typeface="PMingLiU" charset="0"/>
                </a:rPr>
                <a:t>Header fields to match:</a:t>
              </a:r>
              <a:endParaRPr kumimoji="0" lang="zh-TW" altLang="en-US" sz="1800" b="0" i="0" u="none" strike="noStrike" kern="1200" cap="none" spc="0" normalizeH="0" baseline="0" noProof="0" dirty="0">
                <a:ln>
                  <a:noFill/>
                </a:ln>
                <a:solidFill>
                  <a:prstClr val="black"/>
                </a:solidFill>
                <a:effectLst/>
                <a:uLnTx/>
                <a:uFillTx/>
                <a:latin typeface="Calibri" panose="020F0502020204030204" pitchFamily="34" charset="0"/>
                <a:ea typeface="PMingLiU" charset="0"/>
              </a:endParaRPr>
            </a:p>
          </p:txBody>
        </p:sp>
        <p:sp>
          <p:nvSpPr>
            <p:cNvPr id="23" name="Line 30"/>
            <p:cNvSpPr>
              <a:spLocks noChangeShapeType="1"/>
            </p:cNvSpPr>
            <p:nvPr/>
          </p:nvSpPr>
          <p:spPr bwMode="auto">
            <a:xfrm>
              <a:off x="2127885" y="2200761"/>
              <a:ext cx="1858" cy="305414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lIns="64291" tIns="32146" rIns="64291" bIns="32146"/>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 name="矩形 15"/>
            <p:cNvSpPr/>
            <p:nvPr/>
          </p:nvSpPr>
          <p:spPr bwMode="auto">
            <a:xfrm>
              <a:off x="2117511" y="5262205"/>
              <a:ext cx="771961" cy="6477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Ingress Port</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25" name="矩形 17"/>
            <p:cNvSpPr/>
            <p:nvPr/>
          </p:nvSpPr>
          <p:spPr bwMode="auto">
            <a:xfrm>
              <a:off x="2889472"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Src</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MAC</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26" name="矩形 18"/>
            <p:cNvSpPr/>
            <p:nvPr/>
          </p:nvSpPr>
          <p:spPr bwMode="auto">
            <a:xfrm>
              <a:off x="3544933"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Dst</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MAC</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27" name="矩形 19"/>
            <p:cNvSpPr/>
            <p:nvPr/>
          </p:nvSpPr>
          <p:spPr bwMode="auto">
            <a:xfrm>
              <a:off x="4200392"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Eth Type</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28" name="矩形 20"/>
            <p:cNvSpPr/>
            <p:nvPr/>
          </p:nvSpPr>
          <p:spPr bwMode="auto">
            <a:xfrm>
              <a:off x="4855852"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VLAN</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ID</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29" name="矩形 21"/>
            <p:cNvSpPr/>
            <p:nvPr/>
          </p:nvSpPr>
          <p:spPr bwMode="auto">
            <a:xfrm>
              <a:off x="8068323"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IP</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ToS</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30" name="矩形 22"/>
            <p:cNvSpPr/>
            <p:nvPr/>
          </p:nvSpPr>
          <p:spPr bwMode="auto">
            <a:xfrm>
              <a:off x="7437016"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IP Proto</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31" name="矩形 23"/>
            <p:cNvSpPr/>
            <p:nvPr/>
          </p:nvSpPr>
          <p:spPr bwMode="auto">
            <a:xfrm>
              <a:off x="6174401"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IP Src</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32" name="矩形 24"/>
            <p:cNvSpPr/>
            <p:nvPr/>
          </p:nvSpPr>
          <p:spPr bwMode="auto">
            <a:xfrm>
              <a:off x="6805709"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IP Dst</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33" name="矩形 25"/>
            <p:cNvSpPr/>
            <p:nvPr/>
          </p:nvSpPr>
          <p:spPr bwMode="auto">
            <a:xfrm>
              <a:off x="8706447" y="5262205"/>
              <a:ext cx="928796" cy="6477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ts val="148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TCP/UDP </a:t>
              </a: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Src</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Port</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34" name="矩形 20"/>
            <p:cNvSpPr/>
            <p:nvPr/>
          </p:nvSpPr>
          <p:spPr bwMode="auto">
            <a:xfrm>
              <a:off x="5511311"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VLAN</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a:t>
              </a: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Pri</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35" name="矩形 25"/>
            <p:cNvSpPr/>
            <p:nvPr/>
          </p:nvSpPr>
          <p:spPr bwMode="auto">
            <a:xfrm>
              <a:off x="9635243" y="5262205"/>
              <a:ext cx="928796" cy="6477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ts val="148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TCP/UDP </a:t>
              </a: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Dst</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Port</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grpSp>
      <p:grpSp>
        <p:nvGrpSpPr>
          <p:cNvPr id="36" name="Group 7"/>
          <p:cNvGrpSpPr/>
          <p:nvPr/>
        </p:nvGrpSpPr>
        <p:grpSpPr>
          <a:xfrm>
            <a:off x="4158162" y="5951880"/>
            <a:ext cx="3235564" cy="549153"/>
            <a:chOff x="2826569" y="5888454"/>
            <a:chExt cx="3235564" cy="549153"/>
          </a:xfrm>
        </p:grpSpPr>
        <p:sp>
          <p:nvSpPr>
            <p:cNvPr id="37" name="文字方塊 29"/>
            <p:cNvSpPr txBox="1">
              <a:spLocks noChangeArrowheads="1"/>
            </p:cNvSpPr>
            <p:nvPr/>
          </p:nvSpPr>
          <p:spPr bwMode="auto">
            <a:xfrm>
              <a:off x="3946642" y="6069307"/>
              <a:ext cx="960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Link layer</a:t>
              </a:r>
              <a:endParaRPr kumimoji="0" lang="zh-TW"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38" name="Left Brace 4"/>
            <p:cNvSpPr/>
            <p:nvPr/>
          </p:nvSpPr>
          <p:spPr>
            <a:xfrm rot="16200000">
              <a:off x="4340578" y="4374445"/>
              <a:ext cx="207546" cy="323556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 name="Group 6"/>
          <p:cNvGrpSpPr/>
          <p:nvPr/>
        </p:nvGrpSpPr>
        <p:grpSpPr>
          <a:xfrm>
            <a:off x="7437584" y="5956226"/>
            <a:ext cx="2473565" cy="543987"/>
            <a:chOff x="6105991" y="5892800"/>
            <a:chExt cx="2473565" cy="543987"/>
          </a:xfrm>
        </p:grpSpPr>
        <p:sp>
          <p:nvSpPr>
            <p:cNvPr id="40" name="文字方塊 29"/>
            <p:cNvSpPr txBox="1">
              <a:spLocks noChangeArrowheads="1"/>
            </p:cNvSpPr>
            <p:nvPr/>
          </p:nvSpPr>
          <p:spPr bwMode="auto">
            <a:xfrm>
              <a:off x="6643718" y="6066899"/>
              <a:ext cx="1350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Network layer</a:t>
              </a:r>
              <a:endParaRPr kumimoji="0" lang="zh-TW"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41" name="Left Brace 156"/>
            <p:cNvSpPr/>
            <p:nvPr/>
          </p:nvSpPr>
          <p:spPr>
            <a:xfrm rot="16200000">
              <a:off x="7238352" y="4760439"/>
              <a:ext cx="208844" cy="24735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2" name="Group 5"/>
          <p:cNvGrpSpPr/>
          <p:nvPr/>
        </p:nvGrpSpPr>
        <p:grpSpPr>
          <a:xfrm>
            <a:off x="9664086" y="5956226"/>
            <a:ext cx="2349500" cy="547817"/>
            <a:chOff x="8332493" y="5892800"/>
            <a:chExt cx="2349500" cy="547817"/>
          </a:xfrm>
        </p:grpSpPr>
        <p:sp>
          <p:nvSpPr>
            <p:cNvPr id="43" name="文字方塊 29"/>
            <p:cNvSpPr txBox="1">
              <a:spLocks noChangeArrowheads="1"/>
            </p:cNvSpPr>
            <p:nvPr/>
          </p:nvSpPr>
          <p:spPr bwMode="auto">
            <a:xfrm>
              <a:off x="8332493" y="6070729"/>
              <a:ext cx="234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Transport layer</a:t>
              </a:r>
              <a:endParaRPr kumimoji="0" lang="zh-TW"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44" name="Left Brace 157"/>
            <p:cNvSpPr/>
            <p:nvPr/>
          </p:nvSpPr>
          <p:spPr>
            <a:xfrm rot="16200000">
              <a:off x="9405820" y="5104751"/>
              <a:ext cx="214489" cy="179058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标题 1"/>
          <p:cNvSpPr>
            <a:spLocks noGrp="1"/>
          </p:cNvSpPr>
          <p:nvPr>
            <p:ph type="title"/>
          </p:nvPr>
        </p:nvSpPr>
        <p:spPr/>
        <p:txBody>
          <a:bodyPr/>
          <a:lstStyle/>
          <a:p>
            <a:r>
              <a:rPr lang="en-US" altLang="zh-CN" dirty="0" err="1"/>
              <a:t>Openflow</a:t>
            </a:r>
            <a:r>
              <a:rPr lang="en-US" altLang="zh-CN" dirty="0"/>
              <a:t>-</a:t>
            </a:r>
            <a:r>
              <a:rPr lang="zh-CN" altLang="en-US" dirty="0"/>
              <a:t>交换机的底层结构</a:t>
            </a:r>
          </a:p>
        </p:txBody>
      </p:sp>
      <p:sp>
        <p:nvSpPr>
          <p:cNvPr id="3" name="内容占位符 2"/>
          <p:cNvSpPr>
            <a:spLocks noGrp="1"/>
          </p:cNvSpPr>
          <p:nvPr>
            <p:ph idx="1"/>
          </p:nvPr>
        </p:nvSpPr>
        <p:spPr>
          <a:xfrm>
            <a:off x="742349" y="1543089"/>
            <a:ext cx="2585341" cy="4586694"/>
          </a:xfrm>
        </p:spPr>
        <p:txBody>
          <a:bodyPr/>
          <a:lstStyle/>
          <a:p>
            <a:r>
              <a:rPr lang="zh-CN" altLang="en-US" dirty="0"/>
              <a:t>匹配头域</a:t>
            </a:r>
            <a:endParaRPr lang="en-US" altLang="zh-CN" dirty="0"/>
          </a:p>
          <a:p>
            <a:r>
              <a:rPr lang="zh-CN" altLang="en-US" dirty="0"/>
              <a:t>与</a:t>
            </a:r>
            <a:r>
              <a:rPr lang="en-US" altLang="zh-CN" dirty="0"/>
              <a:t>Internet</a:t>
            </a:r>
            <a:r>
              <a:rPr lang="zh-CN" altLang="en-US" dirty="0"/>
              <a:t>帧结构对应</a:t>
            </a:r>
            <a:endParaRPr lang="en-US" altLang="zh-CN" dirty="0"/>
          </a:p>
          <a:p>
            <a:r>
              <a:rPr lang="zh-CN" altLang="en-US" dirty="0"/>
              <a:t>针对</a:t>
            </a:r>
            <a:r>
              <a:rPr lang="en-US" altLang="zh-CN" dirty="0"/>
              <a:t>2</a:t>
            </a:r>
            <a:r>
              <a:rPr lang="zh-CN" altLang="en-US" dirty="0"/>
              <a:t>层</a:t>
            </a:r>
            <a:r>
              <a:rPr lang="en-US" altLang="zh-CN" dirty="0"/>
              <a:t>-4</a:t>
            </a:r>
            <a:r>
              <a:rPr lang="zh-CN" altLang="en-US" dirty="0"/>
              <a:t>层</a:t>
            </a:r>
            <a:endParaRPr lang="en-US" altLang="zh-CN" dirty="0"/>
          </a:p>
          <a:p>
            <a:endParaRPr lang="en-US" altLang="zh-CN" dirty="0"/>
          </a:p>
          <a:p>
            <a:pPr marL="0" indent="0">
              <a:buNone/>
            </a:pPr>
            <a:endParaRPr lang="zh-CN" altLang="en-US" dirty="0"/>
          </a:p>
        </p:txBody>
      </p:sp>
      <p:sp>
        <p:nvSpPr>
          <p:cNvPr id="4" name="灯片编号占位符 3"/>
          <p:cNvSpPr>
            <a:spLocks noGrp="1"/>
          </p:cNvSpPr>
          <p:nvPr>
            <p:ph type="sldNum" sz="quarter" idx="12"/>
          </p:nvPr>
        </p:nvSpPr>
        <p:spPr>
          <a:xfrm>
            <a:off x="8610600" y="6496050"/>
            <a:ext cx="2743200" cy="365125"/>
          </a:xfrm>
        </p:spPr>
        <p:txBody>
          <a:bodyPr/>
          <a:lstStyle/>
          <a:p>
            <a:fld id="{8D4D1E41-7A09-AB4A-A4E1-09765ADA2698}" type="slidenum">
              <a:rPr kumimoji="1" lang="zh-CN" altLang="en-US" smtClean="0"/>
              <a:pPr/>
              <a:t>54</a:t>
            </a:fld>
            <a:endParaRPr kumimoji="1" lang="zh-CN" altLang="en-US" dirty="0"/>
          </a:p>
        </p:txBody>
      </p:sp>
      <p:sp>
        <p:nvSpPr>
          <p:cNvPr id="45" name="文本框 44">
            <a:extLst>
              <a:ext uri="{FF2B5EF4-FFF2-40B4-BE49-F238E27FC236}">
                <a16:creationId xmlns:a16="http://schemas.microsoft.com/office/drawing/2014/main" id="{86E09E19-6761-4B2F-856B-A4A6A237F4CC}"/>
              </a:ext>
            </a:extLst>
          </p:cNvPr>
          <p:cNvSpPr txBox="1"/>
          <p:nvPr/>
        </p:nvSpPr>
        <p:spPr>
          <a:xfrm>
            <a:off x="0" y="6522621"/>
            <a:ext cx="1952032"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4.4 OpenFlow</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086D9E05-F51F-4A49-B9C1-20D913926D6C}"/>
              </a:ext>
            </a:extLst>
          </p:cNvPr>
          <p:cNvSpPr/>
          <p:nvPr/>
        </p:nvSpPr>
        <p:spPr>
          <a:xfrm>
            <a:off x="2356024" y="6670230"/>
            <a:ext cx="9180728" cy="415498"/>
          </a:xfrm>
          <a:prstGeom prst="rect">
            <a:avLst/>
          </a:prstGeom>
        </p:spPr>
        <p:txBody>
          <a:bodyPr wrap="squar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引自</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06</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月</a:t>
            </a:r>
          </a:p>
          <a:p>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Openflow</a:t>
            </a:r>
            <a:r>
              <a:rPr lang="zh-CN" altLang="en-US" dirty="0"/>
              <a:t>例子</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55</a:t>
            </a:fld>
            <a:endParaRPr kumimoji="1" lang="zh-CN" altLang="en-US" dirty="0"/>
          </a:p>
        </p:txBody>
      </p:sp>
      <p:grpSp>
        <p:nvGrpSpPr>
          <p:cNvPr id="5" name="Group 163"/>
          <p:cNvGrpSpPr/>
          <p:nvPr/>
        </p:nvGrpSpPr>
        <p:grpSpPr bwMode="auto">
          <a:xfrm>
            <a:off x="791286" y="1325141"/>
            <a:ext cx="2997200" cy="1262063"/>
            <a:chOff x="637575" y="1263648"/>
            <a:chExt cx="2998252" cy="1261939"/>
          </a:xfrm>
        </p:grpSpPr>
        <p:sp>
          <p:nvSpPr>
            <p:cNvPr id="6" name="Freeform 164"/>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3018 w 2975668"/>
                <a:gd name="connsiteY0-74" fmla="*/ 443744 h 443744"/>
                <a:gd name="connsiteX1-75" fmla="*/ 2225518 w 2975668"/>
                <a:gd name="connsiteY1-76" fmla="*/ 210910 h 443744"/>
                <a:gd name="connsiteX2-77" fmla="*/ 2957279 w 2975668"/>
                <a:gd name="connsiteY2-78" fmla="*/ 79158 h 443744"/>
                <a:gd name="connsiteX3-79" fmla="*/ 2754685 w 2975668"/>
                <a:gd name="connsiteY3-80" fmla="*/ 20410 h 443744"/>
                <a:gd name="connsiteX4-81" fmla="*/ 2747322 w 2975668"/>
                <a:gd name="connsiteY4-82" fmla="*/ 436381 h 443744"/>
                <a:gd name="connsiteX5-83" fmla="*/ 3018 w 2975668"/>
                <a:gd name="connsiteY5-84" fmla="*/ 443744 h 443744"/>
                <a:gd name="connsiteX0-85" fmla="*/ 3018 w 2957279"/>
                <a:gd name="connsiteY0-86" fmla="*/ 454405 h 454405"/>
                <a:gd name="connsiteX1-87" fmla="*/ 2225518 w 2957279"/>
                <a:gd name="connsiteY1-88" fmla="*/ 221571 h 454405"/>
                <a:gd name="connsiteX2-89" fmla="*/ 2957279 w 2957279"/>
                <a:gd name="connsiteY2-90" fmla="*/ 89819 h 454405"/>
                <a:gd name="connsiteX3-91" fmla="*/ 2754685 w 2957279"/>
                <a:gd name="connsiteY3-92" fmla="*/ 31071 h 454405"/>
                <a:gd name="connsiteX4-93" fmla="*/ 2747322 w 2957279"/>
                <a:gd name="connsiteY4-94" fmla="*/ 447042 h 454405"/>
                <a:gd name="connsiteX5-95" fmla="*/ 3018 w 2957279"/>
                <a:gd name="connsiteY5-96" fmla="*/ 454405 h 454405"/>
                <a:gd name="connsiteX0-97" fmla="*/ 3018 w 2957279"/>
                <a:gd name="connsiteY0-98" fmla="*/ 496161 h 496161"/>
                <a:gd name="connsiteX1-99" fmla="*/ 2225518 w 2957279"/>
                <a:gd name="connsiteY1-100" fmla="*/ 263327 h 496161"/>
                <a:gd name="connsiteX2-101" fmla="*/ 2957279 w 2957279"/>
                <a:gd name="connsiteY2-102" fmla="*/ 131575 h 496161"/>
                <a:gd name="connsiteX3-103" fmla="*/ 2754685 w 2957279"/>
                <a:gd name="connsiteY3-104" fmla="*/ 72827 h 496161"/>
                <a:gd name="connsiteX4-105" fmla="*/ 2747322 w 2957279"/>
                <a:gd name="connsiteY4-106" fmla="*/ 488798 h 496161"/>
                <a:gd name="connsiteX5-107" fmla="*/ 3018 w 2957279"/>
                <a:gd name="connsiteY5-108" fmla="*/ 496161 h 496161"/>
                <a:gd name="connsiteX0-109" fmla="*/ 3018 w 2957279"/>
                <a:gd name="connsiteY0-110" fmla="*/ 496161 h 496161"/>
                <a:gd name="connsiteX1-111" fmla="*/ 2225518 w 2957279"/>
                <a:gd name="connsiteY1-112" fmla="*/ 263327 h 496161"/>
                <a:gd name="connsiteX2-113" fmla="*/ 2957279 w 2957279"/>
                <a:gd name="connsiteY2-114" fmla="*/ 131575 h 496161"/>
                <a:gd name="connsiteX3-115" fmla="*/ 2780603 w 2957279"/>
                <a:gd name="connsiteY3-116" fmla="*/ 269807 h 496161"/>
                <a:gd name="connsiteX4-117" fmla="*/ 2747322 w 2957279"/>
                <a:gd name="connsiteY4-118" fmla="*/ 488798 h 496161"/>
                <a:gd name="connsiteX5-119" fmla="*/ 3018 w 2957279"/>
                <a:gd name="connsiteY5-120" fmla="*/ 496161 h 496161"/>
                <a:gd name="connsiteX0-121" fmla="*/ 3018 w 2957279"/>
                <a:gd name="connsiteY0-122" fmla="*/ 496161 h 496161"/>
                <a:gd name="connsiteX1-123" fmla="*/ 2225518 w 2957279"/>
                <a:gd name="connsiteY1-124" fmla="*/ 263327 h 496161"/>
                <a:gd name="connsiteX2-125" fmla="*/ 2957279 w 2957279"/>
                <a:gd name="connsiteY2-126" fmla="*/ 131575 h 496161"/>
                <a:gd name="connsiteX3-127" fmla="*/ 2780603 w 2957279"/>
                <a:gd name="connsiteY3-128" fmla="*/ 269807 h 496161"/>
                <a:gd name="connsiteX4-129" fmla="*/ 2747322 w 2957279"/>
                <a:gd name="connsiteY4-130" fmla="*/ 488798 h 496161"/>
                <a:gd name="connsiteX5-131" fmla="*/ 3018 w 2957279"/>
                <a:gd name="connsiteY5-132" fmla="*/ 496161 h 496161"/>
                <a:gd name="connsiteX0-133" fmla="*/ 3018 w 2957279"/>
                <a:gd name="connsiteY0-134" fmla="*/ 364586 h 364586"/>
                <a:gd name="connsiteX1-135" fmla="*/ 2225518 w 2957279"/>
                <a:gd name="connsiteY1-136" fmla="*/ 131752 h 364586"/>
                <a:gd name="connsiteX2-137" fmla="*/ 2957279 w 2957279"/>
                <a:gd name="connsiteY2-138" fmla="*/ 0 h 364586"/>
                <a:gd name="connsiteX3-139" fmla="*/ 2780603 w 2957279"/>
                <a:gd name="connsiteY3-140" fmla="*/ 138232 h 364586"/>
                <a:gd name="connsiteX4-141" fmla="*/ 2747322 w 2957279"/>
                <a:gd name="connsiteY4-142" fmla="*/ 357223 h 364586"/>
                <a:gd name="connsiteX5-143" fmla="*/ 3018 w 2957279"/>
                <a:gd name="connsiteY5-144" fmla="*/ 364586 h 3645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rgbClr val="FFFFFF"/>
                </a:gs>
                <a:gs pos="100000">
                  <a:srgbClr val="FFFFFF">
                    <a:lumMod val="75000"/>
                  </a:srgbClr>
                </a:gs>
              </a:gsLst>
              <a:lin ang="5400000" scaled="0"/>
              <a:tileRect/>
            </a:gradFill>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grpSp>
          <p:nvGrpSpPr>
            <p:cNvPr id="7" name="Group 188"/>
            <p:cNvGrpSpPr/>
            <p:nvPr/>
          </p:nvGrpSpPr>
          <p:grpSpPr bwMode="auto">
            <a:xfrm>
              <a:off x="637575" y="1263648"/>
              <a:ext cx="2833213" cy="916517"/>
              <a:chOff x="-994833" y="4042832"/>
              <a:chExt cx="2833213" cy="916517"/>
            </a:xfrm>
          </p:grpSpPr>
          <p:sp>
            <p:nvSpPr>
              <p:cNvPr id="8" name="Rectangle 166"/>
              <p:cNvSpPr/>
              <p:nvPr/>
            </p:nvSpPr>
            <p:spPr bwMode="auto">
              <a:xfrm>
                <a:off x="-977364" y="4042832"/>
                <a:ext cx="2775924" cy="91589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sp>
            <p:nvSpPr>
              <p:cNvPr id="9" name="TextBox 190"/>
              <p:cNvSpPr txBox="1">
                <a:spLocks noChangeArrowheads="1"/>
              </p:cNvSpPr>
              <p:nvPr/>
            </p:nvSpPr>
            <p:spPr bwMode="auto">
              <a:xfrm>
                <a:off x="-931177" y="4360336"/>
                <a:ext cx="164650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IP </a:t>
                </a:r>
                <a:r>
                  <a:rPr kumimoji="0" lang="en-US" altLang="en-US" sz="160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Src</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10.3.*.*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IP </a:t>
                </a:r>
                <a:r>
                  <a:rPr kumimoji="0" lang="en-US" altLang="en-US" sz="160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Dst</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10.2.*.*</a:t>
                </a:r>
              </a:p>
            </p:txBody>
          </p:sp>
          <p:sp>
            <p:nvSpPr>
              <p:cNvPr id="10" name="TextBox 191"/>
              <p:cNvSpPr txBox="1">
                <a:spLocks noChangeArrowheads="1"/>
              </p:cNvSpPr>
              <p:nvPr/>
            </p:nvSpPr>
            <p:spPr bwMode="auto">
              <a:xfrm>
                <a:off x="718763" y="449156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forward(3)</a:t>
                </a:r>
              </a:p>
            </p:txBody>
          </p:sp>
          <p:cxnSp>
            <p:nvCxnSpPr>
              <p:cNvPr id="11" name="Straight Connector 192"/>
              <p:cNvCxnSpPr>
                <a:cxnSpLocks noChangeShapeType="1"/>
              </p:cNvCxnSpPr>
              <p:nvPr/>
            </p:nvCxnSpPr>
            <p:spPr bwMode="auto">
              <a:xfrm>
                <a:off x="-994833" y="4402666"/>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93"/>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match</a:t>
                </a:r>
              </a:p>
            </p:txBody>
          </p:sp>
          <p:sp>
            <p:nvSpPr>
              <p:cNvPr id="13" name="TextBox 194"/>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action</a:t>
                </a:r>
              </a:p>
            </p:txBody>
          </p:sp>
          <p:cxnSp>
            <p:nvCxnSpPr>
              <p:cNvPr id="14" name="Straight Connector 195"/>
              <p:cNvCxnSpPr>
                <a:cxnSpLocks noChangeShapeType="1"/>
              </p:cNvCxnSpPr>
              <p:nvPr/>
            </p:nvCxnSpPr>
            <p:spPr bwMode="auto">
              <a:xfrm>
                <a:off x="738264" y="4049182"/>
                <a:ext cx="1" cy="904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5" name="Group 173"/>
          <p:cNvGrpSpPr/>
          <p:nvPr/>
        </p:nvGrpSpPr>
        <p:grpSpPr bwMode="auto">
          <a:xfrm>
            <a:off x="6439465" y="4261912"/>
            <a:ext cx="2894013" cy="2022475"/>
            <a:chOff x="5956617" y="4509743"/>
            <a:chExt cx="2893901" cy="2022127"/>
          </a:xfrm>
        </p:grpSpPr>
        <p:sp>
          <p:nvSpPr>
            <p:cNvPr id="16" name="Freeform 174"/>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2979 w 2839117"/>
                <a:gd name="connsiteY0-74" fmla="*/ 630630 h 630630"/>
                <a:gd name="connsiteX1-75" fmla="*/ 2225479 w 2839117"/>
                <a:gd name="connsiteY1-76" fmla="*/ 397796 h 630630"/>
                <a:gd name="connsiteX2-77" fmla="*/ 2808948 w 2839117"/>
                <a:gd name="connsiteY2-78" fmla="*/ 4836 h 630630"/>
                <a:gd name="connsiteX3-79" fmla="*/ 2754646 w 2839117"/>
                <a:gd name="connsiteY3-80" fmla="*/ 207296 h 630630"/>
                <a:gd name="connsiteX4-81" fmla="*/ 2747283 w 2839117"/>
                <a:gd name="connsiteY4-82" fmla="*/ 623267 h 630630"/>
                <a:gd name="connsiteX5-83" fmla="*/ 2979 w 2839117"/>
                <a:gd name="connsiteY5-84" fmla="*/ 630630 h 630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rgbClr val="FFFFFF"/>
                </a:gs>
                <a:gs pos="100000">
                  <a:srgbClr val="FFFFFF">
                    <a:lumMod val="75000"/>
                  </a:srgbClr>
                </a:gs>
              </a:gsLst>
              <a:lin ang="5400000" scaled="0"/>
              <a:tileRect/>
            </a:gradFill>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grpSp>
          <p:nvGrpSpPr>
            <p:cNvPr id="17" name="Group 197"/>
            <p:cNvGrpSpPr/>
            <p:nvPr/>
          </p:nvGrpSpPr>
          <p:grpSpPr bwMode="auto">
            <a:xfrm>
              <a:off x="6031592" y="5137149"/>
              <a:ext cx="2818926" cy="1394721"/>
              <a:chOff x="-999973" y="4042833"/>
              <a:chExt cx="2818926" cy="1394721"/>
            </a:xfrm>
          </p:grpSpPr>
          <p:sp>
            <p:nvSpPr>
              <p:cNvPr id="18" name="Rectangle 176"/>
              <p:cNvSpPr/>
              <p:nvPr/>
            </p:nvSpPr>
            <p:spPr bwMode="auto">
              <a:xfrm>
                <a:off x="-978114" y="4042381"/>
                <a:ext cx="2778018" cy="1344382"/>
              </a:xfrm>
              <a:prstGeom prst="rect">
                <a:avLst/>
              </a:prstGeom>
              <a:solidFill>
                <a:schemeClr val="bg1">
                  <a:lumMod val="95000"/>
                </a:schemeClr>
              </a:solidFill>
              <a:ln w="9525"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sp>
            <p:nvSpPr>
              <p:cNvPr id="19" name="TextBox 199"/>
              <p:cNvSpPr txBox="1">
                <a:spLocks noChangeArrowheads="1"/>
              </p:cNvSpPr>
              <p:nvPr/>
            </p:nvSpPr>
            <p:spPr bwMode="auto">
              <a:xfrm>
                <a:off x="-999973" y="4360336"/>
                <a:ext cx="171503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ingress port = 2</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Dst = 10.2.0.3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ingress port = 2</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Dst = 10.2.0.4</a:t>
                </a:r>
              </a:p>
            </p:txBody>
          </p:sp>
          <p:sp>
            <p:nvSpPr>
              <p:cNvPr id="20" name="TextBox 200"/>
              <p:cNvSpPr txBox="1">
                <a:spLocks noChangeArrowheads="1"/>
              </p:cNvSpPr>
              <p:nvPr/>
            </p:nvSpPr>
            <p:spPr bwMode="auto">
              <a:xfrm>
                <a:off x="671327" y="4474229"/>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forward(3)</a:t>
                </a:r>
              </a:p>
            </p:txBody>
          </p:sp>
          <p:cxnSp>
            <p:nvCxnSpPr>
              <p:cNvPr id="21" name="Straight Connector 201"/>
              <p:cNvCxnSpPr>
                <a:cxnSpLocks noChangeShapeType="1"/>
              </p:cNvCxnSpPr>
              <p:nvPr/>
            </p:nvCxnSpPr>
            <p:spPr bwMode="auto">
              <a:xfrm>
                <a:off x="-994833" y="4402666"/>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02"/>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match</a:t>
                </a:r>
              </a:p>
            </p:txBody>
          </p:sp>
          <p:sp>
            <p:nvSpPr>
              <p:cNvPr id="23" name="TextBox 203"/>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action</a:t>
                </a:r>
              </a:p>
            </p:txBody>
          </p:sp>
          <p:cxnSp>
            <p:nvCxnSpPr>
              <p:cNvPr id="24" name="Straight Connector 204"/>
              <p:cNvCxnSpPr>
                <a:cxnSpLocks noChangeShapeType="1"/>
              </p:cNvCxnSpPr>
              <p:nvPr/>
            </p:nvCxnSpPr>
            <p:spPr bwMode="auto">
              <a:xfrm>
                <a:off x="660503" y="4042833"/>
                <a:ext cx="4690" cy="134946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05"/>
              <p:cNvCxnSpPr>
                <a:cxnSpLocks noChangeShapeType="1"/>
              </p:cNvCxnSpPr>
              <p:nvPr/>
            </p:nvCxnSpPr>
            <p:spPr bwMode="auto">
              <a:xfrm>
                <a:off x="-975047" y="4896787"/>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06"/>
              <p:cNvSpPr txBox="1">
                <a:spLocks noChangeArrowheads="1"/>
              </p:cNvSpPr>
              <p:nvPr/>
            </p:nvSpPr>
            <p:spPr bwMode="auto">
              <a:xfrm>
                <a:off x="670712" y="497344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forward(4)</a:t>
                </a:r>
              </a:p>
            </p:txBody>
          </p:sp>
        </p:grpSp>
      </p:grpSp>
      <p:grpSp>
        <p:nvGrpSpPr>
          <p:cNvPr id="27" name="Group 185"/>
          <p:cNvGrpSpPr/>
          <p:nvPr/>
        </p:nvGrpSpPr>
        <p:grpSpPr bwMode="auto">
          <a:xfrm>
            <a:off x="1070540" y="4149961"/>
            <a:ext cx="3089275" cy="2001837"/>
            <a:chOff x="587526" y="4569769"/>
            <a:chExt cx="3089750" cy="2002482"/>
          </a:xfrm>
        </p:grpSpPr>
        <p:sp>
          <p:nvSpPr>
            <p:cNvPr id="28" name="Freeform 186"/>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rgbClr val="FFFFFF"/>
                </a:gs>
                <a:gs pos="100000">
                  <a:srgbClr val="FFFFFF">
                    <a:lumMod val="75000"/>
                  </a:srgbClr>
                </a:gs>
              </a:gsLst>
              <a:lin ang="5400000" scaled="0"/>
              <a:tileRect/>
            </a:gradFill>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grpSp>
          <p:nvGrpSpPr>
            <p:cNvPr id="29" name="Group 50"/>
            <p:cNvGrpSpPr/>
            <p:nvPr/>
          </p:nvGrpSpPr>
          <p:grpSpPr bwMode="auto">
            <a:xfrm>
              <a:off x="587526" y="5408083"/>
              <a:ext cx="2799140" cy="1164168"/>
              <a:chOff x="-999973" y="4042832"/>
              <a:chExt cx="2799140" cy="1164168"/>
            </a:xfrm>
          </p:grpSpPr>
          <p:sp>
            <p:nvSpPr>
              <p:cNvPr id="30" name="Rectangle 188"/>
              <p:cNvSpPr/>
              <p:nvPr/>
            </p:nvSpPr>
            <p:spPr bwMode="auto">
              <a:xfrm>
                <a:off x="-977745" y="4042988"/>
                <a:ext cx="2776965" cy="116401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sp>
            <p:nvSpPr>
              <p:cNvPr id="31" name="TextBox 8"/>
              <p:cNvSpPr txBox="1">
                <a:spLocks noChangeArrowheads="1"/>
              </p:cNvSpPr>
              <p:nvPr/>
            </p:nvSpPr>
            <p:spPr bwMode="auto">
              <a:xfrm>
                <a:off x="-999973" y="4360336"/>
                <a:ext cx="16465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ingress port = 1</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Src = 10.3.*.*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Dst = 10.2.*.*</a:t>
                </a:r>
              </a:p>
            </p:txBody>
          </p:sp>
          <p:sp>
            <p:nvSpPr>
              <p:cNvPr id="32" name="TextBox 183"/>
              <p:cNvSpPr txBox="1">
                <a:spLocks noChangeArrowheads="1"/>
              </p:cNvSpPr>
              <p:nvPr/>
            </p:nvSpPr>
            <p:spPr bwMode="auto">
              <a:xfrm>
                <a:off x="676427" y="4576235"/>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forward(4)</a:t>
                </a:r>
              </a:p>
            </p:txBody>
          </p:sp>
          <p:cxnSp>
            <p:nvCxnSpPr>
              <p:cNvPr id="33" name="Straight Connector 14"/>
              <p:cNvCxnSpPr>
                <a:cxnSpLocks noChangeShapeType="1"/>
              </p:cNvCxnSpPr>
              <p:nvPr/>
            </p:nvCxnSpPr>
            <p:spPr bwMode="auto">
              <a:xfrm>
                <a:off x="-994833" y="4402666"/>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185"/>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match</a:t>
                </a:r>
              </a:p>
            </p:txBody>
          </p:sp>
          <p:sp>
            <p:nvSpPr>
              <p:cNvPr id="35" name="TextBox 186"/>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action</a:t>
                </a:r>
              </a:p>
            </p:txBody>
          </p:sp>
          <p:cxnSp>
            <p:nvCxnSpPr>
              <p:cNvPr id="36" name="Straight Connector 187"/>
              <p:cNvCxnSpPr>
                <a:cxnSpLocks noChangeShapeType="1"/>
              </p:cNvCxnSpPr>
              <p:nvPr/>
            </p:nvCxnSpPr>
            <p:spPr bwMode="auto">
              <a:xfrm>
                <a:off x="634998" y="4042833"/>
                <a:ext cx="0" cy="116416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cxnSp>
        <p:nvCxnSpPr>
          <p:cNvPr id="37" name="Straight Connector 13"/>
          <p:cNvCxnSpPr>
            <a:cxnSpLocks noChangeShapeType="1"/>
          </p:cNvCxnSpPr>
          <p:nvPr/>
        </p:nvCxnSpPr>
        <p:spPr bwMode="auto">
          <a:xfrm>
            <a:off x="4243953" y="2314049"/>
            <a:ext cx="2157412" cy="18462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11"/>
          <p:cNvCxnSpPr>
            <a:cxnSpLocks noChangeShapeType="1"/>
          </p:cNvCxnSpPr>
          <p:nvPr/>
        </p:nvCxnSpPr>
        <p:spPr bwMode="auto">
          <a:xfrm>
            <a:off x="4523353" y="4249212"/>
            <a:ext cx="204628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6"/>
          <p:cNvCxnSpPr>
            <a:cxnSpLocks noChangeShapeType="1"/>
          </p:cNvCxnSpPr>
          <p:nvPr/>
        </p:nvCxnSpPr>
        <p:spPr bwMode="auto">
          <a:xfrm>
            <a:off x="4324915" y="2442637"/>
            <a:ext cx="0" cy="15748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64"/>
          <p:cNvCxnSpPr>
            <a:cxnSpLocks noChangeShapeType="1"/>
          </p:cNvCxnSpPr>
          <p:nvPr/>
        </p:nvCxnSpPr>
        <p:spPr bwMode="auto">
          <a:xfrm flipH="1">
            <a:off x="4445565" y="2906187"/>
            <a:ext cx="1477963" cy="1311275"/>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199"/>
          <p:cNvCxnSpPr/>
          <p:nvPr/>
        </p:nvCxnSpPr>
        <p:spPr>
          <a:xfrm flipH="1" flipV="1">
            <a:off x="4393178" y="4319062"/>
            <a:ext cx="6350" cy="657225"/>
          </a:xfrm>
          <a:prstGeom prst="line">
            <a:avLst/>
          </a:prstGeom>
          <a:noFill/>
          <a:ln w="25400" cap="flat" cmpd="sng" algn="ctr">
            <a:solidFill>
              <a:srgbClr val="000000"/>
            </a:solidFill>
            <a:prstDash val="solid"/>
          </a:ln>
          <a:effectLst/>
        </p:spPr>
      </p:cxnSp>
      <p:cxnSp>
        <p:nvCxnSpPr>
          <p:cNvPr id="42" name="Straight Connector 200"/>
          <p:cNvCxnSpPr/>
          <p:nvPr/>
        </p:nvCxnSpPr>
        <p:spPr>
          <a:xfrm>
            <a:off x="3437503" y="4276199"/>
            <a:ext cx="531812" cy="0"/>
          </a:xfrm>
          <a:prstGeom prst="line">
            <a:avLst/>
          </a:prstGeom>
          <a:noFill/>
          <a:ln w="25400" cap="flat" cmpd="sng" algn="ctr">
            <a:solidFill>
              <a:srgbClr val="000000"/>
            </a:solidFill>
            <a:prstDash val="solid"/>
          </a:ln>
          <a:effectLst/>
        </p:spPr>
      </p:cxnSp>
      <p:grpSp>
        <p:nvGrpSpPr>
          <p:cNvPr id="43" name="Group 44"/>
          <p:cNvGrpSpPr/>
          <p:nvPr/>
        </p:nvGrpSpPr>
        <p:grpSpPr bwMode="auto">
          <a:xfrm>
            <a:off x="2839015" y="3795187"/>
            <a:ext cx="757238" cy="628650"/>
            <a:chOff x="-44" y="1473"/>
            <a:chExt cx="981" cy="1105"/>
          </a:xfrm>
        </p:grpSpPr>
        <p:pic>
          <p:nvPicPr>
            <p:cNvPr id="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46" name="Group 44"/>
          <p:cNvGrpSpPr/>
          <p:nvPr/>
        </p:nvGrpSpPr>
        <p:grpSpPr bwMode="auto">
          <a:xfrm>
            <a:off x="3902640" y="4644499"/>
            <a:ext cx="757238" cy="628650"/>
            <a:chOff x="188" y="1473"/>
            <a:chExt cx="981" cy="1105"/>
          </a:xfrm>
        </p:grpSpPr>
        <p:pic>
          <p:nvPicPr>
            <p:cNvPr id="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46"/>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9" name="TextBox 9"/>
          <p:cNvSpPr txBox="1">
            <a:spLocks noChangeArrowheads="1"/>
          </p:cNvSpPr>
          <p:nvPr/>
        </p:nvSpPr>
        <p:spPr bwMode="auto">
          <a:xfrm>
            <a:off x="2244774" y="3968708"/>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h1</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10.1.0.1</a:t>
            </a: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 name="TextBox 58"/>
          <p:cNvSpPr txBox="1">
            <a:spLocks noChangeArrowheads="1"/>
          </p:cNvSpPr>
          <p:nvPr/>
        </p:nvSpPr>
        <p:spPr bwMode="auto">
          <a:xfrm>
            <a:off x="4002169" y="5205231"/>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h2</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10.1.0.2</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51" name="Straight Connector 209"/>
          <p:cNvCxnSpPr/>
          <p:nvPr/>
        </p:nvCxnSpPr>
        <p:spPr>
          <a:xfrm flipV="1">
            <a:off x="6091803" y="4320649"/>
            <a:ext cx="306387" cy="490538"/>
          </a:xfrm>
          <a:prstGeom prst="line">
            <a:avLst/>
          </a:prstGeom>
          <a:noFill/>
          <a:ln w="25400" cap="flat" cmpd="sng" algn="ctr">
            <a:solidFill>
              <a:srgbClr val="000000"/>
            </a:solidFill>
            <a:prstDash val="solid"/>
          </a:ln>
          <a:effectLst/>
        </p:spPr>
      </p:cxnSp>
      <p:cxnSp>
        <p:nvCxnSpPr>
          <p:cNvPr id="52" name="Straight Connector 210"/>
          <p:cNvCxnSpPr/>
          <p:nvPr/>
        </p:nvCxnSpPr>
        <p:spPr>
          <a:xfrm>
            <a:off x="6845865" y="4199999"/>
            <a:ext cx="531813" cy="0"/>
          </a:xfrm>
          <a:prstGeom prst="line">
            <a:avLst/>
          </a:prstGeom>
          <a:noFill/>
          <a:ln w="25400" cap="flat" cmpd="sng" algn="ctr">
            <a:solidFill>
              <a:srgbClr val="000000"/>
            </a:solidFill>
            <a:prstDash val="solid"/>
          </a:ln>
          <a:effectLst/>
        </p:spPr>
      </p:cxnSp>
      <p:grpSp>
        <p:nvGrpSpPr>
          <p:cNvPr id="53" name="Group 44"/>
          <p:cNvGrpSpPr/>
          <p:nvPr/>
        </p:nvGrpSpPr>
        <p:grpSpPr bwMode="auto">
          <a:xfrm>
            <a:off x="7052240" y="3972987"/>
            <a:ext cx="757238" cy="628650"/>
            <a:chOff x="-44" y="1473"/>
            <a:chExt cx="981" cy="1105"/>
          </a:xfrm>
        </p:grpSpPr>
        <p:pic>
          <p:nvPicPr>
            <p:cNvPr id="5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6" name="Group 44"/>
          <p:cNvGrpSpPr/>
          <p:nvPr/>
        </p:nvGrpSpPr>
        <p:grpSpPr bwMode="auto">
          <a:xfrm>
            <a:off x="5574278" y="4587349"/>
            <a:ext cx="757237" cy="628650"/>
            <a:chOff x="-44" y="1473"/>
            <a:chExt cx="981" cy="1105"/>
          </a:xfrm>
        </p:grpSpPr>
        <p:pic>
          <p:nvPicPr>
            <p:cNvPr id="5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9" name="TextBox 70"/>
          <p:cNvSpPr txBox="1">
            <a:spLocks noChangeArrowheads="1"/>
          </p:cNvSpPr>
          <p:nvPr/>
        </p:nvSpPr>
        <p:spPr bwMode="auto">
          <a:xfrm>
            <a:off x="7744804" y="4001562"/>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h4</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10.2.0.4</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 name="TextBox 71"/>
          <p:cNvSpPr txBox="1">
            <a:spLocks noChangeArrowheads="1"/>
          </p:cNvSpPr>
          <p:nvPr/>
        </p:nvSpPr>
        <p:spPr bwMode="auto">
          <a:xfrm>
            <a:off x="5623764" y="5101631"/>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10.2.0.3</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61" name="Straight Connector 219"/>
          <p:cNvCxnSpPr/>
          <p:nvPr/>
        </p:nvCxnSpPr>
        <p:spPr>
          <a:xfrm>
            <a:off x="3448615" y="2433112"/>
            <a:ext cx="706438" cy="0"/>
          </a:xfrm>
          <a:prstGeom prst="line">
            <a:avLst/>
          </a:prstGeom>
          <a:noFill/>
          <a:ln w="25400" cap="flat" cmpd="sng" algn="ctr">
            <a:solidFill>
              <a:srgbClr val="000000"/>
            </a:solidFill>
            <a:prstDash val="solid"/>
          </a:ln>
          <a:effectLst/>
        </p:spPr>
      </p:cxnSp>
      <p:cxnSp>
        <p:nvCxnSpPr>
          <p:cNvPr id="62" name="Straight Connector 220"/>
          <p:cNvCxnSpPr/>
          <p:nvPr/>
        </p:nvCxnSpPr>
        <p:spPr>
          <a:xfrm flipV="1">
            <a:off x="4426515" y="1766362"/>
            <a:ext cx="0" cy="474662"/>
          </a:xfrm>
          <a:prstGeom prst="line">
            <a:avLst/>
          </a:prstGeom>
          <a:noFill/>
          <a:ln w="25400" cap="flat" cmpd="sng" algn="ctr">
            <a:solidFill>
              <a:srgbClr val="000000"/>
            </a:solidFill>
            <a:prstDash val="solid"/>
          </a:ln>
          <a:effectLst/>
        </p:spPr>
      </p:cxnSp>
      <p:grpSp>
        <p:nvGrpSpPr>
          <p:cNvPr id="63" name="Group 44"/>
          <p:cNvGrpSpPr/>
          <p:nvPr/>
        </p:nvGrpSpPr>
        <p:grpSpPr bwMode="auto">
          <a:xfrm>
            <a:off x="3945503" y="1374249"/>
            <a:ext cx="757237" cy="628650"/>
            <a:chOff x="-44" y="1473"/>
            <a:chExt cx="981" cy="1105"/>
          </a:xfrm>
        </p:grpSpPr>
        <p:pic>
          <p:nvPicPr>
            <p:cNvPr id="6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6" name="Group 44"/>
          <p:cNvGrpSpPr/>
          <p:nvPr/>
        </p:nvGrpSpPr>
        <p:grpSpPr bwMode="auto">
          <a:xfrm>
            <a:off x="2891403" y="2313703"/>
            <a:ext cx="757237" cy="628650"/>
            <a:chOff x="-44" y="1473"/>
            <a:chExt cx="981" cy="1105"/>
          </a:xfrm>
        </p:grpSpPr>
        <p:pic>
          <p:nvPicPr>
            <p:cNvPr id="6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9" name="TextBox 83"/>
          <p:cNvSpPr txBox="1">
            <a:spLocks noChangeArrowheads="1"/>
          </p:cNvSpPr>
          <p:nvPr/>
        </p:nvSpPr>
        <p:spPr bwMode="auto">
          <a:xfrm>
            <a:off x="2980303" y="2816940"/>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h5</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10.3.0.5</a:t>
            </a:r>
          </a:p>
        </p:txBody>
      </p:sp>
      <p:sp>
        <p:nvSpPr>
          <p:cNvPr id="70" name="TextBox 92"/>
          <p:cNvSpPr txBox="1">
            <a:spLocks noChangeArrowheads="1"/>
          </p:cNvSpPr>
          <p:nvPr/>
        </p:nvSpPr>
        <p:spPr bwMode="auto">
          <a:xfrm>
            <a:off x="4388415" y="3701524"/>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pitchFamily="34" charset="0"/>
              </a:rPr>
              <a:t>s1</a:t>
            </a:r>
          </a:p>
        </p:txBody>
      </p:sp>
      <p:sp>
        <p:nvSpPr>
          <p:cNvPr id="71" name="TextBox 93"/>
          <p:cNvSpPr txBox="1">
            <a:spLocks noChangeArrowheads="1"/>
          </p:cNvSpPr>
          <p:nvPr/>
        </p:nvSpPr>
        <p:spPr bwMode="auto">
          <a:xfrm>
            <a:off x="6549003" y="3728512"/>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pitchFamily="34" charset="0"/>
              </a:rPr>
              <a:t>s2</a:t>
            </a:r>
          </a:p>
        </p:txBody>
      </p:sp>
      <p:sp>
        <p:nvSpPr>
          <p:cNvPr id="72" name="TextBox 94"/>
          <p:cNvSpPr txBox="1">
            <a:spLocks noChangeArrowheads="1"/>
          </p:cNvSpPr>
          <p:nvPr/>
        </p:nvSpPr>
        <p:spPr bwMode="auto">
          <a:xfrm>
            <a:off x="4605903" y="1920349"/>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pitchFamily="34" charset="0"/>
              </a:rPr>
              <a:t>s3</a:t>
            </a:r>
          </a:p>
        </p:txBody>
      </p:sp>
      <p:cxnSp>
        <p:nvCxnSpPr>
          <p:cNvPr id="73" name="Straight Connector 99"/>
          <p:cNvCxnSpPr>
            <a:cxnSpLocks noChangeShapeType="1"/>
          </p:cNvCxnSpPr>
          <p:nvPr/>
        </p:nvCxnSpPr>
        <p:spPr bwMode="auto">
          <a:xfrm>
            <a:off x="4445565" y="2623612"/>
            <a:ext cx="1392238" cy="219075"/>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102"/>
          <p:cNvCxnSpPr>
            <a:cxnSpLocks noChangeShapeType="1"/>
          </p:cNvCxnSpPr>
          <p:nvPr/>
        </p:nvCxnSpPr>
        <p:spPr bwMode="auto">
          <a:xfrm>
            <a:off x="5923528" y="2906187"/>
            <a:ext cx="533400" cy="976312"/>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Box 108"/>
          <p:cNvSpPr txBox="1">
            <a:spLocks noChangeArrowheads="1"/>
          </p:cNvSpPr>
          <p:nvPr/>
        </p:nvSpPr>
        <p:spPr bwMode="auto">
          <a:xfrm>
            <a:off x="4216965" y="1925112"/>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76" name="TextBox 109"/>
          <p:cNvSpPr txBox="1">
            <a:spLocks noChangeArrowheads="1"/>
          </p:cNvSpPr>
          <p:nvPr/>
        </p:nvSpPr>
        <p:spPr bwMode="auto">
          <a:xfrm>
            <a:off x="3748653" y="2171174"/>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77" name="TextBox 110"/>
          <p:cNvSpPr txBox="1">
            <a:spLocks noChangeArrowheads="1"/>
          </p:cNvSpPr>
          <p:nvPr/>
        </p:nvSpPr>
        <p:spPr bwMode="auto">
          <a:xfrm>
            <a:off x="4116953" y="2542718"/>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78" name="TextBox 111"/>
          <p:cNvSpPr txBox="1">
            <a:spLocks noChangeArrowheads="1"/>
          </p:cNvSpPr>
          <p:nvPr/>
        </p:nvSpPr>
        <p:spPr bwMode="auto">
          <a:xfrm>
            <a:off x="4594790" y="2439462"/>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79" name="TextBox 112"/>
          <p:cNvSpPr txBox="1">
            <a:spLocks noChangeArrowheads="1"/>
          </p:cNvSpPr>
          <p:nvPr/>
        </p:nvSpPr>
        <p:spPr bwMode="auto">
          <a:xfrm>
            <a:off x="4120128" y="3758674"/>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80" name="TextBox 113"/>
          <p:cNvSpPr txBox="1">
            <a:spLocks noChangeArrowheads="1"/>
          </p:cNvSpPr>
          <p:nvPr/>
        </p:nvSpPr>
        <p:spPr bwMode="auto">
          <a:xfrm>
            <a:off x="3762940" y="4028549"/>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81" name="TextBox 114"/>
          <p:cNvSpPr txBox="1">
            <a:spLocks noChangeArrowheads="1"/>
          </p:cNvSpPr>
          <p:nvPr/>
        </p:nvSpPr>
        <p:spPr bwMode="auto">
          <a:xfrm>
            <a:off x="4145528" y="4376212"/>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82" name="TextBox 115"/>
          <p:cNvSpPr txBox="1">
            <a:spLocks noChangeArrowheads="1"/>
          </p:cNvSpPr>
          <p:nvPr/>
        </p:nvSpPr>
        <p:spPr bwMode="auto">
          <a:xfrm>
            <a:off x="4653528" y="4188887"/>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83" name="TextBox 117"/>
          <p:cNvSpPr txBox="1">
            <a:spLocks noChangeArrowheads="1"/>
          </p:cNvSpPr>
          <p:nvPr/>
        </p:nvSpPr>
        <p:spPr bwMode="auto">
          <a:xfrm>
            <a:off x="5910828" y="3841224"/>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84" name="TextBox 118"/>
          <p:cNvSpPr txBox="1">
            <a:spLocks noChangeArrowheads="1"/>
          </p:cNvSpPr>
          <p:nvPr/>
        </p:nvSpPr>
        <p:spPr bwMode="auto">
          <a:xfrm>
            <a:off x="5882253" y="4188887"/>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85" name="TextBox 119"/>
          <p:cNvSpPr txBox="1">
            <a:spLocks noChangeArrowheads="1"/>
          </p:cNvSpPr>
          <p:nvPr/>
        </p:nvSpPr>
        <p:spPr bwMode="auto">
          <a:xfrm>
            <a:off x="6248965" y="4393674"/>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86" name="TextBox 120"/>
          <p:cNvSpPr txBox="1">
            <a:spLocks noChangeArrowheads="1"/>
          </p:cNvSpPr>
          <p:nvPr/>
        </p:nvSpPr>
        <p:spPr bwMode="auto">
          <a:xfrm>
            <a:off x="6807765" y="4146024"/>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87" name="TextBox 150"/>
          <p:cNvSpPr txBox="1">
            <a:spLocks noChangeArrowheads="1"/>
          </p:cNvSpPr>
          <p:nvPr/>
        </p:nvSpPr>
        <p:spPr bwMode="auto">
          <a:xfrm>
            <a:off x="4568148" y="1418217"/>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h6</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10.3.0.6</a:t>
            </a:r>
          </a:p>
        </p:txBody>
      </p:sp>
      <p:grpSp>
        <p:nvGrpSpPr>
          <p:cNvPr id="88" name="Group 88"/>
          <p:cNvGrpSpPr/>
          <p:nvPr/>
        </p:nvGrpSpPr>
        <p:grpSpPr bwMode="auto">
          <a:xfrm>
            <a:off x="5499665" y="1613962"/>
            <a:ext cx="1270000" cy="1482725"/>
            <a:chOff x="5418667" y="1587500"/>
            <a:chExt cx="1270000" cy="1481667"/>
          </a:xfrm>
        </p:grpSpPr>
        <p:grpSp>
          <p:nvGrpSpPr>
            <p:cNvPr id="89" name="Group 79"/>
            <p:cNvGrpSpPr/>
            <p:nvPr/>
          </p:nvGrpSpPr>
          <p:grpSpPr bwMode="auto">
            <a:xfrm>
              <a:off x="5440087" y="1742411"/>
              <a:ext cx="1047344" cy="1163369"/>
              <a:chOff x="5440087" y="1742411"/>
              <a:chExt cx="1047344" cy="1163369"/>
            </a:xfrm>
          </p:grpSpPr>
          <p:grpSp>
            <p:nvGrpSpPr>
              <p:cNvPr id="91" name="Group 950"/>
              <p:cNvGrpSpPr/>
              <p:nvPr/>
            </p:nvGrpSpPr>
            <p:grpSpPr bwMode="auto">
              <a:xfrm>
                <a:off x="5838397" y="2273382"/>
                <a:ext cx="350328" cy="632398"/>
                <a:chOff x="4140" y="429"/>
                <a:chExt cx="1425" cy="2396"/>
              </a:xfrm>
            </p:grpSpPr>
            <p:sp>
              <p:nvSpPr>
                <p:cNvPr id="94" name="Freeform 951"/>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6" name="Freeform 953"/>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7" name="Freeform 954"/>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9" name="Group 956"/>
                <p:cNvGrpSpPr/>
                <p:nvPr/>
              </p:nvGrpSpPr>
              <p:grpSpPr bwMode="auto">
                <a:xfrm>
                  <a:off x="4749" y="668"/>
                  <a:ext cx="581" cy="145"/>
                  <a:chOff x="614" y="2568"/>
                  <a:chExt cx="725" cy="139"/>
                </a:xfrm>
              </p:grpSpPr>
              <p:sp>
                <p:nvSpPr>
                  <p:cNvPr id="124"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5"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0"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1" name="Group 960"/>
                <p:cNvGrpSpPr/>
                <p:nvPr/>
              </p:nvGrpSpPr>
              <p:grpSpPr bwMode="auto">
                <a:xfrm>
                  <a:off x="4747" y="994"/>
                  <a:ext cx="581" cy="134"/>
                  <a:chOff x="614" y="2568"/>
                  <a:chExt cx="725" cy="139"/>
                </a:xfrm>
              </p:grpSpPr>
              <p:sp>
                <p:nvSpPr>
                  <p:cNvPr id="122"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3"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2"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3"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4" name="Group 965"/>
                <p:cNvGrpSpPr/>
                <p:nvPr/>
              </p:nvGrpSpPr>
              <p:grpSpPr bwMode="auto">
                <a:xfrm>
                  <a:off x="4735" y="1627"/>
                  <a:ext cx="582" cy="151"/>
                  <a:chOff x="614" y="2568"/>
                  <a:chExt cx="725" cy="139"/>
                </a:xfrm>
              </p:grpSpPr>
              <p:sp>
                <p:nvSpPr>
                  <p:cNvPr id="120"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1"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5" name="Freeform 968"/>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06" name="Group 969"/>
                <p:cNvGrpSpPr/>
                <p:nvPr/>
              </p:nvGrpSpPr>
              <p:grpSpPr bwMode="auto">
                <a:xfrm>
                  <a:off x="4739" y="1327"/>
                  <a:ext cx="582" cy="139"/>
                  <a:chOff x="614" y="2568"/>
                  <a:chExt cx="725" cy="139"/>
                </a:xfrm>
              </p:grpSpPr>
              <p:sp>
                <p:nvSpPr>
                  <p:cNvPr id="118"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9"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7"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8" name="Freeform 973"/>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9" name="Freeform 974"/>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0"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1" name="Freeform 976"/>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2"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3"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4"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5"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6"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7"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pic>
            <p:nvPicPr>
              <p:cNvPr id="9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149"/>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controller</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0" name="Rectangle 82"/>
            <p:cNvSpPr>
              <a:spLocks noChangeArrowheads="1"/>
            </p:cNvSpPr>
            <p:nvPr/>
          </p:nvSpPr>
          <p:spPr bwMode="auto">
            <a:xfrm>
              <a:off x="5418667" y="1587500"/>
              <a:ext cx="1270000" cy="1481667"/>
            </a:xfrm>
            <a:prstGeom prst="rect">
              <a:avLst/>
            </a:prstGeom>
            <a:solidFill>
              <a:srgbClr val="FFFFFF">
                <a:alpha val="65881"/>
              </a:srgbClr>
            </a:solidFill>
            <a:ln>
              <a:noFill/>
            </a:ln>
            <a:extLst>
              <a:ext uri="{91240B29-F687-4F45-9708-019B960494DF}">
                <a14:hiddenLine xmlns:a14="http://schemas.microsoft.com/office/drawing/2010/main" w="952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6" name="Group 315"/>
          <p:cNvGrpSpPr/>
          <p:nvPr/>
        </p:nvGrpSpPr>
        <p:grpSpPr>
          <a:xfrm>
            <a:off x="3968490" y="4005772"/>
            <a:ext cx="728870" cy="410817"/>
            <a:chOff x="7493876" y="2774731"/>
            <a:chExt cx="1481958" cy="894622"/>
          </a:xfrm>
          <a:effectLst>
            <a:outerShdw blurRad="50800" dist="38100" dir="18900000" algn="bl" rotWithShape="0">
              <a:prstClr val="black">
                <a:alpha val="40000"/>
              </a:prstClr>
            </a:outerShdw>
          </a:effectLst>
        </p:grpSpPr>
        <p:sp>
          <p:nvSpPr>
            <p:cNvPr id="127" name="Freeform 31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8" name="Oval 317"/>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9" name="Group 318"/>
            <p:cNvGrpSpPr/>
            <p:nvPr/>
          </p:nvGrpSpPr>
          <p:grpSpPr>
            <a:xfrm>
              <a:off x="7713663" y="2848339"/>
              <a:ext cx="1042107" cy="425543"/>
              <a:chOff x="7786941" y="2884917"/>
              <a:chExt cx="897649" cy="353919"/>
            </a:xfrm>
          </p:grpSpPr>
          <p:sp>
            <p:nvSpPr>
              <p:cNvPr id="130" name="Freeform 31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32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Freeform 32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Freeform 32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4" name="Group 323"/>
          <p:cNvGrpSpPr/>
          <p:nvPr/>
        </p:nvGrpSpPr>
        <p:grpSpPr>
          <a:xfrm>
            <a:off x="6108716" y="4038902"/>
            <a:ext cx="728870" cy="410817"/>
            <a:chOff x="7493876" y="2774731"/>
            <a:chExt cx="1481958" cy="894622"/>
          </a:xfrm>
          <a:effectLst>
            <a:outerShdw blurRad="50800" dist="38100" dir="18900000" algn="bl" rotWithShape="0">
              <a:prstClr val="black">
                <a:alpha val="40000"/>
              </a:prstClr>
            </a:outerShdw>
          </a:effectLst>
        </p:grpSpPr>
        <p:sp>
          <p:nvSpPr>
            <p:cNvPr id="135" name="Freeform 32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6" name="Oval 325"/>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7" name="Group 326"/>
            <p:cNvGrpSpPr/>
            <p:nvPr/>
          </p:nvGrpSpPr>
          <p:grpSpPr>
            <a:xfrm>
              <a:off x="7713663" y="2848339"/>
              <a:ext cx="1042107" cy="425543"/>
              <a:chOff x="7786941" y="2884917"/>
              <a:chExt cx="897649" cy="353919"/>
            </a:xfrm>
          </p:grpSpPr>
          <p:sp>
            <p:nvSpPr>
              <p:cNvPr id="138" name="Freeform 32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32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Freeform 32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33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2" name="Group 331"/>
          <p:cNvGrpSpPr/>
          <p:nvPr/>
        </p:nvGrpSpPr>
        <p:grpSpPr>
          <a:xfrm>
            <a:off x="3981742" y="2163720"/>
            <a:ext cx="728870" cy="410817"/>
            <a:chOff x="7493876" y="2774731"/>
            <a:chExt cx="1481958" cy="894622"/>
          </a:xfrm>
          <a:effectLst>
            <a:outerShdw blurRad="50800" dist="38100" dir="18900000" algn="bl" rotWithShape="0">
              <a:prstClr val="black">
                <a:alpha val="40000"/>
              </a:prstClr>
            </a:outerShdw>
          </a:effectLst>
        </p:grpSpPr>
        <p:sp>
          <p:nvSpPr>
            <p:cNvPr id="143" name="Freeform 33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4" name="Oval 333"/>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5" name="Group 334"/>
            <p:cNvGrpSpPr/>
            <p:nvPr/>
          </p:nvGrpSpPr>
          <p:grpSpPr>
            <a:xfrm>
              <a:off x="7713663" y="2848339"/>
              <a:ext cx="1042107" cy="425543"/>
              <a:chOff x="7786941" y="2884917"/>
              <a:chExt cx="897649" cy="353919"/>
            </a:xfrm>
          </p:grpSpPr>
          <p:sp>
            <p:nvSpPr>
              <p:cNvPr id="146" name="Freeform 33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Freeform 33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Freeform 33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Freeform 33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50" name="TextBox 211"/>
          <p:cNvSpPr txBox="1">
            <a:spLocks noChangeArrowheads="1"/>
          </p:cNvSpPr>
          <p:nvPr/>
        </p:nvSpPr>
        <p:spPr bwMode="auto">
          <a:xfrm>
            <a:off x="7172993" y="1613962"/>
            <a:ext cx="4509274" cy="12003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数据报从</a:t>
            </a:r>
            <a:r>
              <a:rPr kumimoji="0" lang="en-US"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h5 </a:t>
            </a:r>
            <a:r>
              <a:rPr kumimoji="0" lang="zh-CN"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和</a:t>
            </a:r>
            <a:r>
              <a:rPr kumimoji="0" lang="en-US"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h6</a:t>
            </a:r>
            <a:r>
              <a:rPr kumimoji="0" lang="zh-CN"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发出，发往</a:t>
            </a:r>
            <a:r>
              <a:rPr kumimoji="0" lang="en-US"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h3 </a:t>
            </a:r>
            <a:r>
              <a:rPr kumimoji="0" lang="zh-CN"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和</a:t>
            </a:r>
            <a:r>
              <a:rPr kumimoji="0" lang="en-US"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h4</a:t>
            </a:r>
            <a:r>
              <a:rPr kumimoji="0" lang="zh-CN"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。但指定路径，为</a:t>
            </a:r>
            <a:r>
              <a:rPr kumimoji="0" lang="en-US" altLang="zh-CN"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S3-&gt;S1-&gt;S2</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这种配置是</a:t>
            </a:r>
            <a:r>
              <a:rPr lang="en-US" altLang="zh-CN" dirty="0">
                <a:solidFill>
                  <a:prstClr val="black"/>
                </a:solidFill>
                <a:latin typeface="Calibri" panose="020F0502020204030204"/>
              </a:rPr>
              <a:t>OSPF</a:t>
            </a:r>
            <a:r>
              <a:rPr kumimoji="0" lang="zh-CN"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做不了的</a:t>
            </a:r>
            <a:r>
              <a:rPr kumimoji="0" lang="en-US" altLang="zh-CN"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t>
            </a:r>
            <a:endParaRPr kumimoji="0" lang="en-US" altLang="en-US"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51" name="文本框 150">
            <a:extLst>
              <a:ext uri="{FF2B5EF4-FFF2-40B4-BE49-F238E27FC236}">
                <a16:creationId xmlns:a16="http://schemas.microsoft.com/office/drawing/2014/main" id="{E5BB1CE8-9407-4718-BC8C-31E2BF86D0D5}"/>
              </a:ext>
            </a:extLst>
          </p:cNvPr>
          <p:cNvSpPr txBox="1"/>
          <p:nvPr/>
        </p:nvSpPr>
        <p:spPr>
          <a:xfrm>
            <a:off x="0" y="6492874"/>
            <a:ext cx="1952032"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4.5 OpenFlow</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例子</a:t>
            </a:r>
          </a:p>
        </p:txBody>
      </p:sp>
      <p:sp>
        <p:nvSpPr>
          <p:cNvPr id="152" name="矩形 151">
            <a:extLst>
              <a:ext uri="{FF2B5EF4-FFF2-40B4-BE49-F238E27FC236}">
                <a16:creationId xmlns:a16="http://schemas.microsoft.com/office/drawing/2014/main" id="{D4E7D163-33FF-470F-BFE4-2EA5C137929B}"/>
              </a:ext>
            </a:extLst>
          </p:cNvPr>
          <p:cNvSpPr/>
          <p:nvPr/>
        </p:nvSpPr>
        <p:spPr>
          <a:xfrm>
            <a:off x="2356024" y="6530530"/>
            <a:ext cx="9180728" cy="415498"/>
          </a:xfrm>
          <a:prstGeom prst="rect">
            <a:avLst/>
          </a:prstGeom>
        </p:spPr>
        <p:txBody>
          <a:bodyPr wrap="squar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引自</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06</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月</a:t>
            </a:r>
          </a:p>
          <a:p>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OpenFlow</a:t>
            </a:r>
            <a:r>
              <a:rPr lang="zh-CN" altLang="en-US" dirty="0"/>
              <a:t>转发表配置例子</a:t>
            </a:r>
          </a:p>
        </p:txBody>
      </p:sp>
      <p:sp>
        <p:nvSpPr>
          <p:cNvPr id="3" name="内容占位符 2"/>
          <p:cNvSpPr>
            <a:spLocks noGrp="1"/>
          </p:cNvSpPr>
          <p:nvPr>
            <p:ph idx="1"/>
          </p:nvPr>
        </p:nvSpPr>
        <p:spPr>
          <a:xfrm>
            <a:off x="685558" y="1825887"/>
            <a:ext cx="10515600" cy="4586694"/>
          </a:xfrm>
        </p:spPr>
        <p:txBody>
          <a:bodyPr/>
          <a:lstStyle/>
          <a:p>
            <a:endParaRPr lang="zh-CN" altLang="en-US" dirty="0"/>
          </a:p>
        </p:txBody>
      </p:sp>
      <p:sp>
        <p:nvSpPr>
          <p:cNvPr id="4" name="灯片编号占位符 3"/>
          <p:cNvSpPr>
            <a:spLocks noGrp="1"/>
          </p:cNvSpPr>
          <p:nvPr>
            <p:ph type="sldNum" sz="quarter" idx="12"/>
          </p:nvPr>
        </p:nvSpPr>
        <p:spPr>
          <a:xfrm>
            <a:off x="8610600" y="6711950"/>
            <a:ext cx="2743200" cy="365125"/>
          </a:xfrm>
        </p:spPr>
        <p:txBody>
          <a:bodyPr/>
          <a:lstStyle/>
          <a:p>
            <a:fld id="{8D4D1E41-7A09-AB4A-A4E1-09765ADA2698}" type="slidenum">
              <a:rPr kumimoji="1" lang="zh-CN" altLang="en-US" smtClean="0"/>
              <a:pPr/>
              <a:t>56</a:t>
            </a:fld>
            <a:endParaRPr kumimoji="1" lang="zh-CN" altLang="en-US" dirty="0"/>
          </a:p>
        </p:txBody>
      </p:sp>
      <p:sp>
        <p:nvSpPr>
          <p:cNvPr id="5" name="Rectangle 2"/>
          <p:cNvSpPr/>
          <p:nvPr/>
        </p:nvSpPr>
        <p:spPr bwMode="auto">
          <a:xfrm>
            <a:off x="1089377" y="2549593"/>
            <a:ext cx="93427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IP datagrams destined to IP address  51.6.0.8 should be forwarded to router output port 6 </a:t>
            </a:r>
          </a:p>
        </p:txBody>
      </p:sp>
      <p:sp>
        <p:nvSpPr>
          <p:cNvPr id="6" name="Rectangle 2"/>
          <p:cNvSpPr/>
          <p:nvPr/>
        </p:nvSpPr>
        <p:spPr bwMode="auto">
          <a:xfrm>
            <a:off x="1209409" y="4111038"/>
            <a:ext cx="77819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Block (do not forward) all datagrams destined to TCP  port 22 (</a:t>
            </a:r>
            <a:r>
              <a:rPr kumimoji="0" lang="en-US" altLang="en-US" sz="20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ssh</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port #)</a:t>
            </a:r>
          </a:p>
        </p:txBody>
      </p:sp>
      <p:grpSp>
        <p:nvGrpSpPr>
          <p:cNvPr id="8" name="Group 3"/>
          <p:cNvGrpSpPr/>
          <p:nvPr/>
        </p:nvGrpSpPr>
        <p:grpSpPr>
          <a:xfrm>
            <a:off x="1134065" y="1294616"/>
            <a:ext cx="8825324" cy="1339207"/>
            <a:chOff x="899508" y="1408083"/>
            <a:chExt cx="8825324" cy="1339207"/>
          </a:xfrm>
        </p:grpSpPr>
        <p:sp>
          <p:nvSpPr>
            <p:cNvPr id="9" name="Rectangle 2"/>
            <p:cNvSpPr/>
            <p:nvPr/>
          </p:nvSpPr>
          <p:spPr bwMode="auto">
            <a:xfrm>
              <a:off x="899508" y="1408083"/>
              <a:ext cx="3791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Destination-based forwarding:</a:t>
              </a:r>
            </a:p>
          </p:txBody>
        </p:sp>
        <p:sp>
          <p:nvSpPr>
            <p:cNvPr id="10" name="Rectangle 3"/>
            <p:cNvSpPr/>
            <p:nvPr/>
          </p:nvSpPr>
          <p:spPr bwMode="auto">
            <a:xfrm>
              <a:off x="914523"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1" name="Rectangle 27"/>
            <p:cNvSpPr/>
            <p:nvPr/>
          </p:nvSpPr>
          <p:spPr bwMode="auto">
            <a:xfrm>
              <a:off x="1574923"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2" name="Rectangle 28"/>
            <p:cNvSpPr/>
            <p:nvPr/>
          </p:nvSpPr>
          <p:spPr bwMode="auto">
            <a:xfrm>
              <a:off x="2003548" y="242097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3" name="Rectangle 29"/>
            <p:cNvSpPr/>
            <p:nvPr/>
          </p:nvSpPr>
          <p:spPr bwMode="auto">
            <a:xfrm>
              <a:off x="2895723" y="242097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4" name="Rectangle 30"/>
            <p:cNvSpPr/>
            <p:nvPr/>
          </p:nvSpPr>
          <p:spPr bwMode="auto">
            <a:xfrm>
              <a:off x="3557711"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5" name="Rectangle 31"/>
            <p:cNvSpPr/>
            <p:nvPr/>
          </p:nvSpPr>
          <p:spPr bwMode="auto">
            <a:xfrm>
              <a:off x="4218111"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6" name="Rectangle 32"/>
            <p:cNvSpPr/>
            <p:nvPr/>
          </p:nvSpPr>
          <p:spPr bwMode="auto">
            <a:xfrm>
              <a:off x="5619044" y="2384457"/>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51.6.0.8</a:t>
              </a:r>
            </a:p>
          </p:txBody>
        </p:sp>
        <p:sp>
          <p:nvSpPr>
            <p:cNvPr id="17" name="Rectangle 33"/>
            <p:cNvSpPr/>
            <p:nvPr/>
          </p:nvSpPr>
          <p:spPr bwMode="auto">
            <a:xfrm>
              <a:off x="6288969"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 name="Rectangle 34"/>
            <p:cNvSpPr/>
            <p:nvPr/>
          </p:nvSpPr>
          <p:spPr bwMode="auto">
            <a:xfrm>
              <a:off x="6949369" y="242097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9" name="Rectangle 35"/>
            <p:cNvSpPr/>
            <p:nvPr/>
          </p:nvSpPr>
          <p:spPr bwMode="auto">
            <a:xfrm>
              <a:off x="7576455" y="241748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0" name="Rectangle 36"/>
            <p:cNvSpPr/>
            <p:nvPr/>
          </p:nvSpPr>
          <p:spPr bwMode="auto">
            <a:xfrm>
              <a:off x="8967593" y="2364472"/>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port6</a:t>
              </a:r>
            </a:p>
          </p:txBody>
        </p:sp>
        <p:grpSp>
          <p:nvGrpSpPr>
            <p:cNvPr id="21" name="Group 1"/>
            <p:cNvGrpSpPr/>
            <p:nvPr/>
          </p:nvGrpSpPr>
          <p:grpSpPr>
            <a:xfrm>
              <a:off x="908298" y="1842896"/>
              <a:ext cx="8816534" cy="537306"/>
              <a:chOff x="908298" y="1842896"/>
              <a:chExt cx="8816534" cy="537306"/>
            </a:xfrm>
          </p:grpSpPr>
          <p:sp>
            <p:nvSpPr>
              <p:cNvPr id="24" name="Rectangle 5"/>
              <p:cNvSpPr/>
              <p:nvPr/>
            </p:nvSpPr>
            <p:spPr bwMode="auto">
              <a:xfrm>
                <a:off x="916112"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5" name="Rectangle 6"/>
              <p:cNvSpPr/>
              <p:nvPr/>
            </p:nvSpPr>
            <p:spPr bwMode="auto">
              <a:xfrm>
                <a:off x="908298" y="1851027"/>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Switch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a:t>
                </a:r>
              </a:p>
            </p:txBody>
          </p:sp>
          <p:sp>
            <p:nvSpPr>
              <p:cNvPr id="26" name="Rectangle 7"/>
              <p:cNvSpPr/>
              <p:nvPr/>
            </p:nvSpPr>
            <p:spPr bwMode="auto">
              <a:xfrm>
                <a:off x="157694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7" name="Rectangle 8"/>
              <p:cNvSpPr/>
              <p:nvPr/>
            </p:nvSpPr>
            <p:spPr bwMode="auto">
              <a:xfrm>
                <a:off x="1572479"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8" name="Rectangle 9"/>
              <p:cNvSpPr/>
              <p:nvPr/>
            </p:nvSpPr>
            <p:spPr bwMode="auto">
              <a:xfrm>
                <a:off x="223889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9" name="Rectangle 10"/>
              <p:cNvSpPr/>
              <p:nvPr/>
            </p:nvSpPr>
            <p:spPr bwMode="auto">
              <a:xfrm>
                <a:off x="2269031" y="1842896"/>
                <a:ext cx="63292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0" name="Rectangle 11"/>
              <p:cNvSpPr/>
              <p:nvPr/>
            </p:nvSpPr>
            <p:spPr bwMode="auto">
              <a:xfrm>
                <a:off x="290865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1" name="Rectangle 12"/>
              <p:cNvSpPr/>
              <p:nvPr/>
            </p:nvSpPr>
            <p:spPr bwMode="auto">
              <a:xfrm>
                <a:off x="2906422"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Eth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type</a:t>
                </a:r>
              </a:p>
            </p:txBody>
          </p:sp>
          <p:sp>
            <p:nvSpPr>
              <p:cNvPr id="32" name="Rectangle 13"/>
              <p:cNvSpPr/>
              <p:nvPr/>
            </p:nvSpPr>
            <p:spPr bwMode="auto">
              <a:xfrm>
                <a:off x="357060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3" name="Rectangle 14"/>
              <p:cNvSpPr/>
              <p:nvPr/>
            </p:nvSpPr>
            <p:spPr bwMode="auto">
              <a:xfrm>
                <a:off x="3572835"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ID</a:t>
                </a:r>
              </a:p>
            </p:txBody>
          </p:sp>
          <p:sp>
            <p:nvSpPr>
              <p:cNvPr id="34" name="Rectangle 15"/>
              <p:cNvSpPr/>
              <p:nvPr/>
            </p:nvSpPr>
            <p:spPr bwMode="auto">
              <a:xfrm>
                <a:off x="4898598"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5" name="Rectangle 16"/>
              <p:cNvSpPr/>
              <p:nvPr/>
            </p:nvSpPr>
            <p:spPr bwMode="auto">
              <a:xfrm>
                <a:off x="4905295"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6" name="Rectangle 17"/>
              <p:cNvSpPr/>
              <p:nvPr/>
            </p:nvSpPr>
            <p:spPr bwMode="auto">
              <a:xfrm>
                <a:off x="5568360"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7" name="Rectangle 18"/>
              <p:cNvSpPr/>
              <p:nvPr/>
            </p:nvSpPr>
            <p:spPr bwMode="auto">
              <a:xfrm>
                <a:off x="5563895" y="184289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8" name="Rectangle 19"/>
              <p:cNvSpPr/>
              <p:nvPr/>
            </p:nvSpPr>
            <p:spPr bwMode="auto">
              <a:xfrm>
                <a:off x="6230308"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39" name="Rectangle 20"/>
              <p:cNvSpPr/>
              <p:nvPr/>
            </p:nvSpPr>
            <p:spPr bwMode="auto">
              <a:xfrm>
                <a:off x="6231424" y="1842896"/>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Prot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0" name="Rectangle 21"/>
              <p:cNvSpPr/>
              <p:nvPr/>
            </p:nvSpPr>
            <p:spPr bwMode="auto">
              <a:xfrm>
                <a:off x="7551454"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1" name="Rectangle 22"/>
              <p:cNvSpPr/>
              <p:nvPr/>
            </p:nvSpPr>
            <p:spPr bwMode="auto">
              <a:xfrm>
                <a:off x="7589786" y="1849876"/>
                <a:ext cx="665297"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s-port</a:t>
                </a:r>
              </a:p>
            </p:txBody>
          </p:sp>
          <p:sp>
            <p:nvSpPr>
              <p:cNvPr id="42" name="Rectangle 23"/>
              <p:cNvSpPr/>
              <p:nvPr/>
            </p:nvSpPr>
            <p:spPr bwMode="auto">
              <a:xfrm>
                <a:off x="8221216"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3" name="Rectangle 24"/>
              <p:cNvSpPr/>
              <p:nvPr/>
            </p:nvSpPr>
            <p:spPr bwMode="auto">
              <a:xfrm>
                <a:off x="8215634" y="184987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d-port</a:t>
                </a:r>
              </a:p>
            </p:txBody>
          </p:sp>
          <p:sp>
            <p:nvSpPr>
              <p:cNvPr id="44" name="Rectangle 25"/>
              <p:cNvSpPr/>
              <p:nvPr/>
            </p:nvSpPr>
            <p:spPr bwMode="auto">
              <a:xfrm>
                <a:off x="8887488" y="1852728"/>
                <a:ext cx="834970" cy="495980"/>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5" name="Rectangle 26"/>
              <p:cNvSpPr/>
              <p:nvPr/>
            </p:nvSpPr>
            <p:spPr bwMode="auto">
              <a:xfrm>
                <a:off x="8882048" y="1972855"/>
                <a:ext cx="842784" cy="29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Action</a:t>
                </a:r>
              </a:p>
            </p:txBody>
          </p:sp>
          <p:sp>
            <p:nvSpPr>
              <p:cNvPr id="46" name="Rectangle 13"/>
              <p:cNvSpPr/>
              <p:nvPr/>
            </p:nvSpPr>
            <p:spPr bwMode="auto">
              <a:xfrm>
                <a:off x="4231002" y="1846643"/>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7" name="Rectangle 14"/>
              <p:cNvSpPr/>
              <p:nvPr/>
            </p:nvSpPr>
            <p:spPr bwMode="auto">
              <a:xfrm>
                <a:off x="4221946" y="1859830"/>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Pri</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8" name="Rectangle 19"/>
              <p:cNvSpPr/>
              <p:nvPr/>
            </p:nvSpPr>
            <p:spPr bwMode="auto">
              <a:xfrm>
                <a:off x="6890708" y="1853623"/>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9" name="Rectangle 20"/>
              <p:cNvSpPr/>
              <p:nvPr/>
            </p:nvSpPr>
            <p:spPr bwMode="auto">
              <a:xfrm>
                <a:off x="6891824" y="1848541"/>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ToS</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grpSp>
        <p:sp>
          <p:nvSpPr>
            <p:cNvPr id="22" name="Rectangle 35"/>
            <p:cNvSpPr/>
            <p:nvPr/>
          </p:nvSpPr>
          <p:spPr bwMode="auto">
            <a:xfrm>
              <a:off x="8181445" y="242661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3" name="Rectangle 31"/>
            <p:cNvSpPr/>
            <p:nvPr/>
          </p:nvSpPr>
          <p:spPr bwMode="auto">
            <a:xfrm>
              <a:off x="4865811"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grpSp>
      <p:grpSp>
        <p:nvGrpSpPr>
          <p:cNvPr id="50" name="Group 2"/>
          <p:cNvGrpSpPr/>
          <p:nvPr/>
        </p:nvGrpSpPr>
        <p:grpSpPr>
          <a:xfrm>
            <a:off x="1156439" y="2968661"/>
            <a:ext cx="8816534" cy="1300203"/>
            <a:chOff x="914400" y="3409942"/>
            <a:chExt cx="8816534" cy="1300203"/>
          </a:xfrm>
        </p:grpSpPr>
        <p:sp>
          <p:nvSpPr>
            <p:cNvPr id="51" name="Rectangle 3"/>
            <p:cNvSpPr/>
            <p:nvPr/>
          </p:nvSpPr>
          <p:spPr bwMode="auto">
            <a:xfrm>
              <a:off x="920625"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2" name="Rectangle 27"/>
            <p:cNvSpPr/>
            <p:nvPr/>
          </p:nvSpPr>
          <p:spPr bwMode="auto">
            <a:xfrm>
              <a:off x="1581025"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3" name="Rectangle 28"/>
            <p:cNvSpPr/>
            <p:nvPr/>
          </p:nvSpPr>
          <p:spPr bwMode="auto">
            <a:xfrm>
              <a:off x="2009650" y="438947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4" name="Rectangle 29"/>
            <p:cNvSpPr/>
            <p:nvPr/>
          </p:nvSpPr>
          <p:spPr bwMode="auto">
            <a:xfrm>
              <a:off x="2901825" y="438947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5" name="Rectangle 30"/>
            <p:cNvSpPr/>
            <p:nvPr/>
          </p:nvSpPr>
          <p:spPr bwMode="auto">
            <a:xfrm>
              <a:off x="3563813"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6" name="Rectangle 31"/>
            <p:cNvSpPr/>
            <p:nvPr/>
          </p:nvSpPr>
          <p:spPr bwMode="auto">
            <a:xfrm>
              <a:off x="4224213"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7" name="Rectangle 32"/>
            <p:cNvSpPr/>
            <p:nvPr/>
          </p:nvSpPr>
          <p:spPr bwMode="auto">
            <a:xfrm>
              <a:off x="5625146" y="437933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8" name="Rectangle 33"/>
            <p:cNvSpPr/>
            <p:nvPr/>
          </p:nvSpPr>
          <p:spPr bwMode="auto">
            <a:xfrm>
              <a:off x="6295071"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59" name="Rectangle 34"/>
            <p:cNvSpPr/>
            <p:nvPr/>
          </p:nvSpPr>
          <p:spPr bwMode="auto">
            <a:xfrm>
              <a:off x="6955471" y="438947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60" name="Rectangle 35"/>
            <p:cNvSpPr/>
            <p:nvPr/>
          </p:nvSpPr>
          <p:spPr bwMode="auto">
            <a:xfrm>
              <a:off x="7582557" y="438598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61" name="Rectangle 2"/>
            <p:cNvSpPr/>
            <p:nvPr/>
          </p:nvSpPr>
          <p:spPr bwMode="auto">
            <a:xfrm>
              <a:off x="953839" y="3409942"/>
              <a:ext cx="10538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Firewall:</a:t>
              </a:r>
            </a:p>
          </p:txBody>
        </p:sp>
        <p:sp>
          <p:nvSpPr>
            <p:cNvPr id="62" name="Rectangle 36"/>
            <p:cNvSpPr/>
            <p:nvPr/>
          </p:nvSpPr>
          <p:spPr bwMode="auto">
            <a:xfrm>
              <a:off x="8973695" y="433199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drop</a:t>
              </a:r>
            </a:p>
          </p:txBody>
        </p:sp>
        <p:grpSp>
          <p:nvGrpSpPr>
            <p:cNvPr id="63" name="Group 150"/>
            <p:cNvGrpSpPr/>
            <p:nvPr/>
          </p:nvGrpSpPr>
          <p:grpSpPr>
            <a:xfrm>
              <a:off x="914400" y="3811396"/>
              <a:ext cx="8816534" cy="537306"/>
              <a:chOff x="908298" y="1842896"/>
              <a:chExt cx="8816534" cy="537306"/>
            </a:xfrm>
          </p:grpSpPr>
          <p:sp>
            <p:nvSpPr>
              <p:cNvPr id="66" name="Rectangle 5"/>
              <p:cNvSpPr/>
              <p:nvPr/>
            </p:nvSpPr>
            <p:spPr bwMode="auto">
              <a:xfrm>
                <a:off x="916112"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67" name="Rectangle 6"/>
              <p:cNvSpPr/>
              <p:nvPr/>
            </p:nvSpPr>
            <p:spPr bwMode="auto">
              <a:xfrm>
                <a:off x="908298" y="1851027"/>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Switch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a:t>
                </a:r>
              </a:p>
            </p:txBody>
          </p:sp>
          <p:sp>
            <p:nvSpPr>
              <p:cNvPr id="68" name="Rectangle 7"/>
              <p:cNvSpPr/>
              <p:nvPr/>
            </p:nvSpPr>
            <p:spPr bwMode="auto">
              <a:xfrm>
                <a:off x="157694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69" name="Rectangle 8"/>
              <p:cNvSpPr/>
              <p:nvPr/>
            </p:nvSpPr>
            <p:spPr bwMode="auto">
              <a:xfrm>
                <a:off x="1572479"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0" name="Rectangle 9"/>
              <p:cNvSpPr/>
              <p:nvPr/>
            </p:nvSpPr>
            <p:spPr bwMode="auto">
              <a:xfrm>
                <a:off x="223889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1" name="Rectangle 10"/>
              <p:cNvSpPr/>
              <p:nvPr/>
            </p:nvSpPr>
            <p:spPr bwMode="auto">
              <a:xfrm>
                <a:off x="2269031" y="1842896"/>
                <a:ext cx="63292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2" name="Rectangle 11"/>
              <p:cNvSpPr/>
              <p:nvPr/>
            </p:nvSpPr>
            <p:spPr bwMode="auto">
              <a:xfrm>
                <a:off x="290865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3" name="Rectangle 12"/>
              <p:cNvSpPr/>
              <p:nvPr/>
            </p:nvSpPr>
            <p:spPr bwMode="auto">
              <a:xfrm>
                <a:off x="2906422"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Eth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type</a:t>
                </a:r>
              </a:p>
            </p:txBody>
          </p:sp>
          <p:sp>
            <p:nvSpPr>
              <p:cNvPr id="74" name="Rectangle 13"/>
              <p:cNvSpPr/>
              <p:nvPr/>
            </p:nvSpPr>
            <p:spPr bwMode="auto">
              <a:xfrm>
                <a:off x="357060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5" name="Rectangle 14"/>
              <p:cNvSpPr/>
              <p:nvPr/>
            </p:nvSpPr>
            <p:spPr bwMode="auto">
              <a:xfrm>
                <a:off x="3572835"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ID</a:t>
                </a:r>
              </a:p>
            </p:txBody>
          </p:sp>
          <p:sp>
            <p:nvSpPr>
              <p:cNvPr id="76" name="Rectangle 15"/>
              <p:cNvSpPr/>
              <p:nvPr/>
            </p:nvSpPr>
            <p:spPr bwMode="auto">
              <a:xfrm>
                <a:off x="4898598"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7" name="Rectangle 16"/>
              <p:cNvSpPr/>
              <p:nvPr/>
            </p:nvSpPr>
            <p:spPr bwMode="auto">
              <a:xfrm>
                <a:off x="4905295"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8" name="Rectangle 17"/>
              <p:cNvSpPr/>
              <p:nvPr/>
            </p:nvSpPr>
            <p:spPr bwMode="auto">
              <a:xfrm>
                <a:off x="5568360"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9" name="Rectangle 18"/>
              <p:cNvSpPr/>
              <p:nvPr/>
            </p:nvSpPr>
            <p:spPr bwMode="auto">
              <a:xfrm>
                <a:off x="5563895" y="184289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0" name="Rectangle 19"/>
              <p:cNvSpPr/>
              <p:nvPr/>
            </p:nvSpPr>
            <p:spPr bwMode="auto">
              <a:xfrm>
                <a:off x="6230308"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1" name="Rectangle 20"/>
              <p:cNvSpPr/>
              <p:nvPr/>
            </p:nvSpPr>
            <p:spPr bwMode="auto">
              <a:xfrm>
                <a:off x="6231424" y="1842896"/>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Prot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2" name="Rectangle 21"/>
              <p:cNvSpPr/>
              <p:nvPr/>
            </p:nvSpPr>
            <p:spPr bwMode="auto">
              <a:xfrm>
                <a:off x="7551454"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3" name="Rectangle 22"/>
              <p:cNvSpPr/>
              <p:nvPr/>
            </p:nvSpPr>
            <p:spPr bwMode="auto">
              <a:xfrm>
                <a:off x="7589786" y="1849876"/>
                <a:ext cx="665297"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s-port</a:t>
                </a:r>
              </a:p>
            </p:txBody>
          </p:sp>
          <p:sp>
            <p:nvSpPr>
              <p:cNvPr id="84" name="Rectangle 23"/>
              <p:cNvSpPr/>
              <p:nvPr/>
            </p:nvSpPr>
            <p:spPr bwMode="auto">
              <a:xfrm>
                <a:off x="8221216"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5" name="Rectangle 24"/>
              <p:cNvSpPr/>
              <p:nvPr/>
            </p:nvSpPr>
            <p:spPr bwMode="auto">
              <a:xfrm>
                <a:off x="8215634" y="184987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d-port</a:t>
                </a:r>
              </a:p>
            </p:txBody>
          </p:sp>
          <p:sp>
            <p:nvSpPr>
              <p:cNvPr id="86" name="Rectangle 25"/>
              <p:cNvSpPr/>
              <p:nvPr/>
            </p:nvSpPr>
            <p:spPr bwMode="auto">
              <a:xfrm>
                <a:off x="8887488" y="1852728"/>
                <a:ext cx="834970" cy="495980"/>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7" name="Rectangle 26"/>
              <p:cNvSpPr/>
              <p:nvPr/>
            </p:nvSpPr>
            <p:spPr bwMode="auto">
              <a:xfrm>
                <a:off x="8882048" y="1972855"/>
                <a:ext cx="842784" cy="29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Action</a:t>
                </a:r>
              </a:p>
            </p:txBody>
          </p:sp>
          <p:sp>
            <p:nvSpPr>
              <p:cNvPr id="88" name="Rectangle 13"/>
              <p:cNvSpPr/>
              <p:nvPr/>
            </p:nvSpPr>
            <p:spPr bwMode="auto">
              <a:xfrm>
                <a:off x="4231002" y="1846643"/>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9" name="Rectangle 14"/>
              <p:cNvSpPr/>
              <p:nvPr/>
            </p:nvSpPr>
            <p:spPr bwMode="auto">
              <a:xfrm>
                <a:off x="4221946" y="1859830"/>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Pri</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90" name="Rectangle 19"/>
              <p:cNvSpPr/>
              <p:nvPr/>
            </p:nvSpPr>
            <p:spPr bwMode="auto">
              <a:xfrm>
                <a:off x="6890708" y="1853623"/>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91" name="Rectangle 20"/>
              <p:cNvSpPr/>
              <p:nvPr/>
            </p:nvSpPr>
            <p:spPr bwMode="auto">
              <a:xfrm>
                <a:off x="6891824" y="1848541"/>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ToS</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grpSp>
        <p:sp>
          <p:nvSpPr>
            <p:cNvPr id="64" name="Rectangle 35"/>
            <p:cNvSpPr/>
            <p:nvPr/>
          </p:nvSpPr>
          <p:spPr bwMode="auto">
            <a:xfrm>
              <a:off x="8187547" y="43423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22</a:t>
              </a:r>
            </a:p>
          </p:txBody>
        </p:sp>
        <p:sp>
          <p:nvSpPr>
            <p:cNvPr id="65" name="Rectangle 32"/>
            <p:cNvSpPr/>
            <p:nvPr/>
          </p:nvSpPr>
          <p:spPr bwMode="auto">
            <a:xfrm>
              <a:off x="4898315" y="4382264"/>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grpSp>
      <p:sp>
        <p:nvSpPr>
          <p:cNvPr id="177" name="Rectangle 2"/>
          <p:cNvSpPr/>
          <p:nvPr/>
        </p:nvSpPr>
        <p:spPr bwMode="auto">
          <a:xfrm>
            <a:off x="1164253" y="4638233"/>
            <a:ext cx="47261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Layer 2 destination-based forwarding:</a:t>
            </a:r>
          </a:p>
        </p:txBody>
      </p:sp>
      <p:sp>
        <p:nvSpPr>
          <p:cNvPr id="178" name="Rectangle 2"/>
          <p:cNvSpPr/>
          <p:nvPr/>
        </p:nvSpPr>
        <p:spPr bwMode="auto">
          <a:xfrm>
            <a:off x="1134065" y="5979304"/>
            <a:ext cx="108848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layer 2 frames with destination  MAC address 22:A7:23:11:E1:02 should be forwarded to output port 3 </a:t>
            </a:r>
          </a:p>
        </p:txBody>
      </p:sp>
      <p:grpSp>
        <p:nvGrpSpPr>
          <p:cNvPr id="179" name="Group 118"/>
          <p:cNvGrpSpPr/>
          <p:nvPr/>
        </p:nvGrpSpPr>
        <p:grpSpPr>
          <a:xfrm>
            <a:off x="908637" y="5598043"/>
            <a:ext cx="8729763" cy="396694"/>
            <a:chOff x="685800" y="2252402"/>
            <a:chExt cx="8729763" cy="396694"/>
          </a:xfrm>
        </p:grpSpPr>
        <p:sp>
          <p:nvSpPr>
            <p:cNvPr id="180" name="Rectangle 3"/>
            <p:cNvSpPr/>
            <p:nvPr/>
          </p:nvSpPr>
          <p:spPr bwMode="auto">
            <a:xfrm>
              <a:off x="6858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1" name="Rectangle 28"/>
            <p:cNvSpPr/>
            <p:nvPr/>
          </p:nvSpPr>
          <p:spPr bwMode="auto">
            <a:xfrm>
              <a:off x="1116937" y="2301413"/>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2" name="Rectangle 29"/>
            <p:cNvSpPr/>
            <p:nvPr/>
          </p:nvSpPr>
          <p:spPr bwMode="auto">
            <a:xfrm>
              <a:off x="2667000" y="2312988"/>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3" name="Rectangle 30"/>
            <p:cNvSpPr/>
            <p:nvPr/>
          </p:nvSpPr>
          <p:spPr bwMode="auto">
            <a:xfrm>
              <a:off x="33289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4" name="Rectangle 31"/>
            <p:cNvSpPr/>
            <p:nvPr/>
          </p:nvSpPr>
          <p:spPr bwMode="auto">
            <a:xfrm>
              <a:off x="39893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5" name="Rectangle 32"/>
            <p:cNvSpPr/>
            <p:nvPr/>
          </p:nvSpPr>
          <p:spPr bwMode="auto">
            <a:xfrm>
              <a:off x="46497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6" name="Rectangle 33"/>
            <p:cNvSpPr/>
            <p:nvPr/>
          </p:nvSpPr>
          <p:spPr bwMode="auto">
            <a:xfrm>
              <a:off x="5319713"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7" name="Rectangle 34"/>
            <p:cNvSpPr/>
            <p:nvPr/>
          </p:nvSpPr>
          <p:spPr bwMode="auto">
            <a:xfrm>
              <a:off x="5980113" y="2312988"/>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8" name="Rectangle 35"/>
            <p:cNvSpPr/>
            <p:nvPr/>
          </p:nvSpPr>
          <p:spPr bwMode="auto">
            <a:xfrm>
              <a:off x="66421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89" name="Rectangle 36"/>
            <p:cNvSpPr/>
            <p:nvPr/>
          </p:nvSpPr>
          <p:spPr bwMode="auto">
            <a:xfrm>
              <a:off x="8755163" y="225511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port3</a:t>
              </a:r>
            </a:p>
          </p:txBody>
        </p:sp>
        <p:sp>
          <p:nvSpPr>
            <p:cNvPr id="190" name="Rectangle 28"/>
            <p:cNvSpPr/>
            <p:nvPr/>
          </p:nvSpPr>
          <p:spPr bwMode="auto">
            <a:xfrm>
              <a:off x="2026856" y="2252402"/>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22:A7:23:</a:t>
              </a:r>
            </a:p>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11:E1:02</a:t>
              </a:r>
            </a:p>
          </p:txBody>
        </p:sp>
        <p:sp>
          <p:nvSpPr>
            <p:cNvPr id="191" name="Rectangle 35"/>
            <p:cNvSpPr/>
            <p:nvPr/>
          </p:nvSpPr>
          <p:spPr bwMode="auto">
            <a:xfrm>
              <a:off x="7303786" y="2326492"/>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92" name="Rectangle 35"/>
            <p:cNvSpPr/>
            <p:nvPr/>
          </p:nvSpPr>
          <p:spPr bwMode="auto">
            <a:xfrm>
              <a:off x="7965472" y="2328421"/>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grpSp>
      <p:grpSp>
        <p:nvGrpSpPr>
          <p:cNvPr id="193" name="Group 41"/>
          <p:cNvGrpSpPr/>
          <p:nvPr/>
        </p:nvGrpSpPr>
        <p:grpSpPr>
          <a:xfrm>
            <a:off x="1164253" y="5076291"/>
            <a:ext cx="8816534" cy="537306"/>
            <a:chOff x="908298" y="1842896"/>
            <a:chExt cx="8816534" cy="537306"/>
          </a:xfrm>
        </p:grpSpPr>
        <p:sp>
          <p:nvSpPr>
            <p:cNvPr id="194" name="Rectangle 5"/>
            <p:cNvSpPr/>
            <p:nvPr/>
          </p:nvSpPr>
          <p:spPr bwMode="auto">
            <a:xfrm>
              <a:off x="916112"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5" name="Rectangle 6"/>
            <p:cNvSpPr/>
            <p:nvPr/>
          </p:nvSpPr>
          <p:spPr bwMode="auto">
            <a:xfrm>
              <a:off x="908298" y="1851027"/>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Switch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a:t>
              </a:r>
            </a:p>
          </p:txBody>
        </p:sp>
        <p:sp>
          <p:nvSpPr>
            <p:cNvPr id="196" name="Rectangle 7"/>
            <p:cNvSpPr/>
            <p:nvPr/>
          </p:nvSpPr>
          <p:spPr bwMode="auto">
            <a:xfrm>
              <a:off x="157694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7" name="Rectangle 8"/>
            <p:cNvSpPr/>
            <p:nvPr/>
          </p:nvSpPr>
          <p:spPr bwMode="auto">
            <a:xfrm>
              <a:off x="1572479"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8" name="Rectangle 9"/>
            <p:cNvSpPr/>
            <p:nvPr/>
          </p:nvSpPr>
          <p:spPr bwMode="auto">
            <a:xfrm>
              <a:off x="223889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9" name="Rectangle 10"/>
            <p:cNvSpPr/>
            <p:nvPr/>
          </p:nvSpPr>
          <p:spPr bwMode="auto">
            <a:xfrm>
              <a:off x="2269031" y="1842896"/>
              <a:ext cx="63292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0" name="Rectangle 11"/>
            <p:cNvSpPr/>
            <p:nvPr/>
          </p:nvSpPr>
          <p:spPr bwMode="auto">
            <a:xfrm>
              <a:off x="290865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1" name="Rectangle 12"/>
            <p:cNvSpPr/>
            <p:nvPr/>
          </p:nvSpPr>
          <p:spPr bwMode="auto">
            <a:xfrm>
              <a:off x="2906422"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Eth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type</a:t>
              </a:r>
            </a:p>
          </p:txBody>
        </p:sp>
        <p:sp>
          <p:nvSpPr>
            <p:cNvPr id="202" name="Rectangle 13"/>
            <p:cNvSpPr/>
            <p:nvPr/>
          </p:nvSpPr>
          <p:spPr bwMode="auto">
            <a:xfrm>
              <a:off x="357060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3" name="Rectangle 14"/>
            <p:cNvSpPr/>
            <p:nvPr/>
          </p:nvSpPr>
          <p:spPr bwMode="auto">
            <a:xfrm>
              <a:off x="3572835"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ID</a:t>
              </a:r>
            </a:p>
          </p:txBody>
        </p:sp>
        <p:sp>
          <p:nvSpPr>
            <p:cNvPr id="204" name="Rectangle 15"/>
            <p:cNvSpPr/>
            <p:nvPr/>
          </p:nvSpPr>
          <p:spPr bwMode="auto">
            <a:xfrm>
              <a:off x="4898598"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5" name="Rectangle 16"/>
            <p:cNvSpPr/>
            <p:nvPr/>
          </p:nvSpPr>
          <p:spPr bwMode="auto">
            <a:xfrm>
              <a:off x="4905295"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6" name="Rectangle 17"/>
            <p:cNvSpPr/>
            <p:nvPr/>
          </p:nvSpPr>
          <p:spPr bwMode="auto">
            <a:xfrm>
              <a:off x="5568360"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7" name="Rectangle 18"/>
            <p:cNvSpPr/>
            <p:nvPr/>
          </p:nvSpPr>
          <p:spPr bwMode="auto">
            <a:xfrm>
              <a:off x="5563895" y="184289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8" name="Rectangle 19"/>
            <p:cNvSpPr/>
            <p:nvPr/>
          </p:nvSpPr>
          <p:spPr bwMode="auto">
            <a:xfrm>
              <a:off x="6230308"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09" name="Rectangle 20"/>
            <p:cNvSpPr/>
            <p:nvPr/>
          </p:nvSpPr>
          <p:spPr bwMode="auto">
            <a:xfrm>
              <a:off x="6231424" y="1842896"/>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Prot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0" name="Rectangle 21"/>
            <p:cNvSpPr/>
            <p:nvPr/>
          </p:nvSpPr>
          <p:spPr bwMode="auto">
            <a:xfrm>
              <a:off x="7551454"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1" name="Rectangle 22"/>
            <p:cNvSpPr/>
            <p:nvPr/>
          </p:nvSpPr>
          <p:spPr bwMode="auto">
            <a:xfrm>
              <a:off x="7589786" y="1849876"/>
              <a:ext cx="665297"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s-port</a:t>
              </a:r>
            </a:p>
          </p:txBody>
        </p:sp>
        <p:sp>
          <p:nvSpPr>
            <p:cNvPr id="212" name="Rectangle 23"/>
            <p:cNvSpPr/>
            <p:nvPr/>
          </p:nvSpPr>
          <p:spPr bwMode="auto">
            <a:xfrm>
              <a:off x="8221216"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3" name="Rectangle 24"/>
            <p:cNvSpPr/>
            <p:nvPr/>
          </p:nvSpPr>
          <p:spPr bwMode="auto">
            <a:xfrm>
              <a:off x="8215634" y="184987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d-port</a:t>
              </a:r>
            </a:p>
          </p:txBody>
        </p:sp>
        <p:sp>
          <p:nvSpPr>
            <p:cNvPr id="214" name="Rectangle 25"/>
            <p:cNvSpPr/>
            <p:nvPr/>
          </p:nvSpPr>
          <p:spPr bwMode="auto">
            <a:xfrm>
              <a:off x="8887488" y="1852728"/>
              <a:ext cx="834970" cy="495980"/>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5" name="Rectangle 26"/>
            <p:cNvSpPr/>
            <p:nvPr/>
          </p:nvSpPr>
          <p:spPr bwMode="auto">
            <a:xfrm>
              <a:off x="8882048" y="1972855"/>
              <a:ext cx="842784" cy="29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Action</a:t>
              </a:r>
            </a:p>
          </p:txBody>
        </p:sp>
        <p:sp>
          <p:nvSpPr>
            <p:cNvPr id="216" name="Rectangle 13"/>
            <p:cNvSpPr/>
            <p:nvPr/>
          </p:nvSpPr>
          <p:spPr bwMode="auto">
            <a:xfrm>
              <a:off x="4231002" y="1846643"/>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7" name="Rectangle 14"/>
            <p:cNvSpPr/>
            <p:nvPr/>
          </p:nvSpPr>
          <p:spPr bwMode="auto">
            <a:xfrm>
              <a:off x="4221946" y="1859830"/>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Pri</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8" name="Rectangle 19"/>
            <p:cNvSpPr/>
            <p:nvPr/>
          </p:nvSpPr>
          <p:spPr bwMode="auto">
            <a:xfrm>
              <a:off x="6890708" y="1853623"/>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19" name="Rectangle 20"/>
            <p:cNvSpPr/>
            <p:nvPr/>
          </p:nvSpPr>
          <p:spPr bwMode="auto">
            <a:xfrm>
              <a:off x="6891824" y="1848541"/>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ToS</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grpSp>
      <p:sp>
        <p:nvSpPr>
          <p:cNvPr id="134" name="文本框 133">
            <a:extLst>
              <a:ext uri="{FF2B5EF4-FFF2-40B4-BE49-F238E27FC236}">
                <a16:creationId xmlns:a16="http://schemas.microsoft.com/office/drawing/2014/main" id="{485ECEA1-8E6F-409F-BB36-AB6730D0907E}"/>
              </a:ext>
            </a:extLst>
          </p:cNvPr>
          <p:cNvSpPr txBox="1"/>
          <p:nvPr/>
        </p:nvSpPr>
        <p:spPr>
          <a:xfrm>
            <a:off x="0" y="6530600"/>
            <a:ext cx="1952032"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4.5 OpenFlow</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例子</a:t>
            </a:r>
          </a:p>
        </p:txBody>
      </p:sp>
      <p:sp>
        <p:nvSpPr>
          <p:cNvPr id="135" name="矩形 134">
            <a:extLst>
              <a:ext uri="{FF2B5EF4-FFF2-40B4-BE49-F238E27FC236}">
                <a16:creationId xmlns:a16="http://schemas.microsoft.com/office/drawing/2014/main" id="{576F2AFE-D5A8-41C5-A738-E42CC183978E}"/>
              </a:ext>
            </a:extLst>
          </p:cNvPr>
          <p:cNvSpPr/>
          <p:nvPr/>
        </p:nvSpPr>
        <p:spPr>
          <a:xfrm>
            <a:off x="2356024" y="6545942"/>
            <a:ext cx="9180728" cy="415498"/>
          </a:xfrm>
          <a:prstGeom prst="rect">
            <a:avLst/>
          </a:prstGeom>
        </p:spPr>
        <p:txBody>
          <a:bodyPr wrap="squar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引自</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06</a:t>
            </a:r>
            <a:r>
              <a:rPr lang="zh-CN" altLang="en-US" sz="1050" dirty="0">
                <a:solidFill>
                  <a:schemeClr val="bg1">
                    <a:lumMod val="50000"/>
                  </a:schemeClr>
                </a:solidFill>
                <a:latin typeface="微软雅黑" panose="020B0503020204020204" pitchFamily="34" charset="-122"/>
                <a:ea typeface="微软雅黑" panose="020B0503020204020204" pitchFamily="34" charset="-122"/>
              </a:rPr>
              <a:t>月</a:t>
            </a:r>
          </a:p>
          <a:p>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dissolve">
                                      <p:cBhvr>
                                        <p:cTn id="16" dur="500"/>
                                        <p:tgtEl>
                                          <p:spTgt spid="50"/>
                                        </p:tgtEl>
                                      </p:cBhvr>
                                    </p:animEffect>
                                  </p:childTnLst>
                                </p:cTn>
                              </p:par>
                            </p:childTnLst>
                          </p:cTn>
                        </p:par>
                        <p:par>
                          <p:cTn id="17" fill="hold">
                            <p:stCondLst>
                              <p:cond delay="500"/>
                            </p:stCondLst>
                            <p:childTnLst>
                              <p:par>
                                <p:cTn id="18" presetID="9" presetClass="entr" presetSubtype="0" fill="hold" grpId="0" nodeType="after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par>
                          <p:cTn id="21" fill="hold">
                            <p:stCondLst>
                              <p:cond delay="2000"/>
                            </p:stCondLst>
                            <p:childTnLst>
                              <p:par>
                                <p:cTn id="22" presetID="9" presetClass="entr" presetSubtype="0" fill="hold" grpId="0" nodeType="afterEffect">
                                  <p:stCondLst>
                                    <p:cond delay="1000"/>
                                  </p:stCondLst>
                                  <p:childTnLst>
                                    <p:set>
                                      <p:cBhvr>
                                        <p:cTn id="23" dur="1" fill="hold">
                                          <p:stCondLst>
                                            <p:cond delay="0"/>
                                          </p:stCondLst>
                                        </p:cTn>
                                        <p:tgtEl>
                                          <p:spTgt spid="178"/>
                                        </p:tgtEl>
                                        <p:attrNameLst>
                                          <p:attrName>style.visibility</p:attrName>
                                        </p:attrNameLst>
                                      </p:cBhvr>
                                      <p:to>
                                        <p:strVal val="visible"/>
                                      </p:to>
                                    </p:set>
                                    <p:animEffect transition="in" filter="dissolve">
                                      <p:cBhvr>
                                        <p:cTn id="24"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p:txBody>
          <a:bodyPr/>
          <a:lstStyle/>
          <a:p>
            <a:r>
              <a:rPr lang="en-US" altLang="zh-CN" dirty="0"/>
              <a:t>SDN</a:t>
            </a:r>
            <a:r>
              <a:rPr lang="zh-CN" altLang="en-US" dirty="0"/>
              <a:t>属于哪一层？</a:t>
            </a:r>
            <a:endParaRPr lang="en-US" altLang="zh-CN" dirty="0"/>
          </a:p>
          <a:p>
            <a:pPr lvl="1"/>
            <a:r>
              <a:rPr lang="zh-CN" altLang="en-US" dirty="0"/>
              <a:t>在计算机网络的网络中，用于选路</a:t>
            </a:r>
            <a:endParaRPr lang="en-US" altLang="zh-CN" dirty="0"/>
          </a:p>
          <a:p>
            <a:pPr lvl="1"/>
            <a:r>
              <a:rPr lang="zh-CN" altLang="en-US" dirty="0"/>
              <a:t>对应于</a:t>
            </a:r>
            <a:r>
              <a:rPr lang="en-US" altLang="zh-CN" dirty="0"/>
              <a:t>RIP</a:t>
            </a:r>
            <a:r>
              <a:rPr lang="zh-CN" altLang="en-US" dirty="0"/>
              <a:t>、</a:t>
            </a:r>
            <a:r>
              <a:rPr lang="en-US" altLang="zh-CN" dirty="0"/>
              <a:t>OSFP</a:t>
            </a:r>
            <a:r>
              <a:rPr lang="zh-CN" altLang="en-US" dirty="0"/>
              <a:t>、</a:t>
            </a:r>
            <a:r>
              <a:rPr lang="en-US" altLang="zh-CN" dirty="0"/>
              <a:t>BGP</a:t>
            </a:r>
            <a:r>
              <a:rPr lang="zh-CN" altLang="en-US" dirty="0"/>
              <a:t>等</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57</a:t>
            </a:fld>
            <a:endParaRPr kumimoji="1" lang="zh-CN" altLang="en-US" dirty="0"/>
          </a:p>
        </p:txBody>
      </p:sp>
      <p:sp>
        <p:nvSpPr>
          <p:cNvPr id="5" name="文本框 4">
            <a:extLst>
              <a:ext uri="{FF2B5EF4-FFF2-40B4-BE49-F238E27FC236}">
                <a16:creationId xmlns:a16="http://schemas.microsoft.com/office/drawing/2014/main" id="{87AFBB8A-2A56-4C42-A715-24C2779FE5C1}"/>
              </a:ext>
            </a:extLst>
          </p:cNvPr>
          <p:cNvSpPr txBox="1"/>
          <p:nvPr/>
        </p:nvSpPr>
        <p:spPr>
          <a:xfrm>
            <a:off x="0" y="6492874"/>
            <a:ext cx="1952032"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思考</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a:solidFill>
                  <a:schemeClr val="tx1"/>
                </a:solidFill>
                <a:ea typeface="宋体" panose="02010600030101010101" pitchFamily="2" charset="-122"/>
              </a:rPr>
              <a:t>SDN</a:t>
            </a:r>
            <a:r>
              <a:rPr kumimoji="1" lang="zh-CN" altLang="en-US" dirty="0"/>
              <a:t>仿真环境</a:t>
            </a:r>
          </a:p>
        </p:txBody>
      </p:sp>
      <p:sp>
        <p:nvSpPr>
          <p:cNvPr id="8195" name="Rectangle 3"/>
          <p:cNvSpPr>
            <a:spLocks noGrp="1" noChangeArrowheads="1"/>
          </p:cNvSpPr>
          <p:nvPr>
            <p:ph type="body" idx="1"/>
          </p:nvPr>
        </p:nvSpPr>
        <p:spPr>
          <a:xfrm>
            <a:off x="7416006" y="1387475"/>
            <a:ext cx="3937794" cy="5346700"/>
          </a:xfrm>
        </p:spPr>
        <p:txBody>
          <a:bodyPr/>
          <a:lstStyle/>
          <a:p>
            <a:pPr>
              <a:buFontTx/>
              <a:buNone/>
            </a:pPr>
            <a:r>
              <a:rPr lang="zh-CN" altLang="en-US" sz="2000" b="1" dirty="0">
                <a:ea typeface="宋体" panose="02010600030101010101" pitchFamily="2" charset="-122"/>
              </a:rPr>
              <a:t>环境搭配：</a:t>
            </a:r>
          </a:p>
          <a:p>
            <a:pPr>
              <a:buFontTx/>
              <a:buNone/>
            </a:pPr>
            <a:r>
              <a:rPr lang="zh-CN" altLang="en-US" sz="2000" dirty="0">
                <a:ea typeface="宋体" panose="02010600030101010101" pitchFamily="2" charset="-122"/>
              </a:rPr>
              <a:t>PC*1：</a:t>
            </a:r>
          </a:p>
          <a:p>
            <a:pPr algn="just">
              <a:buFontTx/>
              <a:buNone/>
            </a:pPr>
            <a:r>
              <a:rPr lang="zh-CN" altLang="en-US" sz="2000" dirty="0">
                <a:ea typeface="宋体" panose="02010600030101010101" pitchFamily="2" charset="-122"/>
              </a:rPr>
              <a:t>Ubuntu12.04+</a:t>
            </a:r>
          </a:p>
          <a:p>
            <a:pPr algn="just">
              <a:buFontTx/>
              <a:buNone/>
            </a:pPr>
            <a:r>
              <a:rPr lang="zh-CN" altLang="en-US" sz="2000" dirty="0">
                <a:ea typeface="宋体" panose="02010600030101010101" pitchFamily="2" charset="-122"/>
              </a:rPr>
              <a:t>floodlight+</a:t>
            </a:r>
          </a:p>
          <a:p>
            <a:pPr algn="just">
              <a:buFontTx/>
              <a:buNone/>
            </a:pPr>
            <a:r>
              <a:rPr lang="zh-CN" altLang="en-US" sz="2000" dirty="0">
                <a:ea typeface="宋体" panose="02010600030101010101" pitchFamily="2" charset="-122"/>
              </a:rPr>
              <a:t>Mininet.</a:t>
            </a:r>
          </a:p>
          <a:p>
            <a:pPr algn="just">
              <a:buFontTx/>
              <a:buNone/>
            </a:pPr>
            <a:r>
              <a:rPr lang="zh-CN" altLang="en-US" sz="2000" b="1" dirty="0">
                <a:ea typeface="宋体" panose="02010600030101010101" pitchFamily="2" charset="-122"/>
              </a:rPr>
              <a:t>虚拟：</a:t>
            </a:r>
            <a:r>
              <a:rPr lang="zh-CN" altLang="en-US" sz="2000" dirty="0">
                <a:ea typeface="宋体" panose="02010600030101010101" pitchFamily="2" charset="-122"/>
              </a:rPr>
              <a:t>virtualbox</a:t>
            </a:r>
          </a:p>
          <a:p>
            <a:pPr algn="just">
              <a:buFontTx/>
              <a:buNone/>
            </a:pPr>
            <a:r>
              <a:rPr lang="zh-CN" altLang="en-US" sz="2000" dirty="0">
                <a:ea typeface="宋体" panose="02010600030101010101" pitchFamily="2" charset="-122"/>
              </a:rPr>
              <a:t>------------------</a:t>
            </a:r>
          </a:p>
          <a:p>
            <a:pPr algn="just">
              <a:buFontTx/>
              <a:buNone/>
            </a:pPr>
            <a:r>
              <a:rPr lang="zh-CN" altLang="en-US" sz="2000" dirty="0">
                <a:ea typeface="宋体" panose="02010600030101010101" pitchFamily="2" charset="-122"/>
              </a:rPr>
              <a:t>PC：Floodlight</a:t>
            </a:r>
          </a:p>
          <a:p>
            <a:pPr algn="just">
              <a:buFontTx/>
              <a:buNone/>
            </a:pPr>
            <a:r>
              <a:rPr lang="zh-CN" altLang="en-US" sz="2000" dirty="0">
                <a:ea typeface="宋体" panose="02010600030101010101" pitchFamily="2" charset="-122"/>
              </a:rPr>
              <a:t>作为控制器</a:t>
            </a:r>
          </a:p>
          <a:p>
            <a:pPr algn="just">
              <a:buFontTx/>
              <a:buNone/>
            </a:pPr>
            <a:r>
              <a:rPr lang="zh-CN" altLang="en-US" sz="2000" dirty="0">
                <a:ea typeface="宋体" panose="02010600030101010101" pitchFamily="2" charset="-122"/>
              </a:rPr>
              <a:t>virtualbx:mininet</a:t>
            </a:r>
          </a:p>
          <a:p>
            <a:pPr marL="0" algn="just">
              <a:buFontTx/>
              <a:buNone/>
            </a:pPr>
            <a:r>
              <a:rPr lang="zh-CN" altLang="en-US" sz="2000" dirty="0">
                <a:ea typeface="宋体" panose="02010600030101010101" pitchFamily="2" charset="-122"/>
              </a:rPr>
              <a:t>作为openflow交换机，以及host,以及网络拓扑结构</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 y="1482326"/>
            <a:ext cx="6534150" cy="370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Text Box 5"/>
          <p:cNvSpPr txBox="1">
            <a:spLocks noChangeArrowheads="1"/>
          </p:cNvSpPr>
          <p:nvPr/>
        </p:nvSpPr>
        <p:spPr bwMode="auto">
          <a:xfrm>
            <a:off x="203200" y="5443337"/>
            <a:ext cx="589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1pPr>
            <a:lvl2pPr marL="742950" indent="-28575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2pPr>
            <a:lvl3pPr marL="11430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3pPr>
            <a:lvl4pPr marL="16002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4pPr>
            <a:lvl5pPr marL="20574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5pPr>
            <a:lvl6pPr marL="25146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6pPr>
            <a:lvl7pPr marL="29718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7pPr>
            <a:lvl8pPr marL="34290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8pPr>
            <a:lvl9pPr marL="38862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9pPr>
          </a:lstStyle>
          <a:p>
            <a:r>
              <a:rPr lang="zh-CN" altLang="en-US" dirty="0">
                <a:ea typeface="宋体" panose="02010600030101010101" pitchFamily="2" charset="-122"/>
              </a:rPr>
              <a:t>若Mininet稍显单薄，则使用OpenvSwitch。</a:t>
            </a:r>
            <a:endParaRPr lang="zh-CN" altLang="en-US" dirty="0"/>
          </a:p>
        </p:txBody>
      </p:sp>
      <p:sp>
        <p:nvSpPr>
          <p:cNvPr id="6" name="文本框 5">
            <a:extLst>
              <a:ext uri="{FF2B5EF4-FFF2-40B4-BE49-F238E27FC236}">
                <a16:creationId xmlns:a16="http://schemas.microsoft.com/office/drawing/2014/main" id="{A27A9F7D-410D-4A9C-99ED-2656B53EB5BE}"/>
              </a:ext>
            </a:extLst>
          </p:cNvPr>
          <p:cNvSpPr txBox="1"/>
          <p:nvPr/>
        </p:nvSpPr>
        <p:spPr>
          <a:xfrm>
            <a:off x="0" y="6492874"/>
            <a:ext cx="1952032"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4.7 SDN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仿真环境</a:t>
            </a:r>
          </a:p>
        </p:txBody>
      </p:sp>
      <p:sp>
        <p:nvSpPr>
          <p:cNvPr id="7" name="灯片编号占位符 3">
            <a:extLst>
              <a:ext uri="{FF2B5EF4-FFF2-40B4-BE49-F238E27FC236}">
                <a16:creationId xmlns:a16="http://schemas.microsoft.com/office/drawing/2014/main" id="{95FFE7AC-025D-174E-A7B1-64B5232F01E5}"/>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58</a:t>
            </a:fld>
            <a:endParaRPr kumimoji="1"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kumimoji="1" lang="zh-CN" altLang="en-US" dirty="0"/>
              <a:t>一个实际的</a:t>
            </a:r>
            <a:r>
              <a:rPr lang="en-US" altLang="zh-CN" dirty="0">
                <a:solidFill>
                  <a:schemeClr val="tx1"/>
                </a:solidFill>
                <a:ea typeface="宋体" panose="02010600030101010101" pitchFamily="2" charset="-122"/>
              </a:rPr>
              <a:t>SDN</a:t>
            </a:r>
            <a:r>
              <a:rPr lang="zh-CN" altLang="en-US" dirty="0">
                <a:solidFill>
                  <a:schemeClr val="tx1"/>
                </a:solidFill>
                <a:ea typeface="宋体" panose="02010600030101010101" pitchFamily="2" charset="-122"/>
              </a:rPr>
              <a:t>：Google B4</a:t>
            </a:r>
          </a:p>
        </p:txBody>
      </p:sp>
      <p:sp>
        <p:nvSpPr>
          <p:cNvPr id="20484" name="Text Box 4"/>
          <p:cNvSpPr txBox="1">
            <a:spLocks noChangeArrowheads="1"/>
          </p:cNvSpPr>
          <p:nvPr/>
        </p:nvSpPr>
        <p:spPr bwMode="auto">
          <a:xfrm>
            <a:off x="9528320" y="1981984"/>
            <a:ext cx="238393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1pPr>
            <a:lvl2pPr marL="742950" indent="-28575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2pPr>
            <a:lvl3pPr marL="11430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3pPr>
            <a:lvl4pPr marL="16002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4pPr>
            <a:lvl5pPr marL="2057400" indent="-228600" algn="r">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5pPr>
            <a:lvl6pPr marL="25146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6pPr>
            <a:lvl7pPr marL="29718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7pPr>
            <a:lvl8pPr marL="34290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8pPr>
            <a:lvl9pPr marL="3886200" indent="-228600" algn="r" eaLnBrk="0" fontAlgn="base" hangingPunct="0">
              <a:spcBef>
                <a:spcPct val="0"/>
              </a:spcBef>
              <a:spcAft>
                <a:spcPct val="0"/>
              </a:spcAft>
              <a:buFont typeface="Arial" panose="020B0604020202020204" pitchFamily="34" charset="0"/>
              <a:defRPr sz="2000" b="1">
                <a:solidFill>
                  <a:schemeClr val="accent1"/>
                </a:solidFill>
                <a:latin typeface="Lucida Sans Unicode" panose="020B0602030504020204" pitchFamily="34" charset="0"/>
                <a:ea typeface="Gulim" panose="020B0600000101010101" pitchFamily="34" charset="-127"/>
              </a:defRPr>
            </a:lvl9pPr>
          </a:lstStyle>
          <a:p>
            <a:pPr algn="l"/>
            <a:r>
              <a:rPr lang="zh-CN" altLang="en-US" sz="2400" dirty="0">
                <a:solidFill>
                  <a:schemeClr val="tx1"/>
                </a:solidFill>
                <a:latin typeface="微软雅黑" panose="020B0503020204020204" pitchFamily="34" charset="-122"/>
                <a:ea typeface="微软雅黑" panose="020B0503020204020204" pitchFamily="34" charset="-122"/>
              </a:rPr>
              <a:t>分为物理设备层、局部网络控制层和全局控制层。一个</a:t>
            </a:r>
            <a:r>
              <a:rPr lang="en-US" altLang="zh-CN" sz="2400" dirty="0">
                <a:solidFill>
                  <a:schemeClr val="tx1"/>
                </a:solidFill>
                <a:latin typeface="微软雅黑" panose="020B0503020204020204" pitchFamily="34" charset="-122"/>
                <a:ea typeface="微软雅黑" panose="020B0503020204020204" pitchFamily="34" charset="-122"/>
              </a:rPr>
              <a:t>Site</a:t>
            </a:r>
            <a:r>
              <a:rPr lang="zh-CN" altLang="en-US" sz="2400" dirty="0">
                <a:solidFill>
                  <a:schemeClr val="tx1"/>
                </a:solidFill>
                <a:latin typeface="微软雅黑" panose="020B0503020204020204" pitchFamily="34" charset="-122"/>
                <a:ea typeface="微软雅黑" panose="020B0503020204020204" pitchFamily="34" charset="-122"/>
              </a:rPr>
              <a:t>就是一个数据中心</a:t>
            </a:r>
          </a:p>
        </p:txBody>
      </p:sp>
      <p:sp>
        <p:nvSpPr>
          <p:cNvPr id="5" name="文本框 4">
            <a:extLst>
              <a:ext uri="{FF2B5EF4-FFF2-40B4-BE49-F238E27FC236}">
                <a16:creationId xmlns:a16="http://schemas.microsoft.com/office/drawing/2014/main" id="{08F44ABD-BCDF-4F2D-B923-72C7F2D47BB5}"/>
              </a:ext>
            </a:extLst>
          </p:cNvPr>
          <p:cNvSpPr txBox="1"/>
          <p:nvPr/>
        </p:nvSpPr>
        <p:spPr>
          <a:xfrm>
            <a:off x="0" y="6492874"/>
            <a:ext cx="2743200"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一个实际的</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SDN</a:t>
            </a:r>
            <a:endParaRPr lang="zh-CN" altLang="en-US" sz="16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D80A354-0241-4868-9091-A53AB8F4734A}"/>
              </a:ext>
            </a:extLst>
          </p:cNvPr>
          <p:cNvPicPr>
            <a:picLocks noChangeAspect="1"/>
          </p:cNvPicPr>
          <p:nvPr/>
        </p:nvPicPr>
        <p:blipFill>
          <a:blip r:embed="rId3"/>
          <a:stretch>
            <a:fillRect/>
          </a:stretch>
        </p:blipFill>
        <p:spPr>
          <a:xfrm>
            <a:off x="517081" y="1581151"/>
            <a:ext cx="9011239" cy="4373206"/>
          </a:xfrm>
          <a:prstGeom prst="rect">
            <a:avLst/>
          </a:prstGeom>
        </p:spPr>
      </p:pic>
      <p:sp>
        <p:nvSpPr>
          <p:cNvPr id="6" name="灯片编号占位符 3">
            <a:extLst>
              <a:ext uri="{FF2B5EF4-FFF2-40B4-BE49-F238E27FC236}">
                <a16:creationId xmlns:a16="http://schemas.microsoft.com/office/drawing/2014/main" id="{4412DD24-9977-4C49-8084-477306019D57}"/>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59</a:t>
            </a:fld>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p>
        </p:txBody>
      </p:sp>
      <p:sp>
        <p:nvSpPr>
          <p:cNvPr id="3" name="内容占位符 2"/>
          <p:cNvSpPr>
            <a:spLocks noGrp="1"/>
          </p:cNvSpPr>
          <p:nvPr>
            <p:ph idx="1"/>
          </p:nvPr>
        </p:nvSpPr>
        <p:spPr/>
        <p:txBody>
          <a:bodyPr>
            <a:normAutofit/>
          </a:bodyPr>
          <a:lstStyle/>
          <a:p>
            <a:r>
              <a:rPr lang="zh-CN" altLang="en-US" dirty="0">
                <a:solidFill>
                  <a:srgbClr val="FF0000"/>
                </a:solidFill>
              </a:rPr>
              <a:t>物联网 </a:t>
            </a:r>
            <a:endParaRPr lang="en-US" altLang="zh-CN" dirty="0">
              <a:solidFill>
                <a:srgbClr val="FF0000"/>
              </a:solidFill>
            </a:endParaRPr>
          </a:p>
          <a:p>
            <a:r>
              <a:rPr kumimoji="1" lang="zh-CN" altLang="en-US" dirty="0"/>
              <a:t>工业互联网</a:t>
            </a:r>
            <a:endParaRPr lang="zh-CN" altLang="en-US" sz="2400" dirty="0">
              <a:latin typeface="+mn-lt"/>
              <a:ea typeface="+mn-ea"/>
            </a:endParaRPr>
          </a:p>
          <a:p>
            <a:r>
              <a:rPr lang="zh-CN" altLang="en-US" dirty="0"/>
              <a:t>命名数据网络</a:t>
            </a:r>
            <a:r>
              <a:rPr lang="en-US" altLang="zh-CN" dirty="0"/>
              <a:t>NDN</a:t>
            </a:r>
            <a:endParaRPr lang="zh-CN" altLang="en-US" dirty="0"/>
          </a:p>
          <a:p>
            <a:pPr>
              <a:lnSpc>
                <a:spcPct val="130000"/>
              </a:lnSpc>
            </a:pPr>
            <a:r>
              <a:rPr lang="zh-CN" altLang="en-US" dirty="0"/>
              <a:t>软件定义网络</a:t>
            </a:r>
            <a:r>
              <a:rPr lang="en-US" altLang="zh-CN" dirty="0"/>
              <a:t>SDN</a:t>
            </a:r>
          </a:p>
          <a:p>
            <a:pPr>
              <a:lnSpc>
                <a:spcPct val="130000"/>
              </a:lnSpc>
            </a:pPr>
            <a:r>
              <a:rPr lang="zh-CN" altLang="en-US" dirty="0"/>
              <a:t>网络与机器学习</a:t>
            </a:r>
            <a:endParaRPr lang="en-US" altLang="zh-CN" dirty="0"/>
          </a:p>
          <a:p>
            <a:pPr>
              <a:lnSpc>
                <a:spcPct val="130000"/>
              </a:lnSpc>
            </a:pPr>
            <a:r>
              <a:rPr lang="zh-CN" altLang="en-US" dirty="0"/>
              <a:t>区块链与区块链网络</a:t>
            </a:r>
            <a:endParaRPr lang="en-US" altLang="zh-CN" dirty="0"/>
          </a:p>
          <a:p>
            <a:pPr>
              <a:lnSpc>
                <a:spcPct val="130000"/>
              </a:lnSpc>
            </a:pPr>
            <a:r>
              <a:rPr lang="zh-CN" altLang="en-US" dirty="0"/>
              <a:t>网络测量新技术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a:t>
            </a:fld>
            <a:endParaRPr kumimoji="1" lang="zh-CN" altLang="en-US" dirty="0"/>
          </a:p>
        </p:txBody>
      </p:sp>
      <p:sp>
        <p:nvSpPr>
          <p:cNvPr id="6" name="矩形标注 5"/>
          <p:cNvSpPr/>
          <p:nvPr/>
        </p:nvSpPr>
        <p:spPr>
          <a:xfrm>
            <a:off x="5642321" y="1503110"/>
            <a:ext cx="4793127" cy="2215751"/>
          </a:xfrm>
          <a:prstGeom prst="wedgeRectCallout">
            <a:avLst>
              <a:gd name="adj1" fmla="val -115877"/>
              <a:gd name="adj2" fmla="val -3427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prstClr val="black"/>
                </a:solidFill>
                <a:latin typeface="微软雅黑" panose="020B0503020204020204" pitchFamily="34" charset="-122"/>
                <a:ea typeface="微软雅黑" panose="020B0503020204020204" pitchFamily="34" charset="-122"/>
              </a:rPr>
              <a:t>1</a:t>
            </a:r>
            <a:r>
              <a:rPr kumimoji="1"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sym typeface="+mn-ea"/>
              </a:rPr>
              <a:t>物联网起源、概念</a:t>
            </a:r>
            <a:endParaRPr lang="en-US" altLang="zh-CN" sz="2400" dirty="0">
              <a:solidFill>
                <a:schemeClr val="tx1"/>
              </a:solidFill>
              <a:sym typeface="+mn-ea"/>
            </a:endParaRPr>
          </a:p>
          <a:p>
            <a:pPr>
              <a:lnSpc>
                <a:spcPct val="150000"/>
              </a:lnSpc>
            </a:pPr>
            <a:r>
              <a:rPr kumimoji="1"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sym typeface="+mn-ea"/>
              </a:rPr>
              <a:t>物联网的原理</a:t>
            </a:r>
            <a:endParaRPr lang="zh-CN" altLang="en-US" sz="2400" dirty="0">
              <a:solidFill>
                <a:schemeClr val="tx1"/>
              </a:solidFill>
              <a:latin typeface="微软雅黑" panose="020B0503020204020204" pitchFamily="34" charset="-122"/>
              <a:ea typeface="微软雅黑" panose="020B0503020204020204" pitchFamily="34" charset="-122"/>
            </a:endParaRPr>
          </a:p>
          <a:p>
            <a:pPr>
              <a:lnSpc>
                <a:spcPct val="130000"/>
              </a:lnSpc>
            </a:pPr>
            <a:r>
              <a:rPr kumimoji="1" lang="en-US" altLang="zh-CN" sz="2400" dirty="0">
                <a:solidFill>
                  <a:schemeClr val="tx1"/>
                </a:solidFill>
                <a:latin typeface="微软雅黑" panose="020B0503020204020204" pitchFamily="34" charset="-122"/>
                <a:ea typeface="微软雅黑" panose="020B0503020204020204" pitchFamily="34" charset="-122"/>
              </a:rPr>
              <a:t>3.</a:t>
            </a:r>
            <a:r>
              <a:rPr lang="zh-CN" altLang="en-US" sz="2400" dirty="0">
                <a:solidFill>
                  <a:schemeClr val="tx1"/>
                </a:solidFill>
                <a:sym typeface="+mn-ea"/>
              </a:rPr>
              <a:t>物联网关键技术</a:t>
            </a:r>
            <a:endParaRPr kumimoji="1" lang="en-US" altLang="zh-CN" sz="2400" dirty="0">
              <a:solidFill>
                <a:schemeClr val="tx1"/>
              </a:solidFill>
            </a:endParaRPr>
          </a:p>
          <a:p>
            <a:pPr marL="149225" lvl="0">
              <a:lnSpc>
                <a:spcPct val="130000"/>
              </a:lnSpc>
              <a:spcBef>
                <a:spcPts val="600"/>
              </a:spcBef>
            </a:pP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dirty="0">
                <a:solidFill>
                  <a:schemeClr val="tx1"/>
                </a:solidFill>
                <a:ea typeface="宋体" panose="02010600030101010101" pitchFamily="2" charset="-122"/>
              </a:rPr>
              <a:t>SDN</a:t>
            </a:r>
            <a:r>
              <a:rPr kumimoji="1" lang="zh-CN" altLang="en-US" dirty="0"/>
              <a:t>最适合的领域是数据中心</a:t>
            </a:r>
            <a:endParaRPr lang="zh-CN" altLang="en-US" dirty="0">
              <a:solidFill>
                <a:schemeClr val="tx1"/>
              </a:solidFill>
              <a:ea typeface="宋体" panose="02010600030101010101" pitchFamily="2" charset="-122"/>
            </a:endParaRPr>
          </a:p>
        </p:txBody>
      </p:sp>
      <p:sp>
        <p:nvSpPr>
          <p:cNvPr id="21507" name="Rectangle 3"/>
          <p:cNvSpPr>
            <a:spLocks noGrp="1" noChangeArrowheads="1"/>
          </p:cNvSpPr>
          <p:nvPr>
            <p:ph type="body" idx="1"/>
          </p:nvPr>
        </p:nvSpPr>
        <p:spPr/>
        <p:txBody>
          <a:bodyPr/>
          <a:lstStyle/>
          <a:p>
            <a:endParaRPr lang="zh-CN" altLang="zh-CN">
              <a:ea typeface="宋体" panose="02010600030101010101" pitchFamily="2" charset="-122"/>
            </a:endParaRP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270000"/>
            <a:ext cx="8486329" cy="471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文本框 4">
            <a:extLst>
              <a:ext uri="{FF2B5EF4-FFF2-40B4-BE49-F238E27FC236}">
                <a16:creationId xmlns:a16="http://schemas.microsoft.com/office/drawing/2014/main" id="{766355D6-8D49-4011-9DFE-D79F6BFD2AB6}"/>
              </a:ext>
            </a:extLst>
          </p:cNvPr>
          <p:cNvSpPr txBox="1"/>
          <p:nvPr/>
        </p:nvSpPr>
        <p:spPr>
          <a:xfrm>
            <a:off x="0" y="6492874"/>
            <a:ext cx="3302000"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4.9 SDN</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最适合的领域是数据中心</a:t>
            </a:r>
          </a:p>
        </p:txBody>
      </p:sp>
      <p:sp>
        <p:nvSpPr>
          <p:cNvPr id="6" name="灯片编号占位符 3">
            <a:extLst>
              <a:ext uri="{FF2B5EF4-FFF2-40B4-BE49-F238E27FC236}">
                <a16:creationId xmlns:a16="http://schemas.microsoft.com/office/drawing/2014/main" id="{28E71828-7A37-6749-B1FE-582CA764B80D}"/>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60</a:t>
            </a:fld>
            <a:endParaRPr kumimoji="1"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endParaRPr lang="zh-CN" altLang="en-US" dirty="0"/>
          </a:p>
        </p:txBody>
      </p:sp>
      <p:sp>
        <p:nvSpPr>
          <p:cNvPr id="3" name="内容占位符 2"/>
          <p:cNvSpPr>
            <a:spLocks noGrp="1"/>
          </p:cNvSpPr>
          <p:nvPr>
            <p:ph idx="1"/>
          </p:nvPr>
        </p:nvSpPr>
        <p:spPr/>
        <p:txBody>
          <a:bodyPr>
            <a:normAutofit/>
          </a:bodyPr>
          <a:lstStyle/>
          <a:p>
            <a:r>
              <a:rPr lang="zh-CN" altLang="en-US" dirty="0"/>
              <a:t>物联网 </a:t>
            </a:r>
            <a:endParaRPr lang="en-US" altLang="zh-CN" dirty="0"/>
          </a:p>
          <a:p>
            <a:r>
              <a:rPr kumimoji="1" lang="zh-CN" altLang="en-US" dirty="0"/>
              <a:t>工业互联网</a:t>
            </a:r>
            <a:endParaRPr lang="zh-CN" altLang="en-US" dirty="0"/>
          </a:p>
          <a:p>
            <a:r>
              <a:rPr kumimoji="1" lang="zh-CN" altLang="en-US" dirty="0"/>
              <a:t>命名数据网络</a:t>
            </a:r>
            <a:r>
              <a:rPr kumimoji="1" lang="en-US" altLang="zh-CN" dirty="0"/>
              <a:t>NDN</a:t>
            </a:r>
            <a:endParaRPr kumimoji="1" lang="zh-CN" altLang="en-US" dirty="0"/>
          </a:p>
          <a:p>
            <a:pPr>
              <a:lnSpc>
                <a:spcPct val="130000"/>
              </a:lnSpc>
            </a:pPr>
            <a:r>
              <a:rPr kumimoji="1" lang="zh-CN" altLang="en-US" dirty="0"/>
              <a:t>软件定义网络</a:t>
            </a:r>
            <a:r>
              <a:rPr kumimoji="1" lang="en-US" altLang="zh-CN" dirty="0"/>
              <a:t>SDN</a:t>
            </a:r>
          </a:p>
          <a:p>
            <a:pPr>
              <a:lnSpc>
                <a:spcPct val="130000"/>
              </a:lnSpc>
            </a:pPr>
            <a:r>
              <a:rPr lang="zh-CN" altLang="en-US" dirty="0">
                <a:solidFill>
                  <a:srgbClr val="FF0000"/>
                </a:solidFill>
              </a:rPr>
              <a:t>网络与机器学习</a:t>
            </a:r>
            <a:endParaRPr lang="en-US" altLang="zh-CN" dirty="0">
              <a:solidFill>
                <a:srgbClr val="FF0000"/>
              </a:solidFill>
            </a:endParaRPr>
          </a:p>
          <a:p>
            <a:pPr>
              <a:lnSpc>
                <a:spcPct val="130000"/>
              </a:lnSpc>
            </a:pPr>
            <a:r>
              <a:rPr lang="zh-CN" altLang="en-US" dirty="0"/>
              <a:t>区块链与区块链网络</a:t>
            </a:r>
            <a:endParaRPr lang="en-US" altLang="zh-CN" dirty="0"/>
          </a:p>
          <a:p>
            <a:pPr>
              <a:lnSpc>
                <a:spcPct val="130000"/>
              </a:lnSpc>
            </a:pPr>
            <a:r>
              <a:rPr lang="zh-CN" altLang="en-US" dirty="0"/>
              <a:t>网络测量新技术</a:t>
            </a:r>
          </a:p>
          <a:p>
            <a:pPr>
              <a:lnSpc>
                <a:spcPct val="130000"/>
              </a:lnSpc>
            </a:pP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61</a:t>
            </a:fld>
            <a:endParaRPr kumimoji="1" lang="zh-CN" altLang="en-US" dirty="0"/>
          </a:p>
        </p:txBody>
      </p:sp>
      <p:sp>
        <p:nvSpPr>
          <p:cNvPr id="5" name="矩形标注 5"/>
          <p:cNvSpPr/>
          <p:nvPr/>
        </p:nvSpPr>
        <p:spPr>
          <a:xfrm>
            <a:off x="6096000" y="2553381"/>
            <a:ext cx="4793127" cy="3673520"/>
          </a:xfrm>
          <a:prstGeom prst="wedgeRectCallout">
            <a:avLst>
              <a:gd name="adj1" fmla="val -98373"/>
              <a:gd name="adj2" fmla="val -1102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kumimoji="1" lang="en-US" altLang="zh-CN" sz="2400" dirty="0">
              <a:solidFill>
                <a:schemeClr val="tx1"/>
              </a:solidFill>
              <a:latin typeface="微软雅黑" panose="020B0503020204020204" pitchFamily="34" charset="-122"/>
              <a:ea typeface="微软雅黑" panose="020B0503020204020204" pitchFamily="34" charset="-122"/>
            </a:endParaRPr>
          </a:p>
          <a:p>
            <a:r>
              <a:rPr lang="zh-CN" altLang="en-US" sz="2665" kern="0" dirty="0">
                <a:solidFill>
                  <a:schemeClr val="tx1"/>
                </a:solidFill>
              </a:rPr>
              <a:t>监督学习</a:t>
            </a:r>
          </a:p>
          <a:p>
            <a:pPr lvl="1">
              <a:buFont typeface="Wingdings" panose="05000000000000000000" pitchFamily="2" charset="2"/>
              <a:buChar char="Ø"/>
            </a:pPr>
            <a:r>
              <a:rPr lang="zh-CN" altLang="en-US" kern="0" dirty="0">
                <a:solidFill>
                  <a:schemeClr val="tx1"/>
                </a:solidFill>
              </a:rPr>
              <a:t>分类</a:t>
            </a:r>
          </a:p>
          <a:p>
            <a:pPr lvl="1">
              <a:buFont typeface="Wingdings" panose="05000000000000000000" pitchFamily="2" charset="2"/>
              <a:buChar char="Ø"/>
            </a:pPr>
            <a:r>
              <a:rPr lang="zh-CN" altLang="en-US" kern="0" dirty="0">
                <a:solidFill>
                  <a:schemeClr val="tx1"/>
                </a:solidFill>
              </a:rPr>
              <a:t>回归</a:t>
            </a:r>
          </a:p>
          <a:p>
            <a:pPr>
              <a:spcBef>
                <a:spcPts val="1800"/>
              </a:spcBef>
            </a:pPr>
            <a:r>
              <a:rPr lang="zh-CN" altLang="en-US" sz="2665" kern="0" dirty="0">
                <a:solidFill>
                  <a:schemeClr val="tx1"/>
                </a:solidFill>
              </a:rPr>
              <a:t>非监督学习</a:t>
            </a:r>
          </a:p>
          <a:p>
            <a:pPr lvl="1">
              <a:buFont typeface="Wingdings" panose="05000000000000000000" pitchFamily="2" charset="2"/>
              <a:buChar char="Ø"/>
            </a:pPr>
            <a:r>
              <a:rPr lang="zh-CN" altLang="en-US" kern="0" dirty="0">
                <a:solidFill>
                  <a:schemeClr val="tx1"/>
                </a:solidFill>
              </a:rPr>
              <a:t>聚类</a:t>
            </a:r>
          </a:p>
          <a:p>
            <a:pPr lvl="1">
              <a:buFont typeface="Wingdings" panose="05000000000000000000" pitchFamily="2" charset="2"/>
              <a:buChar char="Ø"/>
            </a:pPr>
            <a:r>
              <a:rPr lang="zh-CN" altLang="en-US" kern="0" dirty="0">
                <a:solidFill>
                  <a:schemeClr val="tx1"/>
                </a:solidFill>
              </a:rPr>
              <a:t>密度估计</a:t>
            </a:r>
          </a:p>
          <a:p>
            <a:pPr lvl="1">
              <a:buFont typeface="Wingdings" panose="05000000000000000000" pitchFamily="2" charset="2"/>
              <a:buChar char="Ø"/>
            </a:pPr>
            <a:r>
              <a:rPr lang="zh-CN" altLang="en-US" kern="0" dirty="0">
                <a:solidFill>
                  <a:schemeClr val="tx1"/>
                </a:solidFill>
              </a:rPr>
              <a:t>降维</a:t>
            </a:r>
          </a:p>
          <a:p>
            <a:pPr>
              <a:spcBef>
                <a:spcPts val="1800"/>
              </a:spcBef>
            </a:pPr>
            <a:r>
              <a:rPr lang="zh-CN" altLang="en-US" sz="2665" kern="0" dirty="0">
                <a:solidFill>
                  <a:schemeClr val="tx1"/>
                </a:solidFill>
              </a:rPr>
              <a:t>强化学习</a:t>
            </a:r>
          </a:p>
          <a:p>
            <a:pPr lvl="1">
              <a:buFont typeface="Wingdings" panose="05000000000000000000" pitchFamily="2" charset="2"/>
              <a:buChar char="Ø"/>
            </a:pPr>
            <a:r>
              <a:rPr lang="zh-CN" altLang="en-US" kern="0" dirty="0">
                <a:solidFill>
                  <a:schemeClr val="tx1"/>
                </a:solidFill>
              </a:rPr>
              <a:t>控制决策</a:t>
            </a:r>
            <a:endParaRPr kumimoji="1" lang="zh-CN" altLang="en-US" dirty="0">
              <a:solidFill>
                <a:schemeClr val="tx1"/>
              </a:solidFill>
            </a:endParaRPr>
          </a:p>
          <a:p>
            <a:pPr marL="149225" lvl="0">
              <a:lnSpc>
                <a:spcPct val="130000"/>
              </a:lnSpc>
              <a:spcBef>
                <a:spcPts val="600"/>
              </a:spcBef>
            </a:pP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网络与机器学习部分学习目标</a:t>
            </a:r>
          </a:p>
        </p:txBody>
      </p:sp>
      <p:sp>
        <p:nvSpPr>
          <p:cNvPr id="3" name="内容占位符 2"/>
          <p:cNvSpPr>
            <a:spLocks noGrp="1"/>
          </p:cNvSpPr>
          <p:nvPr>
            <p:ph idx="1"/>
          </p:nvPr>
        </p:nvSpPr>
        <p:spPr/>
        <p:txBody>
          <a:bodyPr/>
          <a:lstStyle/>
          <a:p>
            <a:pPr>
              <a:lnSpc>
                <a:spcPct val="130000"/>
              </a:lnSpc>
            </a:pPr>
            <a:r>
              <a:rPr kumimoji="1" lang="zh-CN" altLang="en-US" dirty="0"/>
              <a:t>了解用机器学习解决网络问题的</a:t>
            </a:r>
            <a:endParaRPr kumimoji="1" lang="en-US" altLang="zh-CN" dirty="0"/>
          </a:p>
          <a:p>
            <a:pPr lvl="1">
              <a:lnSpc>
                <a:spcPct val="130000"/>
              </a:lnSpc>
            </a:pPr>
            <a:r>
              <a:rPr kumimoji="1" lang="zh-CN" altLang="en-US" dirty="0"/>
              <a:t>原因：网络中为什么要使用机器学习方法？</a:t>
            </a:r>
            <a:endParaRPr kumimoji="1" lang="en-US" altLang="zh-CN" dirty="0"/>
          </a:p>
          <a:p>
            <a:pPr lvl="1">
              <a:lnSpc>
                <a:spcPct val="130000"/>
              </a:lnSpc>
            </a:pPr>
            <a:r>
              <a:rPr kumimoji="1" lang="zh-CN" altLang="en-US" dirty="0"/>
              <a:t>场景：什么网络问题适合使用机器学习方法？</a:t>
            </a:r>
            <a:endParaRPr kumimoji="1" lang="en-US" altLang="zh-CN" dirty="0"/>
          </a:p>
          <a:p>
            <a:pPr lvl="1">
              <a:lnSpc>
                <a:spcPct val="130000"/>
              </a:lnSpc>
            </a:pPr>
            <a:r>
              <a:rPr kumimoji="1" lang="zh-CN" altLang="en-US" dirty="0"/>
              <a:t>方法：如何用机器学习来解决网络问题？</a:t>
            </a:r>
            <a:endParaRPr kumimoji="1" lang="en-US" altLang="zh-CN" dirty="0"/>
          </a:p>
          <a:p>
            <a:pPr lvl="1">
              <a:lnSpc>
                <a:spcPct val="130000"/>
              </a:lnSpc>
            </a:pPr>
            <a:r>
              <a:rPr kumimoji="1" lang="zh-CN" altLang="en-US" dirty="0"/>
              <a:t>优缺点：使用机器学习方法解决网络问题的权衡（</a:t>
            </a:r>
            <a:r>
              <a:rPr kumimoji="1" lang="en-US" altLang="zh-CN" dirty="0"/>
              <a:t>tradeoff</a:t>
            </a:r>
            <a:r>
              <a:rPr kumimoji="1" lang="zh-CN" altLang="en-US" dirty="0"/>
              <a:t>）是什么？</a:t>
            </a:r>
            <a:endParaRPr kumimoji="1"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62</a:t>
            </a:fld>
            <a:endParaRPr kumimoji="1" lang="zh-CN" altLang="en-US" dirty="0"/>
          </a:p>
        </p:txBody>
      </p:sp>
      <p:sp>
        <p:nvSpPr>
          <p:cNvPr id="5" name="文本框 4">
            <a:extLst>
              <a:ext uri="{FF2B5EF4-FFF2-40B4-BE49-F238E27FC236}">
                <a16:creationId xmlns:a16="http://schemas.microsoft.com/office/drawing/2014/main" id="{8C275BAE-5F03-44B0-B17A-E75FEB8BB672}"/>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i="0" kern="1200" dirty="0">
                <a:latin typeface="微软雅黑" panose="020B0503020204020204" pitchFamily="34" charset="-122"/>
                <a:ea typeface="微软雅黑" panose="020B0503020204020204" pitchFamily="34" charset="-122"/>
                <a:cs typeface="微软雅黑" panose="020B0503020204020204" pitchFamily="34" charset="-122"/>
              </a:rPr>
              <a:t>为什么要机器学习？</a:t>
            </a:r>
          </a:p>
        </p:txBody>
      </p:sp>
      <p:sp>
        <p:nvSpPr>
          <p:cNvPr id="14" name="内容占位符 13"/>
          <p:cNvSpPr>
            <a:spLocks noGrp="1"/>
          </p:cNvSpPr>
          <p:nvPr>
            <p:ph idx="1"/>
          </p:nvPr>
        </p:nvSpPr>
        <p:spPr>
          <a:xfrm>
            <a:off x="876300" y="1397000"/>
            <a:ext cx="11112500" cy="4876800"/>
          </a:xfrm>
        </p:spPr>
        <p:txBody>
          <a:bodyPr>
            <a:normAutofit lnSpcReduction="10000"/>
          </a:bodyPr>
          <a:lstStyle/>
          <a:p>
            <a:pPr>
              <a:spcBef>
                <a:spcPts val="800"/>
              </a:spcBef>
            </a:pPr>
            <a:r>
              <a:rPr lang="zh-CN" altLang="en-US" dirty="0">
                <a:cs typeface="微软雅黑" panose="020B0503020204020204" pitchFamily="34" charset="-122"/>
              </a:rPr>
              <a:t>网络的问题在哪里：以</a:t>
            </a:r>
            <a:r>
              <a:rPr lang="en-US" altLang="zh-CN" dirty="0">
                <a:cs typeface="微软雅黑" panose="020B0503020204020204" pitchFamily="34" charset="-122"/>
              </a:rPr>
              <a:t>TCP</a:t>
            </a:r>
            <a:r>
              <a:rPr lang="zh-CN" altLang="en-US" dirty="0">
                <a:cs typeface="微软雅黑" panose="020B0503020204020204" pitchFamily="34" charset="-122"/>
              </a:rPr>
              <a:t>拥塞控制为例</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omic Sans MS" panose="030F0702030302020204" pitchFamily="66" charset="0"/>
                <a:ea typeface="微软雅黑" panose="020B0503020204020204" pitchFamily="34" charset="-122"/>
              </a:rPr>
              <a:t>网络系统异构、复杂，建模</a:t>
            </a:r>
            <a:r>
              <a:rPr lang="en-US" altLang="zh-CN" dirty="0">
                <a:latin typeface="Comic Sans MS" panose="030F0702030302020204" pitchFamily="66" charset="0"/>
                <a:ea typeface="微软雅黑" panose="020B0503020204020204" pitchFamily="34" charset="-122"/>
              </a:rPr>
              <a:t>/</a:t>
            </a:r>
            <a:r>
              <a:rPr lang="zh-CN" altLang="en-US" dirty="0">
                <a:latin typeface="Comic Sans MS" panose="030F0702030302020204" pitchFamily="66" charset="0"/>
                <a:ea typeface="微软雅黑" panose="020B0503020204020204" pitchFamily="34" charset="-122"/>
              </a:rPr>
              <a:t>求解准确吗？</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alibri" panose="020F0502020204030204" pitchFamily="34" charset="0"/>
                <a:cs typeface="Calibri" panose="020F0502020204030204" pitchFamily="34" charset="0"/>
              </a:rPr>
              <a:t>测量信号输入带有噪声：可用带宽、</a:t>
            </a:r>
            <a:r>
              <a:rPr lang="en-US" altLang="zh-CN" dirty="0">
                <a:latin typeface="Calibri" panose="020F0502020204030204" pitchFamily="34" charset="0"/>
                <a:cs typeface="Calibri" panose="020F0502020204030204" pitchFamily="34" charset="0"/>
              </a:rPr>
              <a:t>RTT</a:t>
            </a:r>
            <a:r>
              <a:rPr lang="zh-CN" altLang="en-US" dirty="0">
                <a:latin typeface="Calibri" panose="020F0502020204030204" pitchFamily="34" charset="0"/>
                <a:cs typeface="Calibri" panose="020F0502020204030204" pitchFamily="34" charset="0"/>
              </a:rPr>
              <a:t>准吗？</a:t>
            </a:r>
          </a:p>
          <a:p>
            <a:pPr lvl="1">
              <a:spcBef>
                <a:spcPts val="800"/>
              </a:spcBef>
            </a:pPr>
            <a:r>
              <a:rPr lang="zh-CN" altLang="en-US" dirty="0">
                <a:latin typeface="Calibri" panose="020F0502020204030204" pitchFamily="34" charset="0"/>
                <a:cs typeface="Calibri" panose="020F0502020204030204" pitchFamily="34" charset="0"/>
              </a:rPr>
              <a:t>假设成立吗</a:t>
            </a:r>
            <a:r>
              <a:rPr lang="en-US" altLang="zh-CN" dirty="0">
                <a:latin typeface="Calibri" panose="020F0502020204030204" pitchFamily="34" charset="0"/>
                <a:cs typeface="Calibri" panose="020F0502020204030204" pitchFamily="34" charset="0"/>
              </a:rPr>
              <a:t> </a:t>
            </a:r>
            <a:r>
              <a:rPr lang="en-US" altLang="zh-CN" dirty="0">
                <a:solidFill>
                  <a:srgbClr val="C00000"/>
                </a:solidFill>
                <a:latin typeface="Calibri" panose="020F0502020204030204" pitchFamily="34" charset="0"/>
                <a:cs typeface="Calibri" panose="020F0502020204030204" pitchFamily="34" charset="0"/>
              </a:rPr>
              <a:t>(</a:t>
            </a:r>
            <a:r>
              <a:rPr lang="zh-CN" altLang="en-US" dirty="0">
                <a:solidFill>
                  <a:srgbClr val="C00000"/>
                </a:solidFill>
                <a:latin typeface="Calibri" panose="020F0502020204030204" pitchFamily="34" charset="0"/>
                <a:cs typeface="Calibri" panose="020F0502020204030204" pitchFamily="34" charset="0"/>
              </a:rPr>
              <a:t>丢包 </a:t>
            </a:r>
            <a:r>
              <a:rPr lang="en-US" altLang="zh-CN" dirty="0">
                <a:solidFill>
                  <a:srgbClr val="C00000"/>
                </a:solidFill>
                <a:latin typeface="Calibri" panose="020F0502020204030204" pitchFamily="34" charset="0"/>
                <a:cs typeface="Calibri" panose="020F0502020204030204" pitchFamily="34" charset="0"/>
              </a:rPr>
              <a:t>-&gt; </a:t>
            </a:r>
            <a:r>
              <a:rPr lang="zh-CN" altLang="en-US" dirty="0">
                <a:solidFill>
                  <a:srgbClr val="C00000"/>
                </a:solidFill>
                <a:latin typeface="Calibri" panose="020F0502020204030204" pitchFamily="34" charset="0"/>
                <a:cs typeface="Calibri" panose="020F0502020204030204" pitchFamily="34" charset="0"/>
              </a:rPr>
              <a:t>拥塞</a:t>
            </a:r>
            <a:r>
              <a:rPr lang="en-US" altLang="zh-CN" dirty="0">
                <a:solidFill>
                  <a:srgbClr val="C00000"/>
                </a:solidFill>
                <a:latin typeface="Calibri" panose="020F0502020204030204" pitchFamily="34" charset="0"/>
                <a:cs typeface="Calibri" panose="020F0502020204030204" pitchFamily="34" charset="0"/>
              </a:rPr>
              <a:t>)</a:t>
            </a:r>
            <a:r>
              <a:rPr lang="zh-CN" altLang="en-US" dirty="0">
                <a:solidFill>
                  <a:srgbClr val="C00000"/>
                </a:solidFill>
                <a:latin typeface="Calibri" panose="020F0502020204030204" pitchFamily="34" charset="0"/>
                <a:cs typeface="Calibri" panose="020F0502020204030204" pitchFamily="34" charset="0"/>
              </a:rPr>
              <a:t>？</a:t>
            </a:r>
          </a:p>
          <a:p>
            <a:pPr lvl="1">
              <a:spcBef>
                <a:spcPts val="800"/>
              </a:spcBef>
            </a:pPr>
            <a:r>
              <a:rPr lang="zh-CN" altLang="en-US" dirty="0">
                <a:latin typeface="Calibri" panose="020F0502020204030204" pitchFamily="34" charset="0"/>
                <a:cs typeface="Calibri" panose="020F0502020204030204" pitchFamily="34" charset="0"/>
              </a:rPr>
              <a:t>难以通过规则式的方法对尾性能进行优化</a:t>
            </a:r>
            <a:r>
              <a:rPr lang="en-US" altLang="zh-CN" dirty="0">
                <a:latin typeface="Calibri" panose="020F0502020204030204" pitchFamily="34" charset="0"/>
                <a:cs typeface="Calibri" panose="020F0502020204030204" pitchFamily="34" charset="0"/>
              </a:rPr>
              <a:t> </a:t>
            </a:r>
          </a:p>
          <a:p>
            <a:pPr lvl="1">
              <a:spcBef>
                <a:spcPts val="800"/>
              </a:spcBef>
            </a:pPr>
            <a:r>
              <a:rPr lang="zh-CN" altLang="en-US" dirty="0">
                <a:solidFill>
                  <a:srgbClr val="C00000"/>
                </a:solidFill>
                <a:latin typeface="Calibri" panose="020F0502020204030204" pitchFamily="34" charset="0"/>
                <a:cs typeface="Calibri" panose="020F0502020204030204" pitchFamily="34" charset="0"/>
              </a:rPr>
              <a:t>固定</a:t>
            </a:r>
            <a:r>
              <a:rPr lang="zh-CN" altLang="en-US" dirty="0">
                <a:latin typeface="Calibri" panose="020F0502020204030204" pitchFamily="34" charset="0"/>
                <a:cs typeface="Calibri" panose="020F0502020204030204" pitchFamily="34" charset="0"/>
              </a:rPr>
              <a:t>的基于规则的启发式算法</a:t>
            </a:r>
            <a:r>
              <a:rPr lang="en-US" altLang="zh-CN" dirty="0">
                <a:latin typeface="Calibri" panose="020F0502020204030204" pitchFamily="34" charset="0"/>
                <a:cs typeface="Calibri" panose="020F0502020204030204" pitchFamily="34" charset="0"/>
              </a:rPr>
              <a:t> vs. </a:t>
            </a:r>
            <a:r>
              <a:rPr lang="zh-CN" altLang="en-US" dirty="0">
                <a:solidFill>
                  <a:srgbClr val="C00000"/>
                </a:solidFill>
                <a:latin typeface="Calibri" panose="020F0502020204030204" pitchFamily="34" charset="0"/>
                <a:cs typeface="Calibri" panose="020F0502020204030204" pitchFamily="34" charset="0"/>
              </a:rPr>
              <a:t>动态</a:t>
            </a:r>
            <a:r>
              <a:rPr lang="zh-CN" altLang="en-US" dirty="0">
                <a:latin typeface="Calibri" panose="020F0502020204030204" pitchFamily="34" charset="0"/>
                <a:cs typeface="Calibri" panose="020F0502020204030204" pitchFamily="34" charset="0"/>
              </a:rPr>
              <a:t>复杂的网络环境</a:t>
            </a:r>
          </a:p>
          <a:p>
            <a:pPr>
              <a:spcBef>
                <a:spcPts val="800"/>
              </a:spcBef>
            </a:pPr>
            <a:r>
              <a:rPr lang="zh-CN" altLang="en-US" dirty="0">
                <a:latin typeface="Comic Sans MS" panose="030F0702030302020204" pitchFamily="66" charset="0"/>
                <a:ea typeface="微软雅黑" panose="020B0503020204020204" pitchFamily="34" charset="-122"/>
              </a:rPr>
              <a:t>机器学习的优势与特性</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omic Sans MS" panose="030F0702030302020204" pitchFamily="66" charset="0"/>
                <a:ea typeface="微软雅黑" panose="020B0503020204020204" pitchFamily="34" charset="-122"/>
              </a:rPr>
              <a:t>数据驱动：无需人工参与</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omic Sans MS" panose="030F0702030302020204" pitchFamily="66" charset="0"/>
                <a:ea typeface="微软雅黑" panose="020B0503020204020204" pitchFamily="34" charset="-122"/>
              </a:rPr>
              <a:t>高表达能力：自动学习多维输入输出关系</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omic Sans MS" panose="030F0702030302020204" pitchFamily="66" charset="0"/>
                <a:ea typeface="微软雅黑" panose="020B0503020204020204" pitchFamily="34" charset="-122"/>
              </a:rPr>
              <a:t>目标导向：使能端到端指标优化</a:t>
            </a:r>
            <a:endParaRPr lang="en-US" altLang="zh-CN" dirty="0">
              <a:latin typeface="Comic Sans MS" panose="030F0702030302020204" pitchFamily="66" charset="0"/>
              <a:ea typeface="微软雅黑" panose="020B0503020204020204" pitchFamily="34" charset="-122"/>
            </a:endParaRPr>
          </a:p>
          <a:p>
            <a:pPr lvl="1">
              <a:spcBef>
                <a:spcPts val="800"/>
              </a:spcBef>
            </a:pPr>
            <a:r>
              <a:rPr lang="zh-CN" altLang="en-US" dirty="0">
                <a:latin typeface="Comic Sans MS" panose="030F0702030302020204" pitchFamily="66" charset="0"/>
                <a:ea typeface="微软雅黑" panose="020B0503020204020204" pitchFamily="34" charset="-122"/>
              </a:rPr>
              <a:t>长期规划：使能高效序列决策</a:t>
            </a:r>
            <a:endParaRPr lang="en-US" altLang="zh-CN" dirty="0">
              <a:latin typeface="Comic Sans MS" panose="030F0702030302020204" pitchFamily="66" charset="0"/>
              <a:ea typeface="微软雅黑" panose="020B0503020204020204" pitchFamily="34" charset="-122"/>
            </a:endParaRPr>
          </a:p>
          <a:p>
            <a:pPr lvl="1">
              <a:spcBef>
                <a:spcPts val="800"/>
              </a:spcBef>
            </a:pPr>
            <a:endParaRPr lang="en-US" altLang="zh-CN" dirty="0">
              <a:latin typeface="Comic Sans MS" panose="030F0702030302020204" pitchFamily="66" charset="0"/>
              <a:ea typeface="微软雅黑" panose="020B0503020204020204" pitchFamily="34" charset="-122"/>
            </a:endParaRPr>
          </a:p>
          <a:p>
            <a:pPr marL="457200" lvl="1" indent="0">
              <a:spcBef>
                <a:spcPts val="800"/>
              </a:spcBef>
              <a:buNone/>
            </a:pPr>
            <a:endParaRPr lang="en-US" altLang="zh-CN" dirty="0">
              <a:latin typeface="Comic Sans MS" panose="030F0702030302020204" pitchFamily="66" charset="0"/>
              <a:ea typeface="微软雅黑" panose="020B0503020204020204" pitchFamily="34" charset="-122"/>
            </a:endParaRPr>
          </a:p>
          <a:p>
            <a:pPr>
              <a:spcBef>
                <a:spcPts val="800"/>
              </a:spcBef>
            </a:pPr>
            <a:endParaRPr lang="zh-CN" altLang="en-US" dirty="0">
              <a:latin typeface="Comic Sans MS" panose="030F0702030302020204" pitchFamily="66" charset="0"/>
              <a:ea typeface="微软雅黑" panose="020B0503020204020204" pitchFamily="34" charset="-122"/>
            </a:endParaRPr>
          </a:p>
        </p:txBody>
      </p:sp>
      <p:sp>
        <p:nvSpPr>
          <p:cNvPr id="9" name="TextBox 7"/>
          <p:cNvSpPr txBox="1"/>
          <p:nvPr/>
        </p:nvSpPr>
        <p:spPr>
          <a:xfrm>
            <a:off x="7984583" y="4999333"/>
            <a:ext cx="3898900" cy="1077218"/>
          </a:xfrm>
          <a:prstGeom prst="rect">
            <a:avLst/>
          </a:prstGeom>
          <a:ln w="25400">
            <a:solidFill>
              <a:srgbClr val="C0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3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如何使用机器学习，来提升网络技术？</a:t>
            </a:r>
            <a:endParaRPr lang="en-US" sz="3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170" name="Picture 2" descr="TCP Congestion Control Exercises (Solutions) Please try these yourself  first before looking up solutions. In the following, cwind stands for  Congestion Window and ssthreshold stands for Slow Start Threshold. 1. The  difference between “Flow Control” and ..."/>
          <p:cNvPicPr>
            <a:picLocks noChangeAspect="1" noChangeArrowheads="1"/>
          </p:cNvPicPr>
          <p:nvPr/>
        </p:nvPicPr>
        <p:blipFill rotWithShape="1">
          <a:blip r:embed="rId4">
            <a:extLst>
              <a:ext uri="{28A0092B-C50C-407E-A947-70E740481C1C}">
                <a14:useLocalDpi xmlns:a14="http://schemas.microsoft.com/office/drawing/2010/main" val="0"/>
              </a:ext>
            </a:extLst>
          </a:blip>
          <a:srcRect l="10042" t="2083" r="12350" b="6438"/>
          <a:stretch>
            <a:fillRect/>
          </a:stretch>
        </p:blipFill>
        <p:spPr bwMode="auto">
          <a:xfrm>
            <a:off x="8933935" y="1397000"/>
            <a:ext cx="2949548" cy="236643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9065327" y="3781399"/>
            <a:ext cx="2686763" cy="400110"/>
          </a:xfrm>
          <a:prstGeom prst="rect">
            <a:avLst/>
          </a:prstGeom>
          <a:noFill/>
        </p:spPr>
        <p:txBody>
          <a:bodyPr wrap="square" rtlCol="0">
            <a:spAutoFit/>
          </a:bodyPr>
          <a:lstStyle/>
          <a:p>
            <a:r>
              <a:rPr kumimoji="1" lang="en-US" altLang="zh-CN" sz="2000" dirty="0">
                <a:latin typeface="微软雅黑" panose="020B0503020204020204" pitchFamily="34" charset="-122"/>
                <a:ea typeface="微软雅黑" panose="020B0503020204020204" pitchFamily="34" charset="-122"/>
              </a:rPr>
              <a:t>TCP</a:t>
            </a:r>
            <a:r>
              <a:rPr kumimoji="1" lang="zh-CN" altLang="en-US" sz="2000" dirty="0">
                <a:latin typeface="微软雅黑" panose="020B0503020204020204" pitchFamily="34" charset="-122"/>
                <a:ea typeface="微软雅黑" panose="020B0503020204020204" pitchFamily="34" charset="-122"/>
              </a:rPr>
              <a:t>拥塞窗口变化示意</a:t>
            </a:r>
          </a:p>
        </p:txBody>
      </p:sp>
      <p:grpSp>
        <p:nvGrpSpPr>
          <p:cNvPr id="19" name="组合 18"/>
          <p:cNvGrpSpPr/>
          <p:nvPr/>
        </p:nvGrpSpPr>
        <p:grpSpPr>
          <a:xfrm>
            <a:off x="831916" y="2104918"/>
            <a:ext cx="475592" cy="1873958"/>
            <a:chOff x="831916" y="2104918"/>
            <a:chExt cx="475592" cy="1873958"/>
          </a:xfrm>
        </p:grpSpPr>
        <p:sp>
          <p:nvSpPr>
            <p:cNvPr id="4" name="左大括号 3"/>
            <p:cNvSpPr/>
            <p:nvPr/>
          </p:nvSpPr>
          <p:spPr>
            <a:xfrm>
              <a:off x="976184" y="2434281"/>
              <a:ext cx="331324" cy="1544595"/>
            </a:xfrm>
            <a:prstGeom prst="leftBrace">
              <a:avLst>
                <a:gd name="adj1" fmla="val 30710"/>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18" name="肘形连接符 17"/>
            <p:cNvCxnSpPr/>
            <p:nvPr/>
          </p:nvCxnSpPr>
          <p:spPr>
            <a:xfrm rot="10800000" flipV="1">
              <a:off x="831916" y="2104918"/>
              <a:ext cx="352167" cy="1101660"/>
            </a:xfrm>
            <a:prstGeom prst="bentConnector3">
              <a:avLst>
                <a:gd name="adj1" fmla="val 175439"/>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2FFB0DE1-9A24-4528-97E0-40881A069C0B}"/>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
        <p:nvSpPr>
          <p:cNvPr id="12" name="灯片编号占位符 3">
            <a:extLst>
              <a:ext uri="{FF2B5EF4-FFF2-40B4-BE49-F238E27FC236}">
                <a16:creationId xmlns:a16="http://schemas.microsoft.com/office/drawing/2014/main" id="{6946FC98-12FB-E14D-ACF3-51DBB0897A27}"/>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63</a:t>
            </a:fld>
            <a:endParaRPr kumimoji="1"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blinds(horizontal)">
                                      <p:cBhvr>
                                        <p:cTn id="7" dur="500"/>
                                        <p:tgtEl>
                                          <p:spTgt spid="14">
                                            <p:txEl>
                                              <p:pRg st="2" end="2"/>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animEffect transition="in" filter="blinds(horizontal)">
                                      <p:cBhvr>
                                        <p:cTn id="11" dur="500"/>
                                        <p:tgtEl>
                                          <p:spTgt spid="14">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4">
                                            <p:txEl>
                                              <p:pRg st="4" end="4"/>
                                            </p:txEl>
                                          </p:spTgt>
                                        </p:tgtEl>
                                        <p:attrNameLst>
                                          <p:attrName>style.visibility</p:attrName>
                                        </p:attrNameLst>
                                      </p:cBhvr>
                                      <p:to>
                                        <p:strVal val="visible"/>
                                      </p:to>
                                    </p:set>
                                    <p:animEffect transition="in" filter="blinds(horizontal)">
                                      <p:cBhvr>
                                        <p:cTn id="16" dur="500"/>
                                        <p:tgtEl>
                                          <p:spTgt spid="14">
                                            <p:txEl>
                                              <p:pRg st="4" end="4"/>
                                            </p:txEl>
                                          </p:spTgt>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14">
                                            <p:txEl>
                                              <p:pRg st="5" end="5"/>
                                            </p:txEl>
                                          </p:spTgt>
                                        </p:tgtEl>
                                        <p:attrNameLst>
                                          <p:attrName>style.visibility</p:attrName>
                                        </p:attrNameLst>
                                      </p:cBhvr>
                                      <p:to>
                                        <p:strVal val="visible"/>
                                      </p:to>
                                    </p:set>
                                    <p:animEffect transition="in" filter="blinds(horizontal)">
                                      <p:cBhvr>
                                        <p:cTn id="20" dur="500"/>
                                        <p:tgtEl>
                                          <p:spTgt spid="1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4">
                                            <p:txEl>
                                              <p:pRg st="6" end="6"/>
                                            </p:txEl>
                                          </p:spTgt>
                                        </p:tgtEl>
                                        <p:attrNameLst>
                                          <p:attrName>style.visibility</p:attrName>
                                        </p:attrNameLst>
                                      </p:cBhvr>
                                      <p:to>
                                        <p:strVal val="visible"/>
                                      </p:to>
                                    </p:set>
                                    <p:animEffect transition="in" filter="blinds(horizontal)">
                                      <p:cBhvr>
                                        <p:cTn id="30" dur="500"/>
                                        <p:tgtEl>
                                          <p:spTgt spid="14">
                                            <p:txEl>
                                              <p:pRg st="6" end="6"/>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xEl>
                                              <p:pRg st="7" end="7"/>
                                            </p:txEl>
                                          </p:spTgt>
                                        </p:tgtEl>
                                        <p:attrNameLst>
                                          <p:attrName>style.visibility</p:attrName>
                                        </p:attrNameLst>
                                      </p:cBhvr>
                                      <p:to>
                                        <p:strVal val="visible"/>
                                      </p:to>
                                    </p:set>
                                    <p:animEffect transition="in" filter="blinds(horizontal)">
                                      <p:cBhvr>
                                        <p:cTn id="33" dur="500"/>
                                        <p:tgtEl>
                                          <p:spTgt spid="14">
                                            <p:txEl>
                                              <p:pRg st="7" end="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14">
                                            <p:txEl>
                                              <p:pRg st="8" end="8"/>
                                            </p:txEl>
                                          </p:spTgt>
                                        </p:tgtEl>
                                        <p:attrNameLst>
                                          <p:attrName>style.visibility</p:attrName>
                                        </p:attrNameLst>
                                      </p:cBhvr>
                                      <p:to>
                                        <p:strVal val="visible"/>
                                      </p:to>
                                    </p:set>
                                    <p:animEffect transition="in" filter="blinds(horizontal)">
                                      <p:cBhvr>
                                        <p:cTn id="36" dur="500"/>
                                        <p:tgtEl>
                                          <p:spTgt spid="14">
                                            <p:txEl>
                                              <p:pRg st="8" end="8"/>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xEl>
                                              <p:pRg st="9" end="9"/>
                                            </p:txEl>
                                          </p:spTgt>
                                        </p:tgtEl>
                                        <p:attrNameLst>
                                          <p:attrName>style.visibility</p:attrName>
                                        </p:attrNameLst>
                                      </p:cBhvr>
                                      <p:to>
                                        <p:strVal val="visible"/>
                                      </p:to>
                                    </p:set>
                                    <p:animEffect transition="in" filter="blinds(horizontal)">
                                      <p:cBhvr>
                                        <p:cTn id="39" dur="500"/>
                                        <p:tgtEl>
                                          <p:spTgt spid="14">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14">
                                            <p:txEl>
                                              <p:pRg st="10" end="10"/>
                                            </p:txEl>
                                          </p:spTgt>
                                        </p:tgtEl>
                                        <p:attrNameLst>
                                          <p:attrName>style.visibility</p:attrName>
                                        </p:attrNameLst>
                                      </p:cBhvr>
                                      <p:to>
                                        <p:strVal val="visible"/>
                                      </p:to>
                                    </p:set>
                                    <p:animEffect transition="in" filter="blinds(horizontal)">
                                      <p:cBhvr>
                                        <p:cTn id="42" dur="500"/>
                                        <p:tgtEl>
                                          <p:spTgt spid="14">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Calibri" panose="020F0502020204030204" pitchFamily="34" charset="0"/>
                <a:cs typeface="Calibri" panose="020F0502020204030204" pitchFamily="34" charset="0"/>
              </a:rPr>
              <a:t>AI</a:t>
            </a:r>
            <a:r>
              <a:rPr lang="zh-CN" altLang="en-US" dirty="0">
                <a:latin typeface="Calibri" panose="020F0502020204030204" pitchFamily="34" charset="0"/>
                <a:cs typeface="Calibri" panose="020F0502020204030204" pitchFamily="34" charset="0"/>
              </a:rPr>
              <a:t>技术在网络系统顶会中的广泛应用</a:t>
            </a:r>
            <a:endParaRPr lang="zh-CN" altLang="en-US" dirty="0"/>
          </a:p>
        </p:txBody>
      </p:sp>
      <p:grpSp>
        <p:nvGrpSpPr>
          <p:cNvPr id="39" name="组合 38"/>
          <p:cNvGrpSpPr/>
          <p:nvPr/>
        </p:nvGrpSpPr>
        <p:grpSpPr>
          <a:xfrm>
            <a:off x="154691" y="1290306"/>
            <a:ext cx="12037310" cy="4794481"/>
            <a:chOff x="145904" y="1787860"/>
            <a:chExt cx="12046097" cy="4794480"/>
          </a:xfrm>
        </p:grpSpPr>
        <p:grpSp>
          <p:nvGrpSpPr>
            <p:cNvPr id="21" name="组合 20"/>
            <p:cNvGrpSpPr/>
            <p:nvPr/>
          </p:nvGrpSpPr>
          <p:grpSpPr>
            <a:xfrm>
              <a:off x="145904" y="1787860"/>
              <a:ext cx="1011198" cy="4792917"/>
              <a:chOff x="193109" y="1098931"/>
              <a:chExt cx="1011198" cy="3402837"/>
            </a:xfrm>
          </p:grpSpPr>
          <p:sp>
            <p:nvSpPr>
              <p:cNvPr id="22" name="右大括号 21"/>
              <p:cNvSpPr/>
              <p:nvPr/>
            </p:nvSpPr>
            <p:spPr>
              <a:xfrm rot="10800000">
                <a:off x="747107" y="1098931"/>
                <a:ext cx="457200" cy="3402837"/>
              </a:xfrm>
              <a:prstGeom prst="rightBrace">
                <a:avLst/>
              </a:prstGeom>
              <a:noFill/>
              <a:ln w="28575" cap="flat" cmpd="sng" algn="ctr">
                <a:solidFill>
                  <a:srgbClr val="0070C0"/>
                </a:solidFill>
                <a:prstDash val="solid"/>
              </a:ln>
              <a:effectLst/>
            </p:spPr>
            <p:txBody>
              <a:bodyPr rtlCol="0" anchor="ctr"/>
              <a:lstStyle/>
              <a:p>
                <a:pPr defTabSz="914400">
                  <a:defRPr/>
                </a:pPr>
                <a:endParaRPr lang="zh-CN" altLang="en-US" sz="2000" kern="0">
                  <a:solidFill>
                    <a:srgbClr val="000000"/>
                  </a:solidFill>
                  <a:latin typeface="Arial" panose="020B0604020202020204"/>
                </a:endParaRPr>
              </a:p>
            </p:txBody>
          </p:sp>
          <p:sp>
            <p:nvSpPr>
              <p:cNvPr id="23" name="文本框 22"/>
              <p:cNvSpPr txBox="1"/>
              <p:nvPr/>
            </p:nvSpPr>
            <p:spPr>
              <a:xfrm>
                <a:off x="193109" y="2355074"/>
                <a:ext cx="553998" cy="956551"/>
              </a:xfrm>
              <a:prstGeom prst="rect">
                <a:avLst/>
              </a:prstGeom>
              <a:noFill/>
            </p:spPr>
            <p:txBody>
              <a:bodyPr vert="eaVert" wrap="square" rtlCol="0">
                <a:spAutoFit/>
              </a:bodyPr>
              <a:lstStyle/>
              <a:p>
                <a:pPr defTabSz="914400">
                  <a:defRPr/>
                </a:pPr>
                <a:r>
                  <a:rPr lang="zh-CN" altLang="en-US" sz="2400" kern="0" dirty="0">
                    <a:solidFill>
                      <a:srgbClr val="000000"/>
                    </a:solidFill>
                    <a:latin typeface="微软雅黑" panose="020B0503020204020204" pitchFamily="34" charset="-122"/>
                    <a:ea typeface="微软雅黑" panose="020B0503020204020204" pitchFamily="34" charset="-122"/>
                  </a:rPr>
                  <a:t>机器学习</a:t>
                </a:r>
              </a:p>
            </p:txBody>
          </p:sp>
        </p:grpSp>
        <p:grpSp>
          <p:nvGrpSpPr>
            <p:cNvPr id="27" name="组合 26"/>
            <p:cNvGrpSpPr/>
            <p:nvPr/>
          </p:nvGrpSpPr>
          <p:grpSpPr>
            <a:xfrm>
              <a:off x="1011307" y="1890387"/>
              <a:ext cx="1276716" cy="1590105"/>
              <a:chOff x="1058512" y="1834469"/>
              <a:chExt cx="1276716" cy="1036171"/>
            </a:xfrm>
          </p:grpSpPr>
          <p:sp>
            <p:nvSpPr>
              <p:cNvPr id="28" name="文本框 27"/>
              <p:cNvSpPr txBox="1"/>
              <p:nvPr/>
            </p:nvSpPr>
            <p:spPr>
              <a:xfrm>
                <a:off x="1058512" y="2190323"/>
                <a:ext cx="990600" cy="300838"/>
              </a:xfrm>
              <a:prstGeom prst="rect">
                <a:avLst/>
              </a:prstGeom>
              <a:noFill/>
            </p:spPr>
            <p:txBody>
              <a:bodyPr wrap="square" rtlCol="0">
                <a:spAutoFit/>
              </a:bodyPr>
              <a:lstStyle/>
              <a:p>
                <a:pPr defTabSz="914400">
                  <a:defRPr/>
                </a:pPr>
                <a:r>
                  <a:rPr lang="zh-CN" altLang="en-US" sz="2400" kern="0" dirty="0">
                    <a:solidFill>
                      <a:srgbClr val="000000"/>
                    </a:solidFill>
                    <a:latin typeface="微软雅黑" panose="020B0503020204020204" pitchFamily="34" charset="-122"/>
                    <a:ea typeface="微软雅黑" panose="020B0503020204020204" pitchFamily="34" charset="-122"/>
                  </a:rPr>
                  <a:t>推断</a:t>
                </a:r>
              </a:p>
            </p:txBody>
          </p:sp>
          <p:sp>
            <p:nvSpPr>
              <p:cNvPr id="29" name="右大括号 28"/>
              <p:cNvSpPr/>
              <p:nvPr/>
            </p:nvSpPr>
            <p:spPr>
              <a:xfrm rot="10800000">
                <a:off x="1876906" y="1834469"/>
                <a:ext cx="458322" cy="1036171"/>
              </a:xfrm>
              <a:prstGeom prst="rightBrace">
                <a:avLst/>
              </a:prstGeom>
              <a:noFill/>
              <a:ln w="28575" cap="flat" cmpd="sng" algn="ctr">
                <a:solidFill>
                  <a:srgbClr val="0070C0"/>
                </a:solidFill>
                <a:prstDash val="solid"/>
              </a:ln>
              <a:effectLst/>
            </p:spPr>
            <p:txBody>
              <a:bodyPr rtlCol="0" anchor="ctr"/>
              <a:lstStyle/>
              <a:p>
                <a:pPr defTabSz="914400">
                  <a:defRPr/>
                </a:pPr>
                <a:endParaRPr lang="zh-CN" altLang="en-US" sz="2000" kern="0">
                  <a:solidFill>
                    <a:srgbClr val="000000"/>
                  </a:solidFill>
                  <a:latin typeface="Arial" panose="020B0604020202020204"/>
                </a:endParaRPr>
              </a:p>
            </p:txBody>
          </p:sp>
        </p:grpSp>
        <p:grpSp>
          <p:nvGrpSpPr>
            <p:cNvPr id="30" name="组合 29"/>
            <p:cNvGrpSpPr/>
            <p:nvPr/>
          </p:nvGrpSpPr>
          <p:grpSpPr>
            <a:xfrm>
              <a:off x="998100" y="3587079"/>
              <a:ext cx="1289922" cy="1804321"/>
              <a:chOff x="1045305" y="2977228"/>
              <a:chExt cx="1289922" cy="1804321"/>
            </a:xfrm>
          </p:grpSpPr>
          <p:sp>
            <p:nvSpPr>
              <p:cNvPr id="31" name="文本框 30"/>
              <p:cNvSpPr txBox="1"/>
              <p:nvPr/>
            </p:nvSpPr>
            <p:spPr>
              <a:xfrm>
                <a:off x="1045305" y="3616631"/>
                <a:ext cx="990599" cy="461665"/>
              </a:xfrm>
              <a:prstGeom prst="rect">
                <a:avLst/>
              </a:prstGeom>
              <a:noFill/>
            </p:spPr>
            <p:txBody>
              <a:bodyPr wrap="square" rtlCol="0">
                <a:spAutoFit/>
              </a:bodyPr>
              <a:lstStyle/>
              <a:p>
                <a:pPr defTabSz="914400">
                  <a:defRPr/>
                </a:pPr>
                <a:r>
                  <a:rPr lang="zh-CN" altLang="en-US" sz="2400" kern="0" dirty="0">
                    <a:solidFill>
                      <a:srgbClr val="000000"/>
                    </a:solidFill>
                    <a:latin typeface="微软雅黑" panose="020B0503020204020204" pitchFamily="34" charset="-122"/>
                    <a:ea typeface="微软雅黑" panose="020B0503020204020204" pitchFamily="34" charset="-122"/>
                  </a:rPr>
                  <a:t>优化</a:t>
                </a:r>
              </a:p>
            </p:txBody>
          </p:sp>
          <p:sp>
            <p:nvSpPr>
              <p:cNvPr id="32" name="右大括号 31"/>
              <p:cNvSpPr/>
              <p:nvPr/>
            </p:nvSpPr>
            <p:spPr>
              <a:xfrm rot="10800000">
                <a:off x="1876903" y="2977228"/>
                <a:ext cx="458324" cy="1804321"/>
              </a:xfrm>
              <a:prstGeom prst="rightBrace">
                <a:avLst/>
              </a:prstGeom>
              <a:noFill/>
              <a:ln w="28575" cap="flat" cmpd="sng" algn="ctr">
                <a:solidFill>
                  <a:srgbClr val="0070C0"/>
                </a:solidFill>
                <a:prstDash val="solid"/>
              </a:ln>
              <a:effectLst/>
            </p:spPr>
            <p:txBody>
              <a:bodyPr rtlCol="0" anchor="ctr"/>
              <a:lstStyle/>
              <a:p>
                <a:pPr defTabSz="914400">
                  <a:defRPr/>
                </a:pPr>
                <a:endParaRPr lang="zh-CN" altLang="en-US" sz="2000" kern="0">
                  <a:solidFill>
                    <a:srgbClr val="000000"/>
                  </a:solidFill>
                  <a:latin typeface="Arial" panose="020B0604020202020204"/>
                </a:endParaRPr>
              </a:p>
            </p:txBody>
          </p:sp>
        </p:grpSp>
        <p:sp>
          <p:nvSpPr>
            <p:cNvPr id="33" name="内容占位符 13"/>
            <p:cNvSpPr txBox="1"/>
            <p:nvPr/>
          </p:nvSpPr>
          <p:spPr bwMode="auto">
            <a:xfrm>
              <a:off x="2288022" y="1890387"/>
              <a:ext cx="9275329" cy="1479477"/>
            </a:xfrm>
            <a:prstGeom prst="rect">
              <a:avLst/>
            </a:prstGeom>
            <a:noFill/>
            <a:ln>
              <a:noFill/>
            </a:ln>
          </p:spPr>
          <p:txBody>
            <a:bodyPr vert="horz" wrap="square" lIns="91319" tIns="45657" rIns="91319" bIns="45657" numCol="1" anchor="t" anchorCtr="0" compatLnSpc="1"/>
            <a:lstStyle>
              <a:lvl1pPr marL="341630" indent="-341630" algn="l" rtl="0" eaLnBrk="0" fontAlgn="base" hangingPunct="0">
                <a:spcBef>
                  <a:spcPct val="20000"/>
                </a:spcBef>
                <a:spcAft>
                  <a:spcPct val="0"/>
                </a:spcAft>
                <a:buClr>
                  <a:schemeClr val="hlink"/>
                </a:buClr>
                <a:buFont typeface="Wingdings" panose="05000000000000000000" pitchFamily="2" charset="2"/>
                <a:buChar char="l"/>
                <a:defRPr sz="2400" b="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Clr>
                  <a:schemeClr val="hlink"/>
                </a:buClr>
                <a:buSzPct val="130000"/>
                <a:buFont typeface="Arial" panose="020B0604020202020204" pitchFamily="34" charset="0"/>
                <a:buChar char="–"/>
                <a:defRPr sz="2000" b="0" i="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Ø"/>
                <a:defRPr sz="2200" b="1" i="1">
                  <a:solidFill>
                    <a:srgbClr val="696969"/>
                  </a:solidFill>
                  <a:latin typeface="Times New Roman" panose="02020603050405020304" pitchFamily="18" charset="0"/>
                </a:defRPr>
              </a:lvl3pPr>
              <a:lvl4pPr marL="1600200" indent="-228600" algn="l" rtl="0" eaLnBrk="0" fontAlgn="base" hangingPunct="0">
                <a:spcBef>
                  <a:spcPct val="20000"/>
                </a:spcBef>
                <a:spcAft>
                  <a:spcPct val="0"/>
                </a:spcAft>
                <a:buClr>
                  <a:schemeClr val="hlink"/>
                </a:buClr>
                <a:buSzPct val="90000"/>
                <a:buFont typeface="Arial" panose="020B0604020202020204" pitchFamily="34" charset="0"/>
                <a:buChar char="–"/>
                <a:defRPr sz="2000" b="1" i="1">
                  <a:solidFill>
                    <a:srgbClr val="696969"/>
                  </a:solidFill>
                  <a:latin typeface="Times New Roman" panose="02020603050405020304" pitchFamily="18" charset="0"/>
                </a:defRPr>
              </a:lvl4pPr>
              <a:lvl5pPr marL="20574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5pPr>
              <a:lvl6pPr marL="25146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6pPr>
              <a:lvl7pPr marL="29718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7pPr>
              <a:lvl8pPr marL="34290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8pPr>
              <a:lvl9pPr marL="38862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9pPr>
            </a:lstStyle>
            <a:p>
              <a:pPr marL="355600" lvl="1" indent="-355600" defTabSz="914400">
                <a:buClr>
                  <a:srgbClr val="C00000"/>
                </a:buClr>
                <a:buSzTx/>
                <a:buFont typeface="Wingdings" panose="05000000000000000000" pitchFamily="2" charset="2"/>
                <a:buChar char="l"/>
                <a:defRPr/>
              </a:pPr>
              <a:r>
                <a:rPr lang="zh-CN" altLang="en-US" kern="0" dirty="0">
                  <a:solidFill>
                    <a:srgbClr val="000000"/>
                  </a:solidFill>
                  <a:latin typeface="微软雅黑" panose="020B0503020204020204" pitchFamily="34" charset="-122"/>
                  <a:ea typeface="微软雅黑" panose="020B0503020204020204" pitchFamily="34" charset="-122"/>
                </a:rPr>
                <a:t>流量分类：</a:t>
              </a:r>
              <a:r>
                <a:rPr lang="en-US" altLang="zh-CN" sz="1800" kern="0" dirty="0">
                  <a:solidFill>
                    <a:srgbClr val="C00000"/>
                  </a:solidFill>
                  <a:latin typeface="Comic Sans MS" panose="030F0702030302020204" pitchFamily="66" charset="0"/>
                  <a:ea typeface="微软雅黑" panose="020B0503020204020204" pitchFamily="34" charset="-122"/>
                </a:rPr>
                <a:t>[TON’15] [CCS’16 </a:t>
              </a:r>
              <a:r>
                <a:rPr lang="en-US" altLang="zh-CN" sz="1800" kern="0" dirty="0" err="1">
                  <a:solidFill>
                    <a:srgbClr val="C00000"/>
                  </a:solidFill>
                  <a:latin typeface="Comic Sans MS" panose="030F0702030302020204" pitchFamily="66" charset="0"/>
                  <a:ea typeface="微软雅黑" panose="020B0503020204020204" pitchFamily="34" charset="-122"/>
                </a:rPr>
                <a:t>AISec</a:t>
              </a:r>
              <a:r>
                <a:rPr lang="en-US" altLang="zh-CN" sz="1800" kern="0" dirty="0">
                  <a:solidFill>
                    <a:srgbClr val="C00000"/>
                  </a:solidFill>
                  <a:latin typeface="Comic Sans MS" panose="030F0702030302020204" pitchFamily="66" charset="0"/>
                  <a:ea typeface="微软雅黑" panose="020B0503020204020204" pitchFamily="34" charset="-122"/>
                </a:rPr>
                <a:t>][KDD’17][</a:t>
              </a:r>
              <a:r>
                <a:rPr lang="en-US" altLang="zh-CN" sz="1800" kern="0" dirty="0" err="1">
                  <a:solidFill>
                    <a:schemeClr val="tx1"/>
                  </a:solidFill>
                  <a:latin typeface="微软雅黑" panose="020B0503020204020204" pitchFamily="34" charset="-122"/>
                  <a:ea typeface="微软雅黑" panose="020B0503020204020204" pitchFamily="34" charset="-122"/>
                </a:rPr>
                <a:t>NeuroCuts</a:t>
              </a:r>
              <a:r>
                <a:rPr lang="en-US" altLang="zh-CN" sz="1800" kern="0" dirty="0">
                  <a:solidFill>
                    <a:srgbClr val="C00000"/>
                  </a:solidFill>
                  <a:latin typeface="Comic Sans MS" panose="030F0702030302020204" pitchFamily="66" charset="0"/>
                  <a:ea typeface="微软雅黑" panose="020B0503020204020204" pitchFamily="34" charset="-122"/>
                </a:rPr>
                <a:t> Sigcomm’19]</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网络测量：</a:t>
              </a:r>
              <a:r>
                <a:rPr lang="en-US" altLang="zh-CN" sz="1800" kern="0" dirty="0">
                  <a:solidFill>
                    <a:srgbClr val="C00000"/>
                  </a:solidFill>
                  <a:latin typeface="Comic Sans MS" panose="030F0702030302020204" pitchFamily="66" charset="0"/>
                  <a:ea typeface="微软雅黑" panose="020B0503020204020204" pitchFamily="34" charset="-122"/>
                </a:rPr>
                <a:t>[</a:t>
              </a:r>
              <a:r>
                <a:rPr lang="en-US" altLang="zh-CN" sz="1800" kern="0" dirty="0" err="1">
                  <a:solidFill>
                    <a:schemeClr val="tx1"/>
                  </a:solidFill>
                  <a:latin typeface="微软雅黑" panose="020B0503020204020204" pitchFamily="34" charset="-122"/>
                  <a:ea typeface="微软雅黑" panose="020B0503020204020204" pitchFamily="34" charset="-122"/>
                </a:rPr>
                <a:t>ZipNet</a:t>
              </a:r>
              <a:r>
                <a:rPr lang="en-US" altLang="zh-CN" sz="1800" kern="0" dirty="0">
                  <a:solidFill>
                    <a:schemeClr val="tx1"/>
                  </a:solidFill>
                  <a:latin typeface="微软雅黑" panose="020B0503020204020204" pitchFamily="34" charset="-122"/>
                  <a:ea typeface="微软雅黑" panose="020B0503020204020204" pitchFamily="34" charset="-122"/>
                </a:rPr>
                <a:t>-GAN</a:t>
              </a:r>
              <a:r>
                <a:rPr lang="en-US" altLang="zh-CN" sz="1800" kern="0" dirty="0">
                  <a:solidFill>
                    <a:srgbClr val="C00000"/>
                  </a:solidFill>
                  <a:latin typeface="Comic Sans MS" panose="030F0702030302020204" pitchFamily="66" charset="0"/>
                  <a:ea typeface="微软雅黑" panose="020B0503020204020204" pitchFamily="34" charset="-122"/>
                </a:rPr>
                <a:t> CoNEXT’17][</a:t>
              </a:r>
              <a:r>
                <a:rPr lang="en-US" altLang="zh-CN" sz="1800" kern="0" dirty="0" err="1">
                  <a:solidFill>
                    <a:schemeClr val="tx1"/>
                  </a:solidFill>
                  <a:latin typeface="微软雅黑" panose="020B0503020204020204" pitchFamily="34" charset="-122"/>
                  <a:ea typeface="微软雅黑" panose="020B0503020204020204" pitchFamily="34" charset="-122"/>
                </a:rPr>
                <a:t>SketchLearn</a:t>
              </a:r>
              <a:r>
                <a:rPr lang="en-US" altLang="zh-CN" sz="1800" kern="0" dirty="0">
                  <a:solidFill>
                    <a:srgbClr val="C00000"/>
                  </a:solidFill>
                  <a:latin typeface="Comic Sans MS" panose="030F0702030302020204" pitchFamily="66" charset="0"/>
                  <a:ea typeface="微软雅黑" panose="020B0503020204020204" pitchFamily="34" charset="-122"/>
                </a:rPr>
                <a:t> Sigcomm’18]</a:t>
              </a:r>
              <a:endParaRPr lang="en-US" altLang="zh-CN" sz="1800" kern="0" dirty="0">
                <a:solidFill>
                  <a:srgbClr val="C00000"/>
                </a:solidFill>
                <a:latin typeface="微软雅黑" panose="020B0503020204020204" pitchFamily="34" charset="-122"/>
                <a:ea typeface="微软雅黑" panose="020B0503020204020204" pitchFamily="34" charset="-122"/>
              </a:endParaRP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性能预测：</a:t>
              </a:r>
              <a:r>
                <a:rPr lang="en-US" altLang="zh-CN" sz="1800" kern="0" dirty="0">
                  <a:solidFill>
                    <a:srgbClr val="C00000"/>
                  </a:solidFill>
                  <a:latin typeface="Comic Sans MS" panose="030F0702030302020204" pitchFamily="66" charset="0"/>
                  <a:ea typeface="微软雅黑" panose="020B0503020204020204" pitchFamily="34" charset="-122"/>
                </a:rPr>
                <a:t>[</a:t>
              </a:r>
              <a:r>
                <a:rPr lang="en-US" altLang="zh-CN" sz="1800" kern="0" dirty="0" err="1">
                  <a:solidFill>
                    <a:schemeClr val="tx1"/>
                  </a:solidFill>
                  <a:latin typeface="微软雅黑" panose="020B0503020204020204" pitchFamily="34" charset="-122"/>
                  <a:ea typeface="微软雅黑" panose="020B0503020204020204" pitchFamily="34" charset="-122"/>
                </a:rPr>
                <a:t>DeepQ</a:t>
              </a:r>
              <a:r>
                <a:rPr lang="en-US" altLang="zh-CN" sz="2000" kern="0" dirty="0">
                  <a:solidFill>
                    <a:srgbClr val="C00000"/>
                  </a:solidFill>
                  <a:latin typeface="微软雅黑" panose="020B0503020204020204" pitchFamily="34" charset="-122"/>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Sigcomm’18 </a:t>
              </a:r>
              <a:r>
                <a:rPr lang="en-US" altLang="zh-CN" sz="1800" kern="0" dirty="0" err="1">
                  <a:solidFill>
                    <a:srgbClr val="C00000"/>
                  </a:solidFill>
                  <a:latin typeface="Comic Sans MS" panose="030F0702030302020204" pitchFamily="66" charset="0"/>
                  <a:ea typeface="微软雅黑" panose="020B0503020204020204" pitchFamily="34" charset="-122"/>
                </a:rPr>
                <a:t>NetAI</a:t>
              </a:r>
              <a:r>
                <a:rPr lang="en-US" altLang="zh-CN" sz="1800" kern="0" dirty="0">
                  <a:solidFill>
                    <a:srgbClr val="C00000"/>
                  </a:solidFill>
                  <a:latin typeface="Comic Sans MS" panose="030F0702030302020204" pitchFamily="66" charset="0"/>
                  <a:ea typeface="微软雅黑" panose="020B0503020204020204" pitchFamily="34" charset="-122"/>
                </a:rPr>
                <a:t>] [Sigcomm’18 Big-DAMA]</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配置外推：</a:t>
              </a:r>
              <a:r>
                <a:rPr lang="en-US" altLang="zh-CN" sz="1800" kern="0" dirty="0">
                  <a:solidFill>
                    <a:srgbClr val="C00000"/>
                  </a:solidFill>
                  <a:latin typeface="Comic Sans MS" panose="030F0702030302020204" pitchFamily="66" charset="0"/>
                  <a:ea typeface="微软雅黑" panose="020B0503020204020204" pitchFamily="34" charset="-122"/>
                </a:rPr>
                <a:t>[Sigcomm’08][NSDI’17]</a:t>
              </a:r>
            </a:p>
          </p:txBody>
        </p:sp>
        <p:sp>
          <p:nvSpPr>
            <p:cNvPr id="34" name="内容占位符 13"/>
            <p:cNvSpPr txBox="1"/>
            <p:nvPr/>
          </p:nvSpPr>
          <p:spPr bwMode="auto">
            <a:xfrm>
              <a:off x="2307071" y="3557145"/>
              <a:ext cx="9884930" cy="1872188"/>
            </a:xfrm>
            <a:prstGeom prst="rect">
              <a:avLst/>
            </a:prstGeom>
            <a:noFill/>
            <a:ln>
              <a:noFill/>
            </a:ln>
          </p:spPr>
          <p:txBody>
            <a:bodyPr vert="horz" wrap="square" lIns="91319" tIns="45657" rIns="91319" bIns="45657" numCol="1" anchor="t" anchorCtr="0" compatLnSpc="1"/>
            <a:lstStyle>
              <a:lvl1pPr marL="341630" indent="-341630" algn="l" rtl="0" eaLnBrk="0" fontAlgn="base" hangingPunct="0">
                <a:spcBef>
                  <a:spcPct val="20000"/>
                </a:spcBef>
                <a:spcAft>
                  <a:spcPct val="0"/>
                </a:spcAft>
                <a:buClr>
                  <a:schemeClr val="hlink"/>
                </a:buClr>
                <a:buFont typeface="Wingdings" panose="05000000000000000000" pitchFamily="2" charset="2"/>
                <a:buChar char="l"/>
                <a:defRPr sz="2400" b="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Clr>
                  <a:schemeClr val="hlink"/>
                </a:buClr>
                <a:buSzPct val="130000"/>
                <a:buFont typeface="Arial" panose="020B0604020202020204" pitchFamily="34" charset="0"/>
                <a:buChar char="–"/>
                <a:defRPr sz="2000" b="0" i="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Ø"/>
                <a:defRPr sz="2200" b="1" i="1">
                  <a:solidFill>
                    <a:srgbClr val="696969"/>
                  </a:solidFill>
                  <a:latin typeface="Times New Roman" panose="02020603050405020304" pitchFamily="18" charset="0"/>
                </a:defRPr>
              </a:lvl3pPr>
              <a:lvl4pPr marL="1600200" indent="-228600" algn="l" rtl="0" eaLnBrk="0" fontAlgn="base" hangingPunct="0">
                <a:spcBef>
                  <a:spcPct val="20000"/>
                </a:spcBef>
                <a:spcAft>
                  <a:spcPct val="0"/>
                </a:spcAft>
                <a:buClr>
                  <a:schemeClr val="hlink"/>
                </a:buClr>
                <a:buSzPct val="90000"/>
                <a:buFont typeface="Arial" panose="020B0604020202020204" pitchFamily="34" charset="0"/>
                <a:buChar char="–"/>
                <a:defRPr sz="2000" b="1" i="1">
                  <a:solidFill>
                    <a:srgbClr val="696969"/>
                  </a:solidFill>
                  <a:latin typeface="Times New Roman" panose="02020603050405020304" pitchFamily="18" charset="0"/>
                </a:defRPr>
              </a:lvl4pPr>
              <a:lvl5pPr marL="20574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5pPr>
              <a:lvl6pPr marL="25146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6pPr>
              <a:lvl7pPr marL="29718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7pPr>
              <a:lvl8pPr marL="34290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8pPr>
              <a:lvl9pPr marL="38862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9pPr>
            </a:lstStyle>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路由与流量工程：</a:t>
              </a:r>
              <a:r>
                <a:rPr lang="en-US" altLang="zh-CN" sz="1800" kern="0" dirty="0">
                  <a:solidFill>
                    <a:srgbClr val="C00000"/>
                  </a:solidFill>
                  <a:latin typeface="Comic Sans MS" panose="030F0702030302020204" pitchFamily="66" charset="0"/>
                  <a:ea typeface="微软雅黑" panose="020B0503020204020204" pitchFamily="34" charset="-122"/>
                </a:rPr>
                <a:t>[HotNets’17] [Infocom‘18][</a:t>
              </a:r>
              <a:r>
                <a:rPr lang="en-US" altLang="zh-CN" sz="1800" kern="0" dirty="0" err="1">
                  <a:solidFill>
                    <a:schemeClr val="tx1"/>
                  </a:solidFill>
                  <a:latin typeface="微软雅黑" panose="020B0503020204020204" pitchFamily="34" charset="-122"/>
                  <a:ea typeface="微软雅黑" panose="020B0503020204020204" pitchFamily="34" charset="-122"/>
                </a:rPr>
                <a:t>AuTO</a:t>
              </a:r>
              <a:r>
                <a:rPr lang="en-US" altLang="zh-CN" sz="1800" kern="0" dirty="0">
                  <a:solidFill>
                    <a:srgbClr val="C00000"/>
                  </a:solidFill>
                  <a:latin typeface="Comic Sans MS" panose="030F0702030302020204" pitchFamily="66" charset="0"/>
                  <a:ea typeface="微软雅黑" panose="020B0503020204020204" pitchFamily="34" charset="-122"/>
                </a:rPr>
                <a:t> Sigcomm’18]</a:t>
              </a:r>
              <a:endParaRPr lang="en-US" altLang="zh-CN" sz="1800" kern="0" dirty="0">
                <a:solidFill>
                  <a:srgbClr val="C00000"/>
                </a:solidFill>
                <a:latin typeface="微软雅黑" panose="020B0503020204020204" pitchFamily="34" charset="-122"/>
                <a:ea typeface="微软雅黑" panose="020B0503020204020204" pitchFamily="34" charset="-122"/>
              </a:endParaRPr>
            </a:p>
            <a:p>
              <a:pPr defTabSz="914400">
                <a:buClr>
                  <a:srgbClr val="C00000"/>
                </a:buClr>
                <a:defRPr/>
              </a:pPr>
              <a:r>
                <a:rPr lang="en-US" altLang="zh-CN" sz="2000" kern="0" dirty="0">
                  <a:solidFill>
                    <a:srgbClr val="000000"/>
                  </a:solidFill>
                  <a:latin typeface="微软雅黑" panose="020B0503020204020204" pitchFamily="34" charset="-122"/>
                  <a:ea typeface="微软雅黑" panose="020B0503020204020204" pitchFamily="34" charset="-122"/>
                </a:rPr>
                <a:t>TCP</a:t>
              </a:r>
              <a:r>
                <a:rPr lang="zh-CN" altLang="en-US" sz="2000" kern="0" dirty="0">
                  <a:solidFill>
                    <a:srgbClr val="000000"/>
                  </a:solidFill>
                  <a:latin typeface="微软雅黑" panose="020B0503020204020204" pitchFamily="34" charset="-122"/>
                  <a:ea typeface="微软雅黑" panose="020B0503020204020204" pitchFamily="34" charset="-122"/>
                </a:rPr>
                <a:t>拥塞控制：</a:t>
              </a:r>
              <a:r>
                <a:rPr lang="en-US" altLang="zh-CN" sz="1800" kern="0" dirty="0">
                  <a:solidFill>
                    <a:schemeClr val="tx1"/>
                  </a:solidFill>
                  <a:latin typeface="Comic Sans MS" panose="030F0702030302020204" pitchFamily="66" charset="0"/>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[Sigcomm’13][NSDI’15][NSDI’18][ATC’18] [NeurIPS’18][ICML’19] </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任务资源调度： </a:t>
              </a:r>
              <a:r>
                <a:rPr lang="en-US" altLang="zh-CN" sz="1800" kern="0" dirty="0">
                  <a:solidFill>
                    <a:srgbClr val="C00000"/>
                  </a:solidFill>
                  <a:latin typeface="Comic Sans MS" panose="030F0702030302020204" pitchFamily="66" charset="0"/>
                  <a:ea typeface="微软雅黑" panose="020B0503020204020204" pitchFamily="34" charset="-122"/>
                </a:rPr>
                <a:t>[</a:t>
              </a:r>
              <a:r>
                <a:rPr lang="en-US" altLang="zh-CN" sz="1800" kern="0" dirty="0" err="1">
                  <a:solidFill>
                    <a:schemeClr val="tx1"/>
                  </a:solidFill>
                  <a:latin typeface="微软雅黑" panose="020B0503020204020204" pitchFamily="34" charset="-122"/>
                  <a:ea typeface="微软雅黑" panose="020B0503020204020204" pitchFamily="34" charset="-122"/>
                </a:rPr>
                <a:t>DeepRM</a:t>
              </a:r>
              <a:r>
                <a:rPr lang="en-US" altLang="zh-CN" sz="1800" kern="0" dirty="0">
                  <a:solidFill>
                    <a:srgbClr val="C00000"/>
                  </a:solidFill>
                  <a:latin typeface="微软雅黑" panose="020B0503020204020204" pitchFamily="34" charset="-122"/>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HotNets‘16][</a:t>
              </a:r>
              <a:r>
                <a:rPr lang="en-US" altLang="zh-CN" sz="1800" kern="0" dirty="0">
                  <a:solidFill>
                    <a:srgbClr val="C00000"/>
                  </a:solidFill>
                  <a:latin typeface="微软雅黑" panose="020B0503020204020204" pitchFamily="34" charset="-122"/>
                  <a:ea typeface="微软雅黑" panose="020B0503020204020204" pitchFamily="34" charset="-122"/>
                </a:rPr>
                <a:t>Decima </a:t>
              </a:r>
              <a:r>
                <a:rPr lang="en-US" altLang="zh-CN" sz="1800" kern="0" dirty="0">
                  <a:solidFill>
                    <a:srgbClr val="C00000"/>
                  </a:solidFill>
                  <a:latin typeface="Comic Sans MS" panose="030F0702030302020204" pitchFamily="66" charset="0"/>
                  <a:ea typeface="微软雅黑" panose="020B0503020204020204" pitchFamily="34" charset="-122"/>
                </a:rPr>
                <a:t>Sigcomm’19]</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流媒体体验质量优化：</a:t>
              </a:r>
              <a:r>
                <a:rPr lang="en-US" altLang="zh-CN" sz="1800" kern="0" dirty="0">
                  <a:solidFill>
                    <a:srgbClr val="C00000"/>
                  </a:solidFill>
                  <a:latin typeface="Comic Sans MS" panose="030F0702030302020204" pitchFamily="66" charset="0"/>
                  <a:ea typeface="微软雅黑" panose="020B0503020204020204" pitchFamily="34" charset="-122"/>
                </a:rPr>
                <a:t>[NSDI’16][Sigcomm’16][Sigcomm’16][NSDI’17][Sigcomm’17]</a:t>
              </a:r>
            </a:p>
            <a:p>
              <a:pPr defTabSz="914400">
                <a:buClr>
                  <a:srgbClr val="C00000"/>
                </a:buClr>
                <a:defRPr/>
              </a:pPr>
              <a:r>
                <a:rPr lang="en-US" altLang="zh-CN" sz="2000" kern="0" dirty="0">
                  <a:solidFill>
                    <a:srgbClr val="000000"/>
                  </a:solidFill>
                  <a:latin typeface="微软雅黑" panose="020B0503020204020204" pitchFamily="34" charset="-122"/>
                  <a:ea typeface="微软雅黑" panose="020B0503020204020204" pitchFamily="34" charset="-122"/>
                </a:rPr>
                <a:t>MPTCP</a:t>
              </a:r>
              <a:r>
                <a:rPr lang="zh-CN" altLang="en-US" sz="2000" kern="0" dirty="0">
                  <a:solidFill>
                    <a:srgbClr val="000000"/>
                  </a:solidFill>
                  <a:latin typeface="微软雅黑" panose="020B0503020204020204" pitchFamily="34" charset="-122"/>
                  <a:ea typeface="微软雅黑" panose="020B0503020204020204" pitchFamily="34" charset="-122"/>
                </a:rPr>
                <a:t>多径调度</a:t>
              </a:r>
              <a:r>
                <a:rPr lang="en-US" altLang="zh-CN" sz="2000" kern="0" dirty="0">
                  <a:solidFill>
                    <a:srgbClr val="000000"/>
                  </a:solidFill>
                  <a:latin typeface="微软雅黑" panose="020B0503020204020204" pitchFamily="34" charset="-122"/>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[Infocom’19][JSAC’19][JSAC’19]</a:t>
              </a:r>
            </a:p>
          </p:txBody>
        </p:sp>
        <p:grpSp>
          <p:nvGrpSpPr>
            <p:cNvPr id="35" name="组合 34"/>
            <p:cNvGrpSpPr/>
            <p:nvPr/>
          </p:nvGrpSpPr>
          <p:grpSpPr>
            <a:xfrm>
              <a:off x="998100" y="5471197"/>
              <a:ext cx="1289922" cy="1109581"/>
              <a:chOff x="1078808" y="2977228"/>
              <a:chExt cx="1256419" cy="1804321"/>
            </a:xfrm>
          </p:grpSpPr>
          <p:sp>
            <p:nvSpPr>
              <p:cNvPr id="36" name="文本框 35"/>
              <p:cNvSpPr txBox="1"/>
              <p:nvPr/>
            </p:nvSpPr>
            <p:spPr>
              <a:xfrm>
                <a:off x="1078808" y="3432272"/>
                <a:ext cx="990600" cy="750727"/>
              </a:xfrm>
              <a:prstGeom prst="rect">
                <a:avLst/>
              </a:prstGeom>
              <a:noFill/>
            </p:spPr>
            <p:txBody>
              <a:bodyPr wrap="square" rtlCol="0">
                <a:spAutoFit/>
              </a:bodyPr>
              <a:lstStyle/>
              <a:p>
                <a:pPr defTabSz="914400">
                  <a:defRPr/>
                </a:pPr>
                <a:r>
                  <a:rPr lang="zh-CN" altLang="en-US" sz="2400" kern="0" dirty="0">
                    <a:solidFill>
                      <a:srgbClr val="000000"/>
                    </a:solidFill>
                    <a:latin typeface="微软雅黑" panose="020B0503020204020204" pitchFamily="34" charset="-122"/>
                    <a:ea typeface="微软雅黑" panose="020B0503020204020204" pitchFamily="34" charset="-122"/>
                  </a:rPr>
                  <a:t>讨论</a:t>
                </a:r>
              </a:p>
            </p:txBody>
          </p:sp>
          <p:sp>
            <p:nvSpPr>
              <p:cNvPr id="37" name="右大括号 36"/>
              <p:cNvSpPr/>
              <p:nvPr/>
            </p:nvSpPr>
            <p:spPr>
              <a:xfrm rot="10800000">
                <a:off x="1876903" y="2977228"/>
                <a:ext cx="458324" cy="1804321"/>
              </a:xfrm>
              <a:prstGeom prst="rightBrace">
                <a:avLst>
                  <a:gd name="adj1" fmla="val 13362"/>
                  <a:gd name="adj2" fmla="val 52899"/>
                </a:avLst>
              </a:prstGeom>
              <a:noFill/>
              <a:ln w="28575" cap="flat" cmpd="sng" algn="ctr">
                <a:solidFill>
                  <a:srgbClr val="0070C0"/>
                </a:solidFill>
                <a:prstDash val="solid"/>
              </a:ln>
              <a:effectLst/>
            </p:spPr>
            <p:txBody>
              <a:bodyPr rtlCol="0" anchor="ctr"/>
              <a:lstStyle/>
              <a:p>
                <a:pPr defTabSz="914400">
                  <a:defRPr/>
                </a:pPr>
                <a:endParaRPr lang="zh-CN" altLang="en-US" sz="2000" kern="0">
                  <a:solidFill>
                    <a:srgbClr val="000000"/>
                  </a:solidFill>
                  <a:latin typeface="Arial" panose="020B0604020202020204"/>
                </a:endParaRPr>
              </a:p>
            </p:txBody>
          </p:sp>
        </p:grpSp>
        <p:sp>
          <p:nvSpPr>
            <p:cNvPr id="38" name="内容占位符 13"/>
            <p:cNvSpPr txBox="1"/>
            <p:nvPr/>
          </p:nvSpPr>
          <p:spPr bwMode="auto">
            <a:xfrm>
              <a:off x="2307071" y="5471197"/>
              <a:ext cx="8881486" cy="1111143"/>
            </a:xfrm>
            <a:prstGeom prst="rect">
              <a:avLst/>
            </a:prstGeom>
            <a:noFill/>
            <a:ln>
              <a:noFill/>
            </a:ln>
          </p:spPr>
          <p:txBody>
            <a:bodyPr vert="horz" wrap="square" lIns="91319" tIns="45657" rIns="91319" bIns="45657" numCol="1" anchor="t" anchorCtr="0" compatLnSpc="1"/>
            <a:lstStyle>
              <a:lvl1pPr marL="341630" indent="-341630" algn="l" rtl="0" eaLnBrk="0" fontAlgn="base" hangingPunct="0">
                <a:spcBef>
                  <a:spcPct val="20000"/>
                </a:spcBef>
                <a:spcAft>
                  <a:spcPct val="0"/>
                </a:spcAft>
                <a:buClr>
                  <a:schemeClr val="hlink"/>
                </a:buClr>
                <a:buFont typeface="Wingdings" panose="05000000000000000000" pitchFamily="2" charset="2"/>
                <a:buChar char="l"/>
                <a:defRPr sz="2400" b="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Clr>
                  <a:schemeClr val="hlink"/>
                </a:buClr>
                <a:buSzPct val="130000"/>
                <a:buFont typeface="Arial" panose="020B0604020202020204" pitchFamily="34" charset="0"/>
                <a:buChar char="–"/>
                <a:defRPr sz="2000" b="0" i="0">
                  <a:solidFill>
                    <a:srgbClr val="696969"/>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rtl="0" eaLnBrk="0" fontAlgn="base" hangingPunct="0">
                <a:spcBef>
                  <a:spcPct val="20000"/>
                </a:spcBef>
                <a:spcAft>
                  <a:spcPct val="0"/>
                </a:spcAft>
                <a:buClr>
                  <a:schemeClr val="hlink"/>
                </a:buClr>
                <a:buSzPct val="75000"/>
                <a:buFont typeface="Wingdings" panose="05000000000000000000" pitchFamily="2" charset="2"/>
                <a:buChar char="Ø"/>
                <a:defRPr sz="2200" b="1" i="1">
                  <a:solidFill>
                    <a:srgbClr val="696969"/>
                  </a:solidFill>
                  <a:latin typeface="Times New Roman" panose="02020603050405020304" pitchFamily="18" charset="0"/>
                </a:defRPr>
              </a:lvl3pPr>
              <a:lvl4pPr marL="1600200" indent="-228600" algn="l" rtl="0" eaLnBrk="0" fontAlgn="base" hangingPunct="0">
                <a:spcBef>
                  <a:spcPct val="20000"/>
                </a:spcBef>
                <a:spcAft>
                  <a:spcPct val="0"/>
                </a:spcAft>
                <a:buClr>
                  <a:schemeClr val="hlink"/>
                </a:buClr>
                <a:buSzPct val="90000"/>
                <a:buFont typeface="Arial" panose="020B0604020202020204" pitchFamily="34" charset="0"/>
                <a:buChar char="–"/>
                <a:defRPr sz="2000" b="1" i="1">
                  <a:solidFill>
                    <a:srgbClr val="696969"/>
                  </a:solidFill>
                  <a:latin typeface="Times New Roman" panose="02020603050405020304" pitchFamily="18" charset="0"/>
                </a:defRPr>
              </a:lvl4pPr>
              <a:lvl5pPr marL="20574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5pPr>
              <a:lvl6pPr marL="25146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6pPr>
              <a:lvl7pPr marL="29718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7pPr>
              <a:lvl8pPr marL="34290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8pPr>
              <a:lvl9pPr marL="3886200" indent="-228600" algn="l" rtl="0" eaLnBrk="0" fontAlgn="base" hangingPunct="0">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9pPr>
            </a:lstStyle>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验证与可解释性：</a:t>
              </a:r>
              <a:r>
                <a:rPr lang="en-US" altLang="zh-CN" sz="2000" kern="0" dirty="0">
                  <a:solidFill>
                    <a:srgbClr val="000000"/>
                  </a:solidFill>
                  <a:latin typeface="微软雅黑" panose="020B0503020204020204" pitchFamily="34" charset="-122"/>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[APNet’18][Sigcomm’19 </a:t>
              </a:r>
              <a:r>
                <a:rPr lang="en-US" altLang="zh-CN" sz="1800" kern="0" dirty="0" err="1">
                  <a:solidFill>
                    <a:srgbClr val="C00000"/>
                  </a:solidFill>
                  <a:latin typeface="Comic Sans MS" panose="030F0702030302020204" pitchFamily="66" charset="0"/>
                  <a:ea typeface="微软雅黑" panose="020B0503020204020204" pitchFamily="34" charset="-122"/>
                </a:rPr>
                <a:t>NetAI</a:t>
              </a:r>
              <a:r>
                <a:rPr lang="en-US" altLang="zh-CN" sz="1800" kern="0" dirty="0">
                  <a:solidFill>
                    <a:srgbClr val="C00000"/>
                  </a:solidFill>
                  <a:latin typeface="Comic Sans MS" panose="030F0702030302020204" pitchFamily="66" charset="0"/>
                  <a:ea typeface="微软雅黑" panose="020B0503020204020204" pitchFamily="34" charset="-122"/>
                </a:rPr>
                <a:t>][</a:t>
              </a:r>
              <a:r>
                <a:rPr lang="en-US" altLang="zh-CN" sz="1800" kern="0" dirty="0">
                  <a:solidFill>
                    <a:schemeClr val="tx1"/>
                  </a:solidFill>
                  <a:latin typeface="微软雅黑" panose="020B0503020204020204" pitchFamily="34" charset="-122"/>
                  <a:ea typeface="微软雅黑" panose="020B0503020204020204" pitchFamily="34" charset="-122"/>
                </a:rPr>
                <a:t>Metis</a:t>
              </a:r>
              <a:r>
                <a:rPr lang="zh-CN" altLang="en-US" sz="1800" kern="0" dirty="0">
                  <a:solidFill>
                    <a:srgbClr val="C00000"/>
                  </a:solidFill>
                  <a:latin typeface="Comic Sans MS" panose="030F0702030302020204" pitchFamily="66" charset="0"/>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Sigcomm’20]</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公共平台：</a:t>
              </a:r>
              <a:r>
                <a:rPr lang="en-US" altLang="zh-CN" sz="1800" kern="0" dirty="0">
                  <a:solidFill>
                    <a:srgbClr val="C00000"/>
                  </a:solidFill>
                  <a:latin typeface="Comic Sans MS" panose="030F0702030302020204" pitchFamily="66" charset="0"/>
                  <a:ea typeface="微软雅黑" panose="020B0503020204020204" pitchFamily="34" charset="-122"/>
                </a:rPr>
                <a:t>[</a:t>
              </a:r>
              <a:r>
                <a:rPr lang="en-US" altLang="zh-CN" sz="1800" kern="0" dirty="0">
                  <a:solidFill>
                    <a:schemeClr val="tx1"/>
                  </a:solidFill>
                  <a:latin typeface="微软雅黑" panose="020B0503020204020204" pitchFamily="34" charset="-122"/>
                  <a:ea typeface="微软雅黑" panose="020B0503020204020204" pitchFamily="34" charset="-122"/>
                </a:rPr>
                <a:t>Pantheon</a:t>
              </a:r>
              <a:r>
                <a:rPr lang="en-US" altLang="zh-CN" sz="1800" kern="0" dirty="0">
                  <a:solidFill>
                    <a:srgbClr val="C00000"/>
                  </a:solidFill>
                  <a:latin typeface="Comic Sans MS" panose="030F0702030302020204" pitchFamily="66" charset="0"/>
                  <a:ea typeface="微软雅黑" panose="020B0503020204020204" pitchFamily="34" charset="-122"/>
                </a:rPr>
                <a:t> ATC’18][</a:t>
              </a:r>
              <a:r>
                <a:rPr lang="en-US" altLang="zh-CN" sz="1800" kern="0" dirty="0">
                  <a:solidFill>
                    <a:schemeClr val="tx1"/>
                  </a:solidFill>
                  <a:latin typeface="微软雅黑" panose="020B0503020204020204" pitchFamily="34" charset="-122"/>
                  <a:ea typeface="微软雅黑" panose="020B0503020204020204" pitchFamily="34" charset="-122"/>
                </a:rPr>
                <a:t>Park</a:t>
              </a:r>
              <a:r>
                <a:rPr lang="en-US" altLang="zh-CN" sz="1800" kern="0" dirty="0">
                  <a:solidFill>
                    <a:srgbClr val="C00000"/>
                  </a:solidFill>
                  <a:latin typeface="微软雅黑" panose="020B0503020204020204" pitchFamily="34" charset="-122"/>
                  <a:ea typeface="微软雅黑" panose="020B0503020204020204" pitchFamily="34" charset="-122"/>
                </a:rPr>
                <a:t> </a:t>
              </a:r>
              <a:r>
                <a:rPr lang="en-US" altLang="zh-CN" sz="1800" kern="0" dirty="0">
                  <a:solidFill>
                    <a:srgbClr val="C00000"/>
                  </a:solidFill>
                  <a:latin typeface="Comic Sans MS" panose="030F0702030302020204" pitchFamily="66" charset="0"/>
                  <a:ea typeface="微软雅黑" panose="020B0503020204020204" pitchFamily="34" charset="-122"/>
                </a:rPr>
                <a:t>ICML’19]</a:t>
              </a:r>
            </a:p>
            <a:p>
              <a:pPr defTabSz="914400">
                <a:buClr>
                  <a:srgbClr val="C00000"/>
                </a:buClr>
                <a:defRPr/>
              </a:pPr>
              <a:r>
                <a:rPr lang="zh-CN" altLang="en-US" sz="2000" kern="0" dirty="0">
                  <a:solidFill>
                    <a:srgbClr val="000000"/>
                  </a:solidFill>
                  <a:latin typeface="微软雅黑" panose="020B0503020204020204" pitchFamily="34" charset="-122"/>
                  <a:ea typeface="微软雅黑" panose="020B0503020204020204" pitchFamily="34" charset="-122"/>
                </a:rPr>
                <a:t>部署经验：</a:t>
              </a:r>
              <a:r>
                <a:rPr lang="en-US" altLang="zh-CN" sz="1800" kern="0" dirty="0">
                  <a:solidFill>
                    <a:srgbClr val="C00000"/>
                  </a:solidFill>
                  <a:latin typeface="Comic Sans MS" panose="030F0702030302020204" pitchFamily="66" charset="0"/>
                  <a:ea typeface="微软雅黑" panose="020B0503020204020204" pitchFamily="34" charset="-122"/>
                </a:rPr>
                <a:t>[ICML workshop RL4RealLife’19]</a:t>
              </a:r>
            </a:p>
          </p:txBody>
        </p:sp>
      </p:grpSp>
      <p:sp>
        <p:nvSpPr>
          <p:cNvPr id="40" name="矩形 39"/>
          <p:cNvSpPr/>
          <p:nvPr/>
        </p:nvSpPr>
        <p:spPr>
          <a:xfrm>
            <a:off x="0" y="6526273"/>
            <a:ext cx="10271760" cy="276999"/>
          </a:xfrm>
          <a:prstGeom prst="rect">
            <a:avLst/>
          </a:prstGeom>
          <a:ln>
            <a:noFill/>
          </a:ln>
        </p:spPr>
        <p:txBody>
          <a:bodyPr wrap="square">
            <a:spAutoFit/>
          </a:bodyPr>
          <a:lstStyle/>
          <a:p>
            <a:r>
              <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rPr>
              <a:t>Wang M, Cui Y, Wang X, et al. Machine learning for networking: Workflow, advances and opportunities[J]. IEEE Network, 2017, 32(2): 92-99.</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灯片编号占位符 3">
            <a:extLst>
              <a:ext uri="{FF2B5EF4-FFF2-40B4-BE49-F238E27FC236}">
                <a16:creationId xmlns:a16="http://schemas.microsoft.com/office/drawing/2014/main" id="{ECE9E0CD-05F3-DC4E-B4F5-1A41C59EF6B8}"/>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64</a:t>
            </a:fld>
            <a:endParaRPr kumimoji="1"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问题、挑战与思路</a:t>
            </a:r>
          </a:p>
        </p:txBody>
      </p:sp>
      <p:sp>
        <p:nvSpPr>
          <p:cNvPr id="3" name="内容占位符 2"/>
          <p:cNvSpPr>
            <a:spLocks noGrp="1"/>
          </p:cNvSpPr>
          <p:nvPr>
            <p:ph idx="1"/>
          </p:nvPr>
        </p:nvSpPr>
        <p:spPr>
          <a:xfrm>
            <a:off x="4885088" y="1388239"/>
            <a:ext cx="5244345" cy="725704"/>
          </a:xfrm>
          <a:ln w="19050">
            <a:solidFill>
              <a:schemeClr val="accent1">
                <a:shade val="50000"/>
              </a:schemeClr>
            </a:solidFill>
          </a:ln>
        </p:spPr>
        <p:txBody>
          <a:bodyPr>
            <a:normAutofit/>
          </a:bodyPr>
          <a:lstStyle/>
          <a:p>
            <a:pPr marL="0" indent="0" algn="ctr">
              <a:buNone/>
            </a:pPr>
            <a:r>
              <a:rPr kumimoji="1" lang="zh-CN" altLang="en-US" sz="2000" dirty="0"/>
              <a:t>应用需要决策</a:t>
            </a:r>
            <a:r>
              <a:rPr kumimoji="1" lang="en-US" altLang="zh-CN" sz="2000" dirty="0"/>
              <a:t>/</a:t>
            </a:r>
            <a:r>
              <a:rPr kumimoji="1" lang="zh-CN" altLang="en-US" sz="2000" dirty="0"/>
              <a:t>调度算法来提升用户体验质量（</a:t>
            </a:r>
            <a:r>
              <a:rPr kumimoji="1" lang="en-US" altLang="zh-CN" sz="2000" dirty="0"/>
              <a:t>Quality</a:t>
            </a:r>
            <a:r>
              <a:rPr kumimoji="1" lang="zh-CN" altLang="en-US" sz="2000" dirty="0"/>
              <a:t> </a:t>
            </a:r>
            <a:r>
              <a:rPr kumimoji="1" lang="en-US" altLang="zh-CN" sz="2000" dirty="0"/>
              <a:t>of</a:t>
            </a:r>
            <a:r>
              <a:rPr kumimoji="1" lang="zh-CN" altLang="en-US" sz="2000" dirty="0"/>
              <a:t> </a:t>
            </a:r>
            <a:r>
              <a:rPr kumimoji="1" lang="en-US" altLang="zh-CN" sz="2000" dirty="0"/>
              <a:t>Experience,</a:t>
            </a:r>
            <a:r>
              <a:rPr kumimoji="1" lang="zh-CN" altLang="en-US" sz="2000" dirty="0"/>
              <a:t> </a:t>
            </a:r>
            <a:r>
              <a:rPr kumimoji="1" lang="en-US" altLang="zh-CN" sz="2000" dirty="0" err="1"/>
              <a:t>QoE</a:t>
            </a:r>
            <a:r>
              <a:rPr kumimoji="1" lang="zh-CN" altLang="en-US" sz="2000" dirty="0"/>
              <a:t>）或计算效率</a:t>
            </a:r>
            <a:endParaRPr kumimoji="1" lang="en-US" altLang="zh-CN" sz="20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65</a:t>
            </a:fld>
            <a:endParaRPr kumimoji="1" lang="zh-CN" altLang="en-US" dirty="0"/>
          </a:p>
        </p:txBody>
      </p:sp>
      <p:sp>
        <p:nvSpPr>
          <p:cNvPr id="49" name="文本框 48"/>
          <p:cNvSpPr txBox="1"/>
          <p:nvPr/>
        </p:nvSpPr>
        <p:spPr>
          <a:xfrm>
            <a:off x="5748705" y="2561011"/>
            <a:ext cx="3421428" cy="1653722"/>
          </a:xfrm>
          <a:prstGeom prst="rect">
            <a:avLst/>
          </a:prstGeom>
          <a:noFill/>
          <a:ln w="25400">
            <a:solidFill>
              <a:schemeClr val="accent1">
                <a:shade val="50000"/>
              </a:schemeClr>
            </a:solidFill>
          </a:ln>
        </p:spPr>
        <p:txBody>
          <a:bodyPr wrap="square" rtlCol="0">
            <a:spAutoFit/>
          </a:bodyPr>
          <a:lstStyle/>
          <a:p>
            <a:pPr marL="11430" lvl="1" algn="ctr">
              <a:lnSpc>
                <a:spcPct val="130000"/>
              </a:lnSpc>
            </a:pPr>
            <a:r>
              <a:rPr kumimoji="1" lang="zh-CN" altLang="en-US" sz="2000" dirty="0">
                <a:latin typeface="微软雅黑" panose="020B0503020204020204" pitchFamily="34" charset="-122"/>
                <a:ea typeface="微软雅黑" panose="020B0503020204020204" pitchFamily="34" charset="-122"/>
              </a:rPr>
              <a:t>共性挑战</a:t>
            </a:r>
            <a:endParaRPr kumimoji="1" lang="en-US" altLang="zh-CN" sz="2000" dirty="0">
              <a:latin typeface="微软雅黑" panose="020B0503020204020204" pitchFamily="34" charset="-122"/>
              <a:ea typeface="微软雅黑" panose="020B0503020204020204" pitchFamily="34" charset="-122"/>
            </a:endParaRPr>
          </a:p>
          <a:p>
            <a:pPr marL="354330" lvl="1" indent="-342900">
              <a:lnSpc>
                <a:spcPct val="130000"/>
              </a:lnSpc>
              <a:buFont typeface="Arial" panose="020B0604020202020204" pitchFamily="34" charset="0"/>
              <a:buChar char="•"/>
            </a:pPr>
            <a:r>
              <a:rPr kumimoji="1" lang="zh-CN" altLang="en-US" sz="2000" dirty="0">
                <a:solidFill>
                  <a:srgbClr val="C00000"/>
                </a:solidFill>
                <a:latin typeface="微软雅黑" panose="020B0503020204020204" pitchFamily="34" charset="-122"/>
                <a:ea typeface="微软雅黑" panose="020B0503020204020204" pitchFamily="34" charset="-122"/>
              </a:rPr>
              <a:t>序列决策</a:t>
            </a:r>
            <a:r>
              <a:rPr kumimoji="1" lang="zh-CN" altLang="en-US" sz="2000" dirty="0">
                <a:latin typeface="微软雅黑" panose="020B0503020204020204" pitchFamily="34" charset="-122"/>
                <a:ea typeface="微软雅黑" panose="020B0503020204020204" pitchFamily="34" charset="-122"/>
              </a:rPr>
              <a:t>：具有级联效应</a:t>
            </a:r>
            <a:endParaRPr kumimoji="1" lang="en-US" altLang="zh-CN" sz="2000" dirty="0">
              <a:latin typeface="微软雅黑" panose="020B0503020204020204" pitchFamily="34" charset="-122"/>
              <a:ea typeface="微软雅黑" panose="020B0503020204020204" pitchFamily="34" charset="-122"/>
            </a:endParaRPr>
          </a:p>
          <a:p>
            <a:pPr marL="354330" lvl="1" indent="-342900">
              <a:lnSpc>
                <a:spcPct val="130000"/>
              </a:lnSpc>
              <a:buFont typeface="Arial" panose="020B0604020202020204" pitchFamily="34" charset="0"/>
              <a:buChar char="•"/>
            </a:pPr>
            <a:r>
              <a:rPr kumimoji="1" lang="zh-CN" altLang="en-US" sz="2000" dirty="0">
                <a:solidFill>
                  <a:srgbClr val="C00000"/>
                </a:solidFill>
                <a:latin typeface="微软雅黑" panose="020B0503020204020204" pitchFamily="34" charset="-122"/>
                <a:ea typeface="微软雅黑" panose="020B0503020204020204" pitchFamily="34" charset="-122"/>
              </a:rPr>
              <a:t>输入驱动</a:t>
            </a:r>
            <a:r>
              <a:rPr kumimoji="1" lang="zh-CN" altLang="en-US" sz="2000" dirty="0">
                <a:latin typeface="微软雅黑" panose="020B0503020204020204" pitchFamily="34" charset="-122"/>
                <a:ea typeface="微软雅黑" panose="020B0503020204020204" pitchFamily="34" charset="-122"/>
              </a:rPr>
              <a:t>：不同输入对应不同最优策略</a:t>
            </a:r>
            <a:endParaRPr kumimoji="1" lang="en-US" altLang="zh-CN" sz="2000" dirty="0">
              <a:latin typeface="微软雅黑" panose="020B0503020204020204" pitchFamily="34" charset="-122"/>
              <a:ea typeface="微软雅黑" panose="020B0503020204020204" pitchFamily="34" charset="-122"/>
            </a:endParaRPr>
          </a:p>
        </p:txBody>
      </p:sp>
      <p:grpSp>
        <p:nvGrpSpPr>
          <p:cNvPr id="51" name="组合 61"/>
          <p:cNvGrpSpPr/>
          <p:nvPr/>
        </p:nvGrpSpPr>
        <p:grpSpPr bwMode="auto">
          <a:xfrm>
            <a:off x="364318" y="2026146"/>
            <a:ext cx="2973300" cy="2805707"/>
            <a:chOff x="251519" y="1149245"/>
            <a:chExt cx="5521338" cy="5304091"/>
          </a:xfrm>
        </p:grpSpPr>
        <p:grpSp>
          <p:nvGrpSpPr>
            <p:cNvPr id="52" name="组合 62"/>
            <p:cNvGrpSpPr/>
            <p:nvPr/>
          </p:nvGrpSpPr>
          <p:grpSpPr bwMode="auto">
            <a:xfrm>
              <a:off x="251519" y="1149245"/>
              <a:ext cx="5521338" cy="5304091"/>
              <a:chOff x="4775" y="1896145"/>
              <a:chExt cx="4117816" cy="3883849"/>
            </a:xfrm>
          </p:grpSpPr>
          <p:pic>
            <p:nvPicPr>
              <p:cNvPr id="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b="47987"/>
              <a:stretch>
                <a:fillRect/>
              </a:stretch>
            </p:blipFill>
            <p:spPr bwMode="auto">
              <a:xfrm>
                <a:off x="4775" y="3918873"/>
                <a:ext cx="4108450" cy="186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b="47987"/>
              <a:stretch>
                <a:fillRect/>
              </a:stretch>
            </p:blipFill>
            <p:spPr bwMode="auto">
              <a:xfrm flipV="1">
                <a:off x="14141" y="1896145"/>
                <a:ext cx="4108450" cy="186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3" name="Picture 26" descr="C:\Users\yxia\Desktop\Img320639468.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8111" y="4877936"/>
              <a:ext cx="2375418" cy="140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0" descr="http://tbn0.google.com/images?q=tbn:uG9PhuBLX4dJJM:http://www.uberreview.com/wp-content/uploads/youtube_logo.jpg">
              <a:hlinkClick r:id="rId5"/>
            </p:cNvPr>
            <p:cNvPicPr>
              <a:picLocks noChangeAspect="1" noChangeArrowheads="1"/>
            </p:cNvPicPr>
            <p:nvPr/>
          </p:nvPicPr>
          <p:blipFill>
            <a:blip r:embed="rId6">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824914" y="1937705"/>
              <a:ext cx="1333601" cy="59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26" descr="http://static.ak.fbcdn.net/images/welcome/welcome_3.gif">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3277" y="1962167"/>
              <a:ext cx="1190410" cy="54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4" descr="From collectibles to cars, buy and sell all kinds of items on eBay">
              <a:hlinkClick r:id="rId9"/>
            </p:cNvPr>
            <p:cNvPicPr>
              <a:picLocks noChangeAspect="1" noChangeArrowheads="1"/>
            </p:cNvPicPr>
            <p:nvPr/>
          </p:nvPicPr>
          <p:blipFill>
            <a:blip r:embed="rId10"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72359" y="2619309"/>
              <a:ext cx="736803" cy="2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8" descr="C:\Users\yxia\Desktop\20111222064702697103.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16909">
              <a:off x="3275143" y="5098108"/>
              <a:ext cx="332126" cy="72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1" descr="C:\Users\yxia\Desktop\搜狗截图13年10月19日1936_2.jpg"/>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0914" y="1227251"/>
              <a:ext cx="1844060" cy="74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2" descr="C:\Users\yxia\Desktop\搜狗截图13年10月19日1936_3.jp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3684" y="2573038"/>
              <a:ext cx="1283489" cy="59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13" descr="C:\Users\yxia\Desktop\搜狗截图13年10月19日1937_4.jpg"/>
            <p:cNvPicPr>
              <a:picLocks noChangeAspect="1" noChangeArrowheads="1"/>
            </p:cNvPicPr>
            <p:nvPr/>
          </p:nvPicPr>
          <p:blipFill>
            <a:blip r:embed="rId1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63231" y="1440055"/>
              <a:ext cx="1262871" cy="52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 descr="C:\Users\yxia\Desktop\搜狗截图13年10月19日1938_6.jpg"/>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0782" y="2055300"/>
              <a:ext cx="1695319" cy="47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6" descr="C:\Users\yxia\Desktop\google_logo_4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72" y="1497406"/>
              <a:ext cx="1295857" cy="44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 descr="C:\Users\yxia\Desktop\搜狗截图13年10月19日1946_7.jpg"/>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6888" y="2533770"/>
              <a:ext cx="1307028" cy="48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 descr="C:\Users\yxia\Desktop\2178222.jpg"/>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9150" y="5146214"/>
              <a:ext cx="900922" cy="116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2" descr="C:\Users\yxia\Desktop\3770652009510221234.jpg"/>
            <p:cNvPicPr>
              <a:picLocks noChangeAspect="1" noChangeArrowheads="1"/>
            </p:cNvPicPr>
            <p:nvPr/>
          </p:nvPicPr>
          <p:blipFill>
            <a:blip r:embed="rId1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4506236" flipV="1">
              <a:off x="1254549" y="4397403"/>
              <a:ext cx="822622" cy="79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38" descr="http://tbn0.google.com/images?q=tbn:8sTVCGh5uzf1gM:http://www.wpclipart.com/telephone/telephone_cartoon.png">
              <a:hlinkClick r:id="rId20"/>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33569" y="4243298"/>
              <a:ext cx="498106" cy="46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6" descr="http://tbn0.google.com/images?q=tbn:xT9wMZ61r7KFCM:http://rtmulcahy.files.wordpress.com/2007/06/cellphone.gif">
              <a:hlinkClick r:id="rId22"/>
            </p:cNvPr>
            <p:cNvPicPr>
              <a:picLocks noChangeAspect="1" noChangeArrowheads="1"/>
            </p:cNvPicPr>
            <p:nvPr/>
          </p:nvPicPr>
          <p:blipFill>
            <a:blip r:embed="rId23">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flipH="1">
              <a:off x="3617906" y="4192672"/>
              <a:ext cx="609938" cy="56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1" descr="C:\Users\yxia\Desktop\3374535_010108632321_2.jpg"/>
            <p:cNvPicPr>
              <a:picLocks noChangeAspect="1" noChangeArrowheads="1"/>
            </p:cNvPicPr>
            <p:nvPr/>
          </p:nvPicPr>
          <p:blipFill>
            <a:blip r:embed="rId24"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rot="786443">
              <a:off x="1024909" y="4905667"/>
              <a:ext cx="933611" cy="54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8" descr="C:\Users\yxia\Desktop\vgoixh91ud6k.jpg"/>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5994" y="4542449"/>
              <a:ext cx="573802" cy="60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7" descr="C:\Users\yxia\Desktop\2078815_171043034636_2.jpg"/>
            <p:cNvPicPr>
              <a:picLocks noChangeAspect="1" noChangeArrowheads="1"/>
            </p:cNvPicPr>
            <p:nvPr/>
          </p:nvPicPr>
          <p:blipFill>
            <a:blip r:embed="rId2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flipH="1">
              <a:off x="596497" y="5405060"/>
              <a:ext cx="908266" cy="85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30" descr="C:\Users\yxia\Desktop\1077466119.jpg"/>
            <p:cNvPicPr>
              <a:picLocks noChangeAspect="1" noChangeArrowheads="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3771" y="4110183"/>
              <a:ext cx="1194018" cy="118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909006" y="3432969"/>
              <a:ext cx="2054225"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14" descr="C:\Users\yxia\Desktop\搜狗截图13年10月19日1938_5.jpg"/>
            <p:cNvPicPr>
              <a:picLocks noChangeAspect="1" noChangeArrowheads="1"/>
            </p:cNvPicPr>
            <p:nvPr/>
          </p:nvPicPr>
          <p:blipFill>
            <a:blip r:embed="rId2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847981" y="2942059"/>
              <a:ext cx="1589204" cy="44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5" name="组合 134"/>
          <p:cNvGrpSpPr/>
          <p:nvPr/>
        </p:nvGrpSpPr>
        <p:grpSpPr>
          <a:xfrm>
            <a:off x="4512006" y="3387872"/>
            <a:ext cx="1236699" cy="1453667"/>
            <a:chOff x="4512006" y="3387872"/>
            <a:chExt cx="1236699" cy="1453667"/>
          </a:xfrm>
        </p:grpSpPr>
        <p:sp>
          <p:nvSpPr>
            <p:cNvPr id="82" name="文本框 81"/>
            <p:cNvSpPr txBox="1"/>
            <p:nvPr/>
          </p:nvSpPr>
          <p:spPr>
            <a:xfrm>
              <a:off x="4512006" y="4441429"/>
              <a:ext cx="1236699" cy="400110"/>
            </a:xfrm>
            <a:prstGeom prst="rect">
              <a:avLst/>
            </a:prstGeom>
            <a:noFill/>
          </p:spPr>
          <p:txBody>
            <a:bodyPr wrap="square" rtlCol="0">
              <a:spAutoFit/>
            </a:bodyPr>
            <a:lstStyle/>
            <a:p>
              <a:r>
                <a:rPr kumimoji="1" lang="zh-CN" altLang="en-US" sz="2000" dirty="0">
                  <a:latin typeface="微软雅黑" panose="020B0503020204020204" pitchFamily="34" charset="-122"/>
                  <a:ea typeface="微软雅黑" panose="020B0503020204020204" pitchFamily="34" charset="-122"/>
                </a:rPr>
                <a:t>网络带宽</a:t>
              </a:r>
            </a:p>
          </p:txBody>
        </p:sp>
        <p:cxnSp>
          <p:nvCxnSpPr>
            <p:cNvPr id="101" name="肘形连接符 100"/>
            <p:cNvCxnSpPr>
              <a:stCxn id="91" idx="2"/>
              <a:endCxn id="49" idx="1"/>
            </p:cNvCxnSpPr>
            <p:nvPr/>
          </p:nvCxnSpPr>
          <p:spPr>
            <a:xfrm rot="5400000" flipH="1" flipV="1">
              <a:off x="4763306" y="3229335"/>
              <a:ext cx="826861" cy="1143936"/>
            </a:xfrm>
            <a:prstGeom prst="bentConnector4">
              <a:avLst>
                <a:gd name="adj1" fmla="val -27647"/>
                <a:gd name="adj2" fmla="val 8753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6" name="组合 135"/>
          <p:cNvGrpSpPr/>
          <p:nvPr/>
        </p:nvGrpSpPr>
        <p:grpSpPr>
          <a:xfrm>
            <a:off x="9170133" y="3387873"/>
            <a:ext cx="1577155" cy="1456585"/>
            <a:chOff x="9170133" y="3387873"/>
            <a:chExt cx="1577155" cy="1456585"/>
          </a:xfrm>
        </p:grpSpPr>
        <p:sp>
          <p:nvSpPr>
            <p:cNvPr id="83" name="文本框 82"/>
            <p:cNvSpPr txBox="1"/>
            <p:nvPr/>
          </p:nvSpPr>
          <p:spPr>
            <a:xfrm>
              <a:off x="9497116" y="4444348"/>
              <a:ext cx="1236699" cy="400110"/>
            </a:xfrm>
            <a:prstGeom prst="rect">
              <a:avLst/>
            </a:prstGeom>
            <a:noFill/>
          </p:spPr>
          <p:txBody>
            <a:bodyPr wrap="square" rtlCol="0">
              <a:spAutoFit/>
            </a:bodyPr>
            <a:lstStyle/>
            <a:p>
              <a:r>
                <a:rPr kumimoji="1" lang="zh-CN" altLang="en-US" sz="2000" dirty="0">
                  <a:latin typeface="微软雅黑" panose="020B0503020204020204" pitchFamily="34" charset="-122"/>
                  <a:ea typeface="微软雅黑" panose="020B0503020204020204" pitchFamily="34" charset="-122"/>
                </a:rPr>
                <a:t>任务序列</a:t>
              </a:r>
            </a:p>
          </p:txBody>
        </p:sp>
        <p:cxnSp>
          <p:nvCxnSpPr>
            <p:cNvPr id="104" name="肘形连接符 103"/>
            <p:cNvCxnSpPr>
              <a:stCxn id="93" idx="2"/>
              <a:endCxn id="49" idx="3"/>
            </p:cNvCxnSpPr>
            <p:nvPr/>
          </p:nvCxnSpPr>
          <p:spPr>
            <a:xfrm rot="5400000" flipH="1">
              <a:off x="9545280" y="3012726"/>
              <a:ext cx="826861" cy="1577155"/>
            </a:xfrm>
            <a:prstGeom prst="bentConnector4">
              <a:avLst>
                <a:gd name="adj1" fmla="val -27647"/>
                <a:gd name="adj2" fmla="val 91697"/>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3142942" y="4214733"/>
            <a:ext cx="4316478" cy="2112956"/>
            <a:chOff x="3142942" y="4214733"/>
            <a:chExt cx="4316478" cy="2112956"/>
          </a:xfrm>
        </p:grpSpPr>
        <p:sp>
          <p:nvSpPr>
            <p:cNvPr id="107" name="文本框 106"/>
            <p:cNvSpPr txBox="1"/>
            <p:nvPr/>
          </p:nvSpPr>
          <p:spPr>
            <a:xfrm>
              <a:off x="3142942" y="5074076"/>
              <a:ext cx="4078615" cy="1253613"/>
            </a:xfrm>
            <a:prstGeom prst="rect">
              <a:avLst/>
            </a:prstGeom>
            <a:noFill/>
            <a:ln w="25400">
              <a:solidFill>
                <a:schemeClr val="accent1">
                  <a:shade val="50000"/>
                </a:schemeClr>
              </a:solidFill>
            </a:ln>
          </p:spPr>
          <p:txBody>
            <a:bodyPr wrap="square" rtlCol="0">
              <a:spAutoFit/>
            </a:bodyPr>
            <a:lstStyle/>
            <a:p>
              <a:pPr marL="11430" lvl="1" algn="ctr">
                <a:lnSpc>
                  <a:spcPct val="130000"/>
                </a:lnSpc>
              </a:pPr>
              <a:r>
                <a:rPr kumimoji="1" lang="zh-CN" altLang="en-US" sz="2000" dirty="0">
                  <a:latin typeface="微软雅黑" panose="020B0503020204020204" pitchFamily="34" charset="-122"/>
                  <a:ea typeface="微软雅黑" panose="020B0503020204020204" pitchFamily="34" charset="-122"/>
                </a:rPr>
                <a:t>传统方法：基于规则的启发式</a:t>
              </a:r>
            </a:p>
            <a:p>
              <a:pPr marL="342900" indent="-342900">
                <a:lnSpc>
                  <a:spcPct val="130000"/>
                </a:lnSpc>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根据假设，人工设计规则</a:t>
              </a:r>
              <a:endParaRPr kumimoji="1" lang="en-US" altLang="zh-CN" sz="2000" dirty="0">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无法适应不同的网络</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负载情况</a:t>
              </a:r>
              <a:endParaRPr kumimoji="1" lang="en-US" altLang="zh-CN" sz="2000" dirty="0">
                <a:latin typeface="微软雅黑" panose="020B0503020204020204" pitchFamily="34" charset="-122"/>
                <a:ea typeface="微软雅黑" panose="020B0503020204020204" pitchFamily="34" charset="-122"/>
              </a:endParaRPr>
            </a:p>
          </p:txBody>
        </p:sp>
        <p:cxnSp>
          <p:nvCxnSpPr>
            <p:cNvPr id="109" name="肘形连接符 108"/>
            <p:cNvCxnSpPr>
              <a:stCxn id="49" idx="2"/>
              <a:endCxn id="107" idx="0"/>
            </p:cNvCxnSpPr>
            <p:nvPr/>
          </p:nvCxnSpPr>
          <p:spPr>
            <a:xfrm rot="5400000">
              <a:off x="5891164" y="3505820"/>
              <a:ext cx="859343" cy="2277169"/>
            </a:xfrm>
            <a:prstGeom prst="bentConnector3">
              <a:avLst>
                <a:gd name="adj1" fmla="val 7100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a:off x="7221557" y="4214733"/>
            <a:ext cx="4889126" cy="2112955"/>
            <a:chOff x="7221557" y="4214733"/>
            <a:chExt cx="4889126" cy="2112955"/>
          </a:xfrm>
        </p:grpSpPr>
        <p:sp>
          <p:nvSpPr>
            <p:cNvPr id="108" name="文本框 107"/>
            <p:cNvSpPr txBox="1"/>
            <p:nvPr/>
          </p:nvSpPr>
          <p:spPr>
            <a:xfrm>
              <a:off x="7649894" y="5074075"/>
              <a:ext cx="4460789" cy="1253613"/>
            </a:xfrm>
            <a:prstGeom prst="rect">
              <a:avLst/>
            </a:prstGeom>
            <a:noFill/>
            <a:ln w="25400">
              <a:solidFill>
                <a:srgbClr val="C00000"/>
              </a:solidFill>
            </a:ln>
          </p:spPr>
          <p:txBody>
            <a:bodyPr wrap="square" rtlCol="0">
              <a:spAutoFit/>
            </a:bodyPr>
            <a:lstStyle/>
            <a:p>
              <a:pPr marL="11430" lvl="1" algn="ctr">
                <a:lnSpc>
                  <a:spcPct val="130000"/>
                </a:lnSpc>
              </a:pPr>
              <a:r>
                <a:rPr kumimoji="1" lang="zh-CN" altLang="en-US" sz="2000" dirty="0">
                  <a:latin typeface="微软雅黑" panose="020B0503020204020204" pitchFamily="34" charset="-122"/>
                  <a:ea typeface="微软雅黑" panose="020B0503020204020204" pitchFamily="34" charset="-122"/>
                </a:rPr>
                <a:t>机器学习方法：深度强化学习</a:t>
              </a:r>
              <a:endParaRPr kumimoji="1" lang="en-US" altLang="zh-CN" sz="2000" dirty="0">
                <a:latin typeface="微软雅黑" panose="020B0503020204020204" pitchFamily="34" charset="-122"/>
                <a:ea typeface="微软雅黑" panose="020B0503020204020204" pitchFamily="34" charset="-122"/>
              </a:endParaRPr>
            </a:p>
            <a:p>
              <a:pPr marL="354330" lvl="1" indent="-342900">
                <a:lnSpc>
                  <a:spcPct val="130000"/>
                </a:lnSpc>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从数据中自动发现特征</a:t>
              </a:r>
              <a:endParaRPr kumimoji="1" lang="en-US" altLang="zh-CN" sz="2000" dirty="0">
                <a:latin typeface="微软雅黑" panose="020B0503020204020204" pitchFamily="34" charset="-122"/>
                <a:ea typeface="微软雅黑" panose="020B0503020204020204" pitchFamily="34" charset="-122"/>
              </a:endParaRPr>
            </a:p>
            <a:p>
              <a:pPr marL="354330" lvl="1" indent="-342900">
                <a:lnSpc>
                  <a:spcPct val="130000"/>
                </a:lnSpc>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学习适应特定网络</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负载的策略</a:t>
              </a:r>
              <a:endParaRPr kumimoji="1" lang="en-US" altLang="zh-CN" sz="2000" dirty="0">
                <a:latin typeface="微软雅黑" panose="020B0503020204020204" pitchFamily="34" charset="-122"/>
                <a:ea typeface="微软雅黑" panose="020B0503020204020204" pitchFamily="34" charset="-122"/>
              </a:endParaRPr>
            </a:p>
          </p:txBody>
        </p:sp>
        <p:cxnSp>
          <p:nvCxnSpPr>
            <p:cNvPr id="116" name="肘形连接符 115"/>
            <p:cNvCxnSpPr>
              <a:stCxn id="49" idx="2"/>
              <a:endCxn id="108" idx="0"/>
            </p:cNvCxnSpPr>
            <p:nvPr/>
          </p:nvCxnSpPr>
          <p:spPr>
            <a:xfrm rot="16200000" flipH="1">
              <a:off x="8240183" y="3433969"/>
              <a:ext cx="859342" cy="2420870"/>
            </a:xfrm>
            <a:prstGeom prst="bentConnector3">
              <a:avLst>
                <a:gd name="adj1" fmla="val 71569"/>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stCxn id="107" idx="3"/>
              <a:endCxn id="108" idx="1"/>
            </p:cNvCxnSpPr>
            <p:nvPr/>
          </p:nvCxnSpPr>
          <p:spPr>
            <a:xfrm flipV="1">
              <a:off x="7221557" y="5700882"/>
              <a:ext cx="428337" cy="1"/>
            </a:xfrm>
            <a:prstGeom prst="straightConnector1">
              <a:avLst/>
            </a:prstGeom>
            <a:ln w="254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3459318" y="1941097"/>
            <a:ext cx="4047943" cy="2291486"/>
            <a:chOff x="3459318" y="1941097"/>
            <a:chExt cx="4047943" cy="2291486"/>
          </a:xfrm>
        </p:grpSpPr>
        <p:grpSp>
          <p:nvGrpSpPr>
            <p:cNvPr id="92" name="组合 91"/>
            <p:cNvGrpSpPr/>
            <p:nvPr/>
          </p:nvGrpSpPr>
          <p:grpSpPr>
            <a:xfrm>
              <a:off x="3712827" y="2521977"/>
              <a:ext cx="1750606" cy="1710606"/>
              <a:chOff x="4058819" y="2521977"/>
              <a:chExt cx="1750606" cy="1710606"/>
            </a:xfrm>
          </p:grpSpPr>
          <p:grpSp>
            <p:nvGrpSpPr>
              <p:cNvPr id="90" name="组合 89"/>
              <p:cNvGrpSpPr/>
              <p:nvPr/>
            </p:nvGrpSpPr>
            <p:grpSpPr>
              <a:xfrm>
                <a:off x="4058819" y="2521977"/>
                <a:ext cx="1750606" cy="1710606"/>
                <a:chOff x="4058819" y="2521977"/>
                <a:chExt cx="1750606" cy="1710606"/>
              </a:xfrm>
            </p:grpSpPr>
            <p:pic>
              <p:nvPicPr>
                <p:cNvPr id="44" name="图片 43"/>
                <p:cNvPicPr>
                  <a:picLocks noChangeAspect="1"/>
                </p:cNvPicPr>
                <p:nvPr/>
              </p:nvPicPr>
              <p:blipFill>
                <a:blip r:embed="rId30"/>
                <a:stretch>
                  <a:fillRect/>
                </a:stretch>
              </p:blipFill>
              <p:spPr>
                <a:xfrm>
                  <a:off x="4133788" y="2521977"/>
                  <a:ext cx="1621940" cy="1121782"/>
                </a:xfrm>
                <a:prstGeom prst="rect">
                  <a:avLst/>
                </a:prstGeom>
              </p:spPr>
            </p:pic>
            <p:sp>
              <p:nvSpPr>
                <p:cNvPr id="45" name="文本框 44"/>
                <p:cNvSpPr txBox="1"/>
                <p:nvPr/>
              </p:nvSpPr>
              <p:spPr>
                <a:xfrm>
                  <a:off x="4058819" y="3586252"/>
                  <a:ext cx="1750606" cy="646331"/>
                </a:xfrm>
                <a:prstGeom prst="rect">
                  <a:avLst/>
                </a:prstGeom>
                <a:noFill/>
              </p:spPr>
              <p:txBody>
                <a:bodyPr wrap="square" rtlCol="0">
                  <a:spAutoFit/>
                </a:bodyPr>
                <a:lstStyle/>
                <a:p>
                  <a:pPr algn="ctr"/>
                  <a:r>
                    <a:rPr kumimoji="1" lang="zh-CN" altLang="en-US" sz="2000" dirty="0"/>
                    <a:t>局部决策系统</a:t>
                  </a:r>
                  <a:endParaRPr kumimoji="1" lang="en-US" altLang="zh-CN" sz="2000" dirty="0"/>
                </a:p>
                <a:p>
                  <a:pPr algn="ctr"/>
                  <a:r>
                    <a:rPr kumimoji="1" lang="en-US" altLang="zh-CN" sz="1600" dirty="0">
                      <a:solidFill>
                        <a:srgbClr val="C00000"/>
                      </a:solidFill>
                      <a:latin typeface="微软雅黑" panose="020B0503020204020204" pitchFamily="34" charset="-122"/>
                      <a:ea typeface="微软雅黑" panose="020B0503020204020204" pitchFamily="34" charset="-122"/>
                    </a:rPr>
                    <a:t>(</a:t>
                  </a:r>
                  <a:r>
                    <a:rPr kumimoji="1" lang="zh-CN" altLang="en-US" sz="1600" dirty="0">
                      <a:solidFill>
                        <a:srgbClr val="C00000"/>
                      </a:solidFill>
                      <a:latin typeface="微软雅黑" panose="020B0503020204020204" pitchFamily="34" charset="-122"/>
                      <a:ea typeface="微软雅黑" panose="020B0503020204020204" pitchFamily="34" charset="-122"/>
                    </a:rPr>
                    <a:t>视频自适应码率</a:t>
                  </a:r>
                  <a:r>
                    <a:rPr kumimoji="1" lang="en-US" altLang="zh-CN" sz="1600" dirty="0">
                      <a:solidFill>
                        <a:srgbClr val="C00000"/>
                      </a:solidFill>
                      <a:latin typeface="微软雅黑" panose="020B0503020204020204" pitchFamily="34" charset="-122"/>
                      <a:ea typeface="微软雅黑" panose="020B0503020204020204" pitchFamily="34" charset="-122"/>
                    </a:rPr>
                    <a:t>)</a:t>
                  </a:r>
                  <a:endParaRPr kumimoji="1" lang="zh-CN" altLang="en-US" sz="1600" dirty="0">
                    <a:solidFill>
                      <a:srgbClr val="C00000"/>
                    </a:solidFill>
                    <a:latin typeface="微软雅黑" panose="020B0503020204020204" pitchFamily="34" charset="-122"/>
                    <a:ea typeface="微软雅黑" panose="020B0503020204020204" pitchFamily="34" charset="-122"/>
                  </a:endParaRPr>
                </a:p>
              </p:txBody>
            </p:sp>
          </p:grpSp>
          <p:sp>
            <p:nvSpPr>
              <p:cNvPr id="91" name="矩形 90"/>
              <p:cNvSpPr/>
              <p:nvPr/>
            </p:nvSpPr>
            <p:spPr>
              <a:xfrm>
                <a:off x="4092096" y="2561011"/>
                <a:ext cx="1717329" cy="165372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97" name="肘形连接符 96"/>
            <p:cNvCxnSpPr>
              <a:stCxn id="3" idx="2"/>
              <a:endCxn id="91" idx="0"/>
            </p:cNvCxnSpPr>
            <p:nvPr/>
          </p:nvCxnSpPr>
          <p:spPr>
            <a:xfrm rot="5400000">
              <a:off x="5832481" y="886231"/>
              <a:ext cx="447068" cy="290249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1" name="文本框 130"/>
            <p:cNvSpPr txBox="1"/>
            <p:nvPr/>
          </p:nvSpPr>
          <p:spPr>
            <a:xfrm>
              <a:off x="3459318" y="1941097"/>
              <a:ext cx="1155511" cy="646331"/>
            </a:xfrm>
            <a:prstGeom prst="rect">
              <a:avLst/>
            </a:prstGeom>
            <a:noFill/>
          </p:spPr>
          <p:txBody>
            <a:bodyPr wrap="square" rtlCol="0">
              <a:spAutoFit/>
            </a:bodyPr>
            <a:lstStyle/>
            <a:p>
              <a:pPr algn="ctr"/>
              <a:r>
                <a:rPr kumimoji="1" lang="zh-CN" altLang="en-US" dirty="0">
                  <a:latin typeface="微软雅黑" panose="020B0503020204020204" pitchFamily="34" charset="-122"/>
                  <a:ea typeface="微软雅黑" panose="020B0503020204020204" pitchFamily="34" charset="-122"/>
                </a:rPr>
                <a:t>端系统</a:t>
              </a:r>
              <a:endParaRPr kumimoji="1" lang="en-US" altLang="zh-CN" dirty="0">
                <a:latin typeface="微软雅黑" panose="020B0503020204020204" pitchFamily="34" charset="-122"/>
                <a:ea typeface="微软雅黑" panose="020B0503020204020204" pitchFamily="34" charset="-122"/>
              </a:endParaRPr>
            </a:p>
            <a:p>
              <a:pPr algn="ctr"/>
              <a:r>
                <a:rPr kumimoji="1" lang="zh-CN" altLang="en-US" dirty="0">
                  <a:latin typeface="微软雅黑" panose="020B0503020204020204" pitchFamily="34" charset="-122"/>
                  <a:ea typeface="微软雅黑" panose="020B0503020204020204" pitchFamily="34" charset="-122"/>
                </a:rPr>
                <a:t>独立决策</a:t>
              </a:r>
            </a:p>
          </p:txBody>
        </p:sp>
      </p:grpSp>
      <p:grpSp>
        <p:nvGrpSpPr>
          <p:cNvPr id="134" name="组合 133"/>
          <p:cNvGrpSpPr/>
          <p:nvPr/>
        </p:nvGrpSpPr>
        <p:grpSpPr>
          <a:xfrm>
            <a:off x="7507260" y="1910754"/>
            <a:ext cx="4603423" cy="2303979"/>
            <a:chOff x="7507260" y="1910754"/>
            <a:chExt cx="4603423" cy="2303979"/>
          </a:xfrm>
        </p:grpSpPr>
        <p:grpSp>
          <p:nvGrpSpPr>
            <p:cNvPr id="94" name="组合 93"/>
            <p:cNvGrpSpPr/>
            <p:nvPr/>
          </p:nvGrpSpPr>
          <p:grpSpPr>
            <a:xfrm>
              <a:off x="9370389" y="2561011"/>
              <a:ext cx="2740294" cy="1653722"/>
              <a:chOff x="9402512" y="2468996"/>
              <a:chExt cx="2740294" cy="1764878"/>
            </a:xfrm>
          </p:grpSpPr>
          <p:pic>
            <p:nvPicPr>
              <p:cNvPr id="46" name="图片 45"/>
              <p:cNvPicPr>
                <a:picLocks noChangeAspect="1"/>
              </p:cNvPicPr>
              <p:nvPr/>
            </p:nvPicPr>
            <p:blipFill rotWithShape="1">
              <a:blip r:embed="rId31"/>
              <a:srcRect l="20766" t="17171"/>
              <a:stretch>
                <a:fillRect/>
              </a:stretch>
            </p:blipFill>
            <p:spPr>
              <a:xfrm>
                <a:off x="9492703" y="2507884"/>
                <a:ext cx="2546471" cy="1078651"/>
              </a:xfrm>
              <a:prstGeom prst="rect">
                <a:avLst/>
              </a:prstGeom>
            </p:spPr>
          </p:pic>
          <p:sp>
            <p:nvSpPr>
              <p:cNvPr id="47" name="文本框 46"/>
              <p:cNvSpPr txBox="1"/>
              <p:nvPr/>
            </p:nvSpPr>
            <p:spPr>
              <a:xfrm>
                <a:off x="9402512" y="3537869"/>
                <a:ext cx="2726854" cy="689775"/>
              </a:xfrm>
              <a:prstGeom prst="rect">
                <a:avLst/>
              </a:prstGeom>
              <a:noFill/>
            </p:spPr>
            <p:txBody>
              <a:bodyPr wrap="square" rtlCol="0">
                <a:spAutoFit/>
              </a:bodyPr>
              <a:lstStyle/>
              <a:p>
                <a:pPr algn="ctr"/>
                <a:r>
                  <a:rPr kumimoji="1" lang="zh-CN" altLang="en-US" sz="2000" dirty="0"/>
                  <a:t>全局决策系统</a:t>
                </a:r>
                <a:endParaRPr kumimoji="1" lang="en-US" altLang="zh-CN" sz="2000" dirty="0"/>
              </a:p>
              <a:p>
                <a:pPr algn="ctr"/>
                <a:r>
                  <a:rPr kumimoji="1" lang="zh-CN" altLang="en-US" sz="1600" dirty="0">
                    <a:solidFill>
                      <a:srgbClr val="C00000"/>
                    </a:solidFill>
                    <a:latin typeface="微软雅黑" panose="020B0503020204020204" pitchFamily="34" charset="-122"/>
                    <a:ea typeface="微软雅黑" panose="020B0503020204020204" pitchFamily="34" charset="-122"/>
                  </a:rPr>
                  <a:t>（集群任务调度）</a:t>
                </a:r>
              </a:p>
            </p:txBody>
          </p:sp>
          <p:sp>
            <p:nvSpPr>
              <p:cNvPr id="93" name="矩形 92"/>
              <p:cNvSpPr/>
              <p:nvPr/>
            </p:nvSpPr>
            <p:spPr>
              <a:xfrm>
                <a:off x="9416016" y="2468996"/>
                <a:ext cx="2726790" cy="176487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98" name="肘形连接符 97"/>
            <p:cNvCxnSpPr>
              <a:stCxn id="3" idx="2"/>
              <a:endCxn id="93" idx="0"/>
            </p:cNvCxnSpPr>
            <p:nvPr/>
          </p:nvCxnSpPr>
          <p:spPr>
            <a:xfrm rot="16200000" flipH="1">
              <a:off x="8903740" y="717463"/>
              <a:ext cx="447068" cy="3240027"/>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10773294" y="1910754"/>
              <a:ext cx="1239572" cy="646331"/>
            </a:xfrm>
            <a:prstGeom prst="rect">
              <a:avLst/>
            </a:prstGeom>
            <a:noFill/>
          </p:spPr>
          <p:txBody>
            <a:bodyPr wrap="square" rtlCol="0">
              <a:spAutoFit/>
            </a:bodyPr>
            <a:lstStyle/>
            <a:p>
              <a:pPr algn="ctr"/>
              <a:r>
                <a:rPr kumimoji="1" lang="zh-CN" altLang="en-US" dirty="0">
                  <a:latin typeface="微软雅黑" panose="020B0503020204020204" pitchFamily="34" charset="-122"/>
                  <a:ea typeface="微软雅黑" panose="020B0503020204020204" pitchFamily="34" charset="-122"/>
                </a:rPr>
                <a:t>调度器</a:t>
              </a:r>
              <a:endParaRPr kumimoji="1" lang="en-US" altLang="zh-CN" dirty="0">
                <a:latin typeface="微软雅黑" panose="020B0503020204020204" pitchFamily="34" charset="-122"/>
                <a:ea typeface="微软雅黑" panose="020B0503020204020204" pitchFamily="34" charset="-122"/>
              </a:endParaRPr>
            </a:p>
            <a:p>
              <a:pPr algn="ctr"/>
              <a:r>
                <a:rPr kumimoji="1" lang="zh-CN" altLang="en-US" dirty="0">
                  <a:latin typeface="微软雅黑" panose="020B0503020204020204" pitchFamily="34" charset="-122"/>
                  <a:ea typeface="微软雅黑" panose="020B0503020204020204" pitchFamily="34" charset="-122"/>
                </a:rPr>
                <a:t>统一管控</a:t>
              </a:r>
            </a:p>
          </p:txBody>
        </p:sp>
      </p:grpSp>
      <p:sp>
        <p:nvSpPr>
          <p:cNvPr id="5" name="矩形 4"/>
          <p:cNvSpPr/>
          <p:nvPr/>
        </p:nvSpPr>
        <p:spPr>
          <a:xfrm>
            <a:off x="607854" y="4849004"/>
            <a:ext cx="2492990" cy="400110"/>
          </a:xfrm>
          <a:prstGeom prst="rect">
            <a:avLst/>
          </a:prstGeom>
        </p:spPr>
        <p:txBody>
          <a:bodyPr wrap="none">
            <a:spAutoFit/>
          </a:bodyPr>
          <a:lstStyle/>
          <a:p>
            <a:r>
              <a:rPr kumimoji="1" lang="zh-CN" altLang="en-US" sz="2000" dirty="0">
                <a:solidFill>
                  <a:prstClr val="black"/>
                </a:solidFill>
                <a:latin typeface="微软雅黑" panose="020B0503020204020204" pitchFamily="34" charset="-122"/>
                <a:ea typeface="微软雅黑" panose="020B0503020204020204" pitchFamily="34" charset="-122"/>
              </a:rPr>
              <a:t>复杂多变的底层网络</a:t>
            </a:r>
            <a:endParaRPr lang="zh-CN" altLang="en-US" dirty="0"/>
          </a:p>
        </p:txBody>
      </p:sp>
      <p:sp>
        <p:nvSpPr>
          <p:cNvPr id="76" name="文本框 75">
            <a:extLst>
              <a:ext uri="{FF2B5EF4-FFF2-40B4-BE49-F238E27FC236}">
                <a16:creationId xmlns:a16="http://schemas.microsoft.com/office/drawing/2014/main" id="{CF2880C5-46FB-438A-AB5B-86D54AD82139}"/>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blinds(horizontal)">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blinds(horizontal)">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blinds(horizontal)">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blinds(horizontal)">
                                      <p:cBhvr>
                                        <p:cTn id="22" dur="500"/>
                                        <p:tgtEl>
                                          <p:spTgt spid="136"/>
                                        </p:tgtEl>
                                      </p:cBhvr>
                                    </p:animEffect>
                                  </p:childTnLst>
                                </p:cTn>
                              </p:par>
                              <p:par>
                                <p:cTn id="23" presetID="3" presetClass="entr" presetSubtype="1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blinds(horizontal)">
                                      <p:cBhvr>
                                        <p:cTn id="25" dur="500"/>
                                        <p:tgtEl>
                                          <p:spTgt spid="13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blinds(horizontal)">
                                      <p:cBhvr>
                                        <p:cTn id="30" dur="500"/>
                                        <p:tgtEl>
                                          <p:spTgt spid="13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38"/>
                                        </p:tgtEl>
                                        <p:attrNameLst>
                                          <p:attrName>style.visibility</p:attrName>
                                        </p:attrNameLst>
                                      </p:cBhvr>
                                      <p:to>
                                        <p:strVal val="visible"/>
                                      </p:to>
                                    </p:set>
                                    <p:animEffect transition="in" filter="blinds(horizontal)">
                                      <p:cBhvr>
                                        <p:cTn id="35"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rebuffer_animate.mo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t="35952"/>
          <a:stretch>
            <a:fillRect/>
          </a:stretch>
        </p:blipFill>
        <p:spPr>
          <a:xfrm>
            <a:off x="2752309" y="1701800"/>
            <a:ext cx="7581327" cy="1996233"/>
          </a:xfrm>
          <a:prstGeom prst="rect">
            <a:avLst/>
          </a:prstGeom>
        </p:spPr>
      </p:pic>
      <p:sp>
        <p:nvSpPr>
          <p:cNvPr id="81" name="Rectangle 80"/>
          <p:cNvSpPr/>
          <p:nvPr/>
        </p:nvSpPr>
        <p:spPr>
          <a:xfrm>
            <a:off x="7676531" y="1900124"/>
            <a:ext cx="2418341" cy="1767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2" name="Rectangle 81"/>
          <p:cNvSpPr/>
          <p:nvPr/>
        </p:nvSpPr>
        <p:spPr>
          <a:xfrm>
            <a:off x="2110558" y="1674391"/>
            <a:ext cx="2758671" cy="1550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3" name="Picture 82"/>
          <p:cNvPicPr>
            <a:picLocks noChangeAspect="1"/>
          </p:cNvPicPr>
          <p:nvPr/>
        </p:nvPicPr>
        <p:blipFill>
          <a:blip r:embed="rId7" cstate="screen"/>
          <a:stretch>
            <a:fillRect/>
          </a:stretch>
        </p:blipFill>
        <p:spPr>
          <a:xfrm>
            <a:off x="1788453" y="1847268"/>
            <a:ext cx="2004587" cy="1321325"/>
          </a:xfrm>
          <a:prstGeom prst="rect">
            <a:avLst/>
          </a:prstGeom>
        </p:spPr>
      </p:pic>
      <p:pic>
        <p:nvPicPr>
          <p:cNvPr id="84" name="Picture 83"/>
          <p:cNvPicPr>
            <a:picLocks noChangeAspect="1"/>
          </p:cNvPicPr>
          <p:nvPr/>
        </p:nvPicPr>
        <p:blipFill>
          <a:blip r:embed="rId8" cstate="screen"/>
          <a:stretch>
            <a:fillRect/>
          </a:stretch>
        </p:blipFill>
        <p:spPr>
          <a:xfrm>
            <a:off x="2567940" y="2394225"/>
            <a:ext cx="510449" cy="359356"/>
          </a:xfrm>
          <a:prstGeom prst="rect">
            <a:avLst/>
          </a:prstGeom>
        </p:spPr>
      </p:pic>
      <p:sp>
        <p:nvSpPr>
          <p:cNvPr id="85" name="Rectangle 84"/>
          <p:cNvSpPr/>
          <p:nvPr/>
        </p:nvSpPr>
        <p:spPr>
          <a:xfrm>
            <a:off x="1788453" y="1847269"/>
            <a:ext cx="2004587" cy="149530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p:cNvSpPr/>
          <p:nvPr/>
        </p:nvSpPr>
        <p:spPr>
          <a:xfrm>
            <a:off x="3181575" y="3175864"/>
            <a:ext cx="250955" cy="1739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p:cNvSpPr/>
          <p:nvPr/>
        </p:nvSpPr>
        <p:spPr>
          <a:xfrm>
            <a:off x="1788448" y="3172151"/>
            <a:ext cx="1393296" cy="1739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p:cNvSpPr/>
          <p:nvPr/>
        </p:nvSpPr>
        <p:spPr>
          <a:xfrm>
            <a:off x="1788451" y="3172151"/>
            <a:ext cx="815015" cy="173979"/>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p:cNvSpPr/>
          <p:nvPr/>
        </p:nvSpPr>
        <p:spPr>
          <a:xfrm>
            <a:off x="1788451" y="3169924"/>
            <a:ext cx="2004588" cy="173979"/>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p:cNvSpPr/>
          <p:nvPr/>
        </p:nvSpPr>
        <p:spPr>
          <a:xfrm>
            <a:off x="2480208" y="3140387"/>
            <a:ext cx="246771" cy="246771"/>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Oval 90"/>
          <p:cNvSpPr/>
          <p:nvPr/>
        </p:nvSpPr>
        <p:spPr>
          <a:xfrm>
            <a:off x="2555429" y="3214524"/>
            <a:ext cx="96075" cy="96075"/>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p:cNvSpPr txBox="1"/>
          <p:nvPr/>
        </p:nvSpPr>
        <p:spPr>
          <a:xfrm>
            <a:off x="1997772" y="3516780"/>
            <a:ext cx="1458411" cy="669414"/>
          </a:xfrm>
          <a:prstGeom prst="rect">
            <a:avLst/>
          </a:prstGeom>
          <a:noFill/>
        </p:spPr>
        <p:txBody>
          <a:bodyPr wrap="square" rtlCol="0">
            <a:spAutoFit/>
          </a:bodyPr>
          <a:lstStyle/>
          <a:p>
            <a:pPr algn="ctr"/>
            <a:r>
              <a:rPr lang="en-US" sz="1875" b="1" dirty="0"/>
              <a:t>Video Client</a:t>
            </a:r>
          </a:p>
        </p:txBody>
      </p:sp>
      <p:sp>
        <p:nvSpPr>
          <p:cNvPr id="93" name="TextBox 92"/>
          <p:cNvSpPr txBox="1"/>
          <p:nvPr/>
        </p:nvSpPr>
        <p:spPr>
          <a:xfrm>
            <a:off x="8395601" y="3429636"/>
            <a:ext cx="1978623" cy="380873"/>
          </a:xfrm>
          <a:prstGeom prst="rect">
            <a:avLst/>
          </a:prstGeom>
          <a:noFill/>
        </p:spPr>
        <p:txBody>
          <a:bodyPr wrap="square" rtlCol="0">
            <a:spAutoFit/>
          </a:bodyPr>
          <a:lstStyle/>
          <a:p>
            <a:pPr algn="ctr"/>
            <a:r>
              <a:rPr lang="en-US" sz="1875" b="1" dirty="0"/>
              <a:t>Video Server</a:t>
            </a:r>
          </a:p>
        </p:txBody>
      </p:sp>
      <p:cxnSp>
        <p:nvCxnSpPr>
          <p:cNvPr id="94" name="Straight Arrow Connector 93"/>
          <p:cNvCxnSpPr/>
          <p:nvPr/>
        </p:nvCxnSpPr>
        <p:spPr>
          <a:xfrm>
            <a:off x="4265989" y="2323596"/>
            <a:ext cx="3771900"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607778" y="1546920"/>
            <a:ext cx="3367765" cy="709105"/>
          </a:xfrm>
          <a:prstGeom prst="rect">
            <a:avLst/>
          </a:prstGeom>
          <a:noFill/>
        </p:spPr>
        <p:txBody>
          <a:bodyPr wrap="square" rtlCol="0">
            <a:spAutoFit/>
          </a:bodyPr>
          <a:lstStyle/>
          <a:p>
            <a:r>
              <a:rPr lang="en-US" sz="2135" b="1" dirty="0"/>
              <a:t>Request</a:t>
            </a:r>
            <a:r>
              <a:rPr lang="en-US" sz="2135" dirty="0"/>
              <a:t>: </a:t>
            </a:r>
          </a:p>
          <a:p>
            <a:r>
              <a:rPr lang="en-US" sz="1875" dirty="0"/>
              <a:t>next video chunk  at bitrate </a:t>
            </a:r>
            <a:r>
              <a:rPr lang="en-US" sz="1875" i="1" dirty="0"/>
              <a:t>r</a:t>
            </a:r>
          </a:p>
        </p:txBody>
      </p:sp>
      <p:cxnSp>
        <p:nvCxnSpPr>
          <p:cNvPr id="96" name="Straight Arrow Connector 95"/>
          <p:cNvCxnSpPr/>
          <p:nvPr/>
        </p:nvCxnSpPr>
        <p:spPr>
          <a:xfrm flipH="1">
            <a:off x="4203643" y="2682951"/>
            <a:ext cx="3771900"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627064" y="2702260"/>
            <a:ext cx="2046651" cy="709105"/>
          </a:xfrm>
          <a:prstGeom prst="rect">
            <a:avLst/>
          </a:prstGeom>
          <a:noFill/>
        </p:spPr>
        <p:txBody>
          <a:bodyPr wrap="square" rtlCol="0">
            <a:spAutoFit/>
          </a:bodyPr>
          <a:lstStyle/>
          <a:p>
            <a:r>
              <a:rPr lang="en-US" sz="2135" b="1" dirty="0"/>
              <a:t>Response</a:t>
            </a:r>
            <a:r>
              <a:rPr lang="en-US" sz="2135" dirty="0"/>
              <a:t>: </a:t>
            </a:r>
          </a:p>
          <a:p>
            <a:r>
              <a:rPr lang="en-US" sz="1875" dirty="0"/>
              <a:t>video content</a:t>
            </a:r>
          </a:p>
        </p:txBody>
      </p:sp>
      <p:pic>
        <p:nvPicPr>
          <p:cNvPr id="98" name="Picture 97"/>
          <p:cNvPicPr>
            <a:picLocks noChangeAspect="1"/>
          </p:cNvPicPr>
          <p:nvPr/>
        </p:nvPicPr>
        <p:blipFill>
          <a:blip r:embed="rId9" cstate="screen"/>
          <a:stretch>
            <a:fillRect/>
          </a:stretch>
        </p:blipFill>
        <p:spPr>
          <a:xfrm>
            <a:off x="8675381" y="1698435"/>
            <a:ext cx="1902395" cy="1497083"/>
          </a:xfrm>
          <a:prstGeom prst="rect">
            <a:avLst/>
          </a:prstGeom>
        </p:spPr>
      </p:pic>
      <p:sp>
        <p:nvSpPr>
          <p:cNvPr id="146" name="Rectangle 145"/>
          <p:cNvSpPr/>
          <p:nvPr/>
        </p:nvSpPr>
        <p:spPr>
          <a:xfrm>
            <a:off x="4889188" y="2055842"/>
            <a:ext cx="2745249" cy="1058897"/>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7" name="Group 146"/>
          <p:cNvGrpSpPr/>
          <p:nvPr/>
        </p:nvGrpSpPr>
        <p:grpSpPr>
          <a:xfrm>
            <a:off x="7280123" y="2150443"/>
            <a:ext cx="1881663" cy="430487"/>
            <a:chOff x="4928863" y="3926411"/>
            <a:chExt cx="1310714" cy="322865"/>
          </a:xfrm>
        </p:grpSpPr>
        <p:sp>
          <p:nvSpPr>
            <p:cNvPr id="148" name="TextBox 147"/>
            <p:cNvSpPr txBox="1"/>
            <p:nvPr/>
          </p:nvSpPr>
          <p:spPr>
            <a:xfrm>
              <a:off x="4928863" y="3926411"/>
              <a:ext cx="1310714" cy="284742"/>
            </a:xfrm>
            <a:prstGeom prst="rect">
              <a:avLst/>
            </a:prstGeom>
            <a:noFill/>
          </p:spPr>
          <p:txBody>
            <a:bodyPr wrap="square" rtlCol="0">
              <a:spAutoFit/>
            </a:bodyPr>
            <a:lstStyle/>
            <a:p>
              <a:pPr algn="ctr"/>
              <a:r>
                <a:rPr lang="en-US" sz="1865" b="1"/>
                <a:t>Input</a:t>
              </a:r>
              <a:endParaRPr lang="en-US" sz="1865" b="1" dirty="0"/>
            </a:p>
          </p:txBody>
        </p:sp>
        <p:cxnSp>
          <p:nvCxnSpPr>
            <p:cNvPr id="149"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3513367" y="2150441"/>
            <a:ext cx="1747619" cy="810543"/>
            <a:chOff x="1908383" y="3926411"/>
            <a:chExt cx="1310714" cy="607907"/>
          </a:xfrm>
        </p:grpSpPr>
        <p:sp>
          <p:nvSpPr>
            <p:cNvPr id="151" name="TextBox 150"/>
            <p:cNvSpPr txBox="1"/>
            <p:nvPr/>
          </p:nvSpPr>
          <p:spPr>
            <a:xfrm>
              <a:off x="1908383" y="3926411"/>
              <a:ext cx="1310714" cy="607907"/>
            </a:xfrm>
            <a:prstGeom prst="rect">
              <a:avLst/>
            </a:prstGeom>
            <a:noFill/>
          </p:spPr>
          <p:txBody>
            <a:bodyPr wrap="square" rtlCol="0">
              <a:spAutoFit/>
            </a:bodyPr>
            <a:lstStyle/>
            <a:p>
              <a:pPr algn="ctr"/>
              <a:r>
                <a:rPr lang="en-US" sz="1865" b="1" dirty="0"/>
                <a:t>Output</a:t>
              </a:r>
            </a:p>
            <a:p>
              <a:pPr algn="ctr"/>
              <a:endParaRPr lang="en-US" sz="935" b="1" dirty="0"/>
            </a:p>
            <a:p>
              <a:pPr algn="ctr"/>
              <a:r>
                <a:rPr lang="en-US" sz="1865" b="1" dirty="0"/>
                <a:t>1 sec/sec</a:t>
              </a:r>
            </a:p>
          </p:txBody>
        </p:sp>
        <p:cxnSp>
          <p:nvCxnSpPr>
            <p:cNvPr id="152"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10" cstate="screen"/>
          <a:stretch>
            <a:fillRect/>
          </a:stretch>
        </p:blipFill>
        <p:spPr>
          <a:xfrm>
            <a:off x="1793539" y="1841451"/>
            <a:ext cx="2007108" cy="1321308"/>
          </a:xfrm>
          <a:prstGeom prst="rect">
            <a:avLst/>
          </a:prstGeom>
        </p:spPr>
      </p:pic>
      <p:pic>
        <p:nvPicPr>
          <p:cNvPr id="154" name="Picture 153"/>
          <p:cNvPicPr>
            <a:picLocks noChangeAspect="1"/>
          </p:cNvPicPr>
          <p:nvPr/>
        </p:nvPicPr>
        <p:blipFill>
          <a:blip r:embed="rId11" cstate="screen"/>
          <a:stretch>
            <a:fillRect/>
          </a:stretch>
        </p:blipFill>
        <p:spPr>
          <a:xfrm>
            <a:off x="2257997" y="1992808"/>
            <a:ext cx="1018592" cy="1018592"/>
          </a:xfrm>
          <a:prstGeom prst="rect">
            <a:avLst/>
          </a:prstGeom>
        </p:spPr>
      </p:pic>
      <p:graphicFrame>
        <p:nvGraphicFramePr>
          <p:cNvPr id="155" name="Chart 154"/>
          <p:cNvGraphicFramePr/>
          <p:nvPr/>
        </p:nvGraphicFramePr>
        <p:xfrm>
          <a:off x="5361222" y="4114622"/>
          <a:ext cx="5544483" cy="2488240"/>
        </p:xfrm>
        <a:graphic>
          <a:graphicData uri="http://schemas.openxmlformats.org/drawingml/2006/chart">
            <c:chart xmlns:c="http://schemas.openxmlformats.org/drawingml/2006/chart" xmlns:r="http://schemas.openxmlformats.org/officeDocument/2006/relationships" r:id="rId12"/>
          </a:graphicData>
        </a:graphic>
      </p:graphicFrame>
      <p:sp>
        <p:nvSpPr>
          <p:cNvPr id="79" name="TextBox 78"/>
          <p:cNvSpPr txBox="1"/>
          <p:nvPr/>
        </p:nvSpPr>
        <p:spPr>
          <a:xfrm>
            <a:off x="1" y="6610848"/>
            <a:ext cx="10659897" cy="215444"/>
          </a:xfrm>
          <a:prstGeom prst="rect">
            <a:avLst/>
          </a:prstGeom>
          <a:noFill/>
        </p:spPr>
        <p:txBody>
          <a:bodyPr wrap="square" rtlCol="0">
            <a:spAutoFit/>
          </a:bodyPr>
          <a:lstStyle/>
          <a:p>
            <a:r>
              <a:rPr lang="en-US" sz="800" dirty="0">
                <a:solidFill>
                  <a:schemeClr val="tx1">
                    <a:lumMod val="65000"/>
                    <a:lumOff val="35000"/>
                  </a:schemeClr>
                </a:solidFill>
              </a:rPr>
              <a:t>Animation borrowed from </a:t>
            </a:r>
            <a:r>
              <a:rPr lang="en-US" sz="800" dirty="0" err="1">
                <a:solidFill>
                  <a:schemeClr val="tx1">
                    <a:lumMod val="65000"/>
                    <a:lumOff val="35000"/>
                  </a:schemeClr>
                </a:solidFill>
              </a:rPr>
              <a:t>Te</a:t>
            </a:r>
            <a:r>
              <a:rPr lang="en-US" sz="800" dirty="0">
                <a:solidFill>
                  <a:schemeClr val="tx1">
                    <a:lumMod val="65000"/>
                    <a:lumOff val="35000"/>
                  </a:schemeClr>
                </a:solidFill>
              </a:rPr>
              <a:t>-Yuan Huang (SIGCOMM ‘14) http://</a:t>
            </a:r>
            <a:r>
              <a:rPr lang="en-US" sz="800" dirty="0" err="1">
                <a:solidFill>
                  <a:schemeClr val="tx1">
                    <a:lumMod val="65000"/>
                    <a:lumOff val="35000"/>
                  </a:schemeClr>
                </a:solidFill>
              </a:rPr>
              <a:t>conferences.sigcomm.org</a:t>
            </a:r>
            <a:r>
              <a:rPr lang="en-US" sz="800" dirty="0">
                <a:solidFill>
                  <a:schemeClr val="tx1">
                    <a:lumMod val="65000"/>
                    <a:lumOff val="35000"/>
                  </a:schemeClr>
                </a:solidFill>
              </a:rPr>
              <a:t>/</a:t>
            </a:r>
            <a:r>
              <a:rPr lang="en-US" sz="800" dirty="0" err="1">
                <a:solidFill>
                  <a:schemeClr val="tx1">
                    <a:lumMod val="65000"/>
                    <a:lumOff val="35000"/>
                  </a:schemeClr>
                </a:solidFill>
              </a:rPr>
              <a:t>sigcomm</a:t>
            </a:r>
            <a:r>
              <a:rPr lang="en-US" sz="800" dirty="0">
                <a:solidFill>
                  <a:schemeClr val="tx1">
                    <a:lumMod val="65000"/>
                    <a:lumOff val="35000"/>
                  </a:schemeClr>
                </a:solidFill>
              </a:rPr>
              <a:t>/2014/doc/slides/38.pdf</a:t>
            </a:r>
          </a:p>
        </p:txBody>
      </p:sp>
      <p:pic>
        <p:nvPicPr>
          <p:cNvPr id="34" name="Picture 33"/>
          <p:cNvPicPr>
            <a:picLocks noChangeAspect="1"/>
          </p:cNvPicPr>
          <p:nvPr/>
        </p:nvPicPr>
        <p:blipFill>
          <a:blip r:embed="rId13" cstate="screen"/>
          <a:stretch>
            <a:fillRect/>
          </a:stretch>
        </p:blipFill>
        <p:spPr>
          <a:xfrm>
            <a:off x="4883413" y="2051151"/>
            <a:ext cx="2800441" cy="1072896"/>
          </a:xfrm>
          <a:prstGeom prst="rect">
            <a:avLst/>
          </a:prstGeom>
        </p:spPr>
      </p:pic>
      <p:grpSp>
        <p:nvGrpSpPr>
          <p:cNvPr id="18" name="Group 17"/>
          <p:cNvGrpSpPr/>
          <p:nvPr/>
        </p:nvGrpSpPr>
        <p:grpSpPr>
          <a:xfrm>
            <a:off x="6483091" y="4929789"/>
            <a:ext cx="5067837" cy="1189767"/>
            <a:chOff x="3067634" y="3692693"/>
            <a:chExt cx="3800878" cy="892325"/>
          </a:xfrm>
        </p:grpSpPr>
        <p:cxnSp>
          <p:nvCxnSpPr>
            <p:cNvPr id="7" name="Straight Connector 6"/>
            <p:cNvCxnSpPr/>
            <p:nvPr/>
          </p:nvCxnSpPr>
          <p:spPr>
            <a:xfrm flipV="1">
              <a:off x="3067634" y="3707626"/>
              <a:ext cx="82296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84244" y="3692693"/>
              <a:ext cx="0" cy="64008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67897" y="4318256"/>
              <a:ext cx="1018590"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53288" y="3868724"/>
              <a:ext cx="4572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867837" y="3858521"/>
              <a:ext cx="0" cy="45720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299065" y="3853498"/>
              <a:ext cx="0" cy="73152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299065" y="4571998"/>
              <a:ext cx="704088"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78962" y="4031589"/>
              <a:ext cx="2286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990843" y="4036378"/>
              <a:ext cx="0" cy="54864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0201" y="3868724"/>
              <a:ext cx="678311" cy="284742"/>
            </a:xfrm>
            <a:prstGeom prst="rect">
              <a:avLst/>
            </a:prstGeom>
            <a:noFill/>
          </p:spPr>
          <p:txBody>
            <a:bodyPr wrap="none" rtlCol="0">
              <a:spAutoFit/>
            </a:bodyPr>
            <a:lstStyle/>
            <a:p>
              <a:r>
                <a:rPr lang="en-US" sz="1865" b="1" dirty="0">
                  <a:solidFill>
                    <a:srgbClr val="FD36FC"/>
                  </a:solidFill>
                </a:rPr>
                <a:t>bitrate</a:t>
              </a:r>
            </a:p>
          </p:txBody>
        </p:sp>
      </p:grpSp>
      <p:grpSp>
        <p:nvGrpSpPr>
          <p:cNvPr id="11" name="Group 10"/>
          <p:cNvGrpSpPr/>
          <p:nvPr/>
        </p:nvGrpSpPr>
        <p:grpSpPr>
          <a:xfrm>
            <a:off x="6618379" y="2585291"/>
            <a:ext cx="1515085" cy="1493056"/>
            <a:chOff x="4963785" y="1938968"/>
            <a:chExt cx="1136314" cy="1119792"/>
          </a:xfrm>
        </p:grpSpPr>
        <p:cxnSp>
          <p:nvCxnSpPr>
            <p:cNvPr id="5" name="Straight Arrow Connector 4"/>
            <p:cNvCxnSpPr/>
            <p:nvPr/>
          </p:nvCxnSpPr>
          <p:spPr>
            <a:xfrm>
              <a:off x="5222100" y="2383106"/>
              <a:ext cx="196300" cy="0"/>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5452090" y="1938968"/>
              <a:ext cx="0" cy="385972"/>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63785" y="2343035"/>
              <a:ext cx="726401" cy="715725"/>
            </a:xfrm>
            <a:prstGeom prst="rect">
              <a:avLst/>
            </a:prstGeom>
            <a:noFill/>
          </p:spPr>
          <p:txBody>
            <a:bodyPr wrap="none" rtlCol="0">
              <a:spAutoFit/>
            </a:bodyPr>
            <a:lstStyle/>
            <a:p>
              <a:pPr algn="ctr"/>
              <a:r>
                <a:rPr lang="en-US" sz="1865" dirty="0">
                  <a:solidFill>
                    <a:srgbClr val="0070C0"/>
                  </a:solidFill>
                </a:rPr>
                <a:t>1 sec </a:t>
              </a:r>
            </a:p>
            <a:p>
              <a:pPr algn="ctr"/>
              <a:r>
                <a:rPr lang="en-US" sz="1865" dirty="0">
                  <a:solidFill>
                    <a:srgbClr val="0070C0"/>
                  </a:solidFill>
                </a:rPr>
                <a:t>video </a:t>
              </a:r>
            </a:p>
            <a:p>
              <a:pPr algn="ctr"/>
              <a:r>
                <a:rPr lang="en-US" sz="1865" dirty="0">
                  <a:solidFill>
                    <a:srgbClr val="0070C0"/>
                  </a:solidFill>
                </a:rPr>
                <a:t>content</a:t>
              </a:r>
            </a:p>
          </p:txBody>
        </p:sp>
        <p:sp>
          <p:nvSpPr>
            <p:cNvPr id="54" name="TextBox 53"/>
            <p:cNvSpPr txBox="1"/>
            <p:nvPr/>
          </p:nvSpPr>
          <p:spPr>
            <a:xfrm>
              <a:off x="5326986" y="1985476"/>
              <a:ext cx="773113" cy="284742"/>
            </a:xfrm>
            <a:prstGeom prst="rect">
              <a:avLst/>
            </a:prstGeom>
            <a:noFill/>
          </p:spPr>
          <p:txBody>
            <a:bodyPr wrap="square" rtlCol="0">
              <a:spAutoFit/>
            </a:bodyPr>
            <a:lstStyle/>
            <a:p>
              <a:pPr algn="ctr"/>
              <a:r>
                <a:rPr lang="en-US" sz="1865">
                  <a:solidFill>
                    <a:srgbClr val="0070C0"/>
                  </a:solidFill>
                </a:rPr>
                <a:t>bitrate</a:t>
              </a:r>
              <a:endParaRPr lang="en-US" sz="1865" dirty="0">
                <a:solidFill>
                  <a:srgbClr val="0070C0"/>
                </a:solidFill>
              </a:endParaRPr>
            </a:p>
          </p:txBody>
        </p:sp>
      </p:grpSp>
      <p:pic>
        <p:nvPicPr>
          <p:cNvPr id="2" name="Picture 1"/>
          <p:cNvPicPr>
            <a:picLocks noChangeAspect="1"/>
          </p:cNvPicPr>
          <p:nvPr/>
        </p:nvPicPr>
        <p:blipFill>
          <a:blip r:embed="rId14"/>
          <a:stretch>
            <a:fillRect/>
          </a:stretch>
        </p:blipFill>
        <p:spPr>
          <a:xfrm>
            <a:off x="2261152" y="1995388"/>
            <a:ext cx="1016000" cy="1016000"/>
          </a:xfrm>
          <a:prstGeom prst="rect">
            <a:avLst/>
          </a:prstGeom>
        </p:spPr>
      </p:pic>
      <p:sp>
        <p:nvSpPr>
          <p:cNvPr id="6" name="标题 5"/>
          <p:cNvSpPr>
            <a:spLocks noGrp="1"/>
          </p:cNvSpPr>
          <p:nvPr>
            <p:ph type="title"/>
          </p:nvPr>
        </p:nvSpPr>
        <p:spPr>
          <a:xfrm>
            <a:off x="1296356" y="628083"/>
            <a:ext cx="8798515" cy="609600"/>
          </a:xfrm>
        </p:spPr>
        <p:txBody>
          <a:bodyPr>
            <a:normAutofit fontScale="90000"/>
          </a:bodyPr>
          <a:lstStyle/>
          <a:p>
            <a:r>
              <a:rPr lang="zh-CN" altLang="en-US" kern="1200" dirty="0">
                <a:latin typeface="微软雅黑" panose="020B0503020204020204" pitchFamily="34" charset="-122"/>
                <a:ea typeface="微软雅黑" panose="020B0503020204020204" pitchFamily="34" charset="-122"/>
                <a:cs typeface="微软雅黑" panose="020B0503020204020204" pitchFamily="34" charset="-122"/>
              </a:rPr>
              <a:t>应用层：流媒体传输优化</a:t>
            </a:r>
            <a:r>
              <a:rPr lang="en-US" altLang="zh-CN" kern="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自适应码率</a:t>
            </a:r>
            <a:endParaRPr lang="en-US" altLang="zh-CN" dirty="0">
              <a:latin typeface="Calibri" panose="020F0502020204030204" pitchFamily="34" charset="0"/>
              <a:cs typeface="Calibri" panose="020F0502020204030204" pitchFamily="34" charset="0"/>
            </a:endParaRPr>
          </a:p>
        </p:txBody>
      </p:sp>
      <p:sp>
        <p:nvSpPr>
          <p:cNvPr id="57" name="文本框 56"/>
          <p:cNvSpPr txBox="1"/>
          <p:nvPr/>
        </p:nvSpPr>
        <p:spPr>
          <a:xfrm>
            <a:off x="791022" y="4570413"/>
            <a:ext cx="5198593" cy="923330"/>
          </a:xfrm>
          <a:prstGeom prst="rect">
            <a:avLst/>
          </a:prstGeom>
          <a:noFill/>
        </p:spPr>
        <p:txBody>
          <a:bodyPr wrap="square" rtlCol="0">
            <a:spAutoFit/>
          </a:bodyPr>
          <a:lstStyle/>
          <a:p>
            <a:pPr algn="ctr">
              <a:lnSpc>
                <a:spcPct val="100000"/>
              </a:lnSpc>
            </a:pPr>
            <a:r>
              <a:rPr lang="zh-CN" altLang="en-US" dirty="0">
                <a:latin typeface="Calibri" panose="020F0502020204030204" pitchFamily="34" charset="0"/>
                <a:ea typeface="Tahoma" panose="020B0604030504040204" pitchFamily="34" charset="0"/>
                <a:cs typeface="Calibri" panose="020F0502020204030204" pitchFamily="34" charset="0"/>
              </a:rPr>
              <a:t>自适应码率（</a:t>
            </a:r>
            <a:r>
              <a:rPr lang="en-US" altLang="zh-CN" dirty="0">
                <a:latin typeface="Calibri" panose="020F0502020204030204" pitchFamily="34" charset="0"/>
                <a:ea typeface="Tahoma" panose="020B0604030504040204" pitchFamily="34" charset="0"/>
                <a:cs typeface="Calibri" panose="020F0502020204030204" pitchFamily="34" charset="0"/>
              </a:rPr>
              <a:t>ABR</a:t>
            </a:r>
            <a:r>
              <a:rPr lang="zh-CN" altLang="en-US" dirty="0">
                <a:latin typeface="Calibri" panose="020F0502020204030204" pitchFamily="34" charset="0"/>
                <a:ea typeface="Tahoma" panose="020B0604030504040204" pitchFamily="34" charset="0"/>
                <a:cs typeface="Calibri" panose="020F0502020204030204" pitchFamily="34" charset="0"/>
              </a:rPr>
              <a:t>）</a:t>
            </a:r>
            <a:r>
              <a:rPr lang="zh-CN" altLang="en-US" sz="1800" dirty="0">
                <a:latin typeface="Calibri" panose="020F0502020204030204" pitchFamily="34" charset="0"/>
                <a:ea typeface="Tahoma" panose="020B0604030504040204" pitchFamily="34" charset="0"/>
                <a:cs typeface="Calibri" panose="020F0502020204030204" pitchFamily="34" charset="0"/>
              </a:rPr>
              <a:t>的优化目标</a:t>
            </a:r>
            <a:endParaRPr lang="en-US" altLang="zh-CN" sz="1800" dirty="0">
              <a:latin typeface="Calibri" panose="020F0502020204030204" pitchFamily="34" charset="0"/>
              <a:ea typeface="Tahoma" panose="020B0604030504040204" pitchFamily="34" charset="0"/>
              <a:cs typeface="Calibri" panose="020F0502020204030204" pitchFamily="34" charset="0"/>
            </a:endParaRPr>
          </a:p>
          <a:p>
            <a:pPr marL="285750" indent="-285750">
              <a:lnSpc>
                <a:spcPct val="100000"/>
              </a:lnSpc>
              <a:buFont typeface="Arial" panose="020B0604020202020204" pitchFamily="34" charset="0"/>
              <a:buChar char="•"/>
            </a:pPr>
            <a:r>
              <a:rPr lang="zh-CN" altLang="en-US" sz="1800" dirty="0">
                <a:latin typeface="Calibri" panose="020F0502020204030204" pitchFamily="34" charset="0"/>
                <a:ea typeface="Tahoma" panose="020B0604030504040204" pitchFamily="34" charset="0"/>
                <a:cs typeface="Calibri" panose="020F0502020204030204" pitchFamily="34" charset="0"/>
              </a:rPr>
              <a:t>提升用户的体验质量</a:t>
            </a:r>
            <a:r>
              <a:rPr lang="en-US" altLang="zh-CN" dirty="0">
                <a:latin typeface="Calibri" panose="020F0502020204030204" pitchFamily="34" charset="0"/>
                <a:ea typeface="Tahoma" panose="020B0604030504040204" pitchFamily="34" charset="0"/>
                <a:cs typeface="Calibri" panose="020F0502020204030204" pitchFamily="34" charset="0"/>
              </a:rPr>
              <a:t> </a:t>
            </a:r>
            <a:r>
              <a:rPr lang="en-US" altLang="zh-CN" sz="1800" dirty="0">
                <a:latin typeface="Calibri" panose="020F0502020204030204" pitchFamily="34" charset="0"/>
                <a:ea typeface="Tahoma" panose="020B0604030504040204" pitchFamily="34" charset="0"/>
                <a:cs typeface="Calibri" panose="020F0502020204030204" pitchFamily="34" charset="0"/>
              </a:rPr>
              <a:t>Quality of Experience (</a:t>
            </a:r>
            <a:r>
              <a:rPr lang="en-US" altLang="zh-CN" sz="1800" dirty="0" err="1">
                <a:latin typeface="Calibri" panose="020F0502020204030204" pitchFamily="34" charset="0"/>
                <a:ea typeface="Tahoma" panose="020B0604030504040204" pitchFamily="34" charset="0"/>
                <a:cs typeface="Calibri" panose="020F0502020204030204" pitchFamily="34" charset="0"/>
              </a:rPr>
              <a:t>QoE</a:t>
            </a:r>
            <a:r>
              <a:rPr lang="en-US" altLang="zh-CN" sz="1800" dirty="0">
                <a:latin typeface="Calibri" panose="020F0502020204030204" pitchFamily="34" charset="0"/>
                <a:ea typeface="Tahoma" panose="020B0604030504040204" pitchFamily="34" charset="0"/>
                <a:cs typeface="Calibri" panose="020F0502020204030204" pitchFamily="34" charset="0"/>
              </a:rPr>
              <a:t>)</a:t>
            </a:r>
          </a:p>
          <a:p>
            <a:pPr marL="285750" indent="-285750">
              <a:lnSpc>
                <a:spcPct val="100000"/>
              </a:lnSpc>
              <a:buFont typeface="Arial" panose="020B0604020202020204" pitchFamily="34" charset="0"/>
              <a:buChar char="•"/>
            </a:pPr>
            <a:r>
              <a:rPr lang="zh-CN" altLang="en-US" sz="1800" dirty="0">
                <a:latin typeface="Calibri" panose="020F0502020204030204" pitchFamily="34" charset="0"/>
                <a:ea typeface="Tahoma" panose="020B0604030504040204" pitchFamily="34" charset="0"/>
                <a:cs typeface="Calibri" panose="020F0502020204030204" pitchFamily="34" charset="0"/>
              </a:rPr>
              <a:t>指标：视频质量，卡顿时间，码率抖动等</a:t>
            </a:r>
            <a:endParaRPr lang="en-US" altLang="zh-CN" sz="1800" dirty="0">
              <a:latin typeface="Calibri" panose="020F0502020204030204" pitchFamily="34" charset="0"/>
              <a:ea typeface="Tahoma" panose="020B0604030504040204" pitchFamily="34" charset="0"/>
              <a:cs typeface="Calibri" panose="020F0502020204030204" pitchFamily="34" charset="0"/>
            </a:endParaRPr>
          </a:p>
        </p:txBody>
      </p:sp>
      <p:sp>
        <p:nvSpPr>
          <p:cNvPr id="3" name="灯片编号占位符 2"/>
          <p:cNvSpPr>
            <a:spLocks noGrp="1"/>
          </p:cNvSpPr>
          <p:nvPr>
            <p:ph type="sldNum" sz="quarter" idx="12"/>
          </p:nvPr>
        </p:nvSpPr>
        <p:spPr/>
        <p:txBody>
          <a:bodyPr/>
          <a:lstStyle/>
          <a:p>
            <a:fld id="{8D4D1E41-7A09-AB4A-A4E1-09765ADA2698}" type="slidenum">
              <a:rPr kumimoji="1" lang="zh-CN" altLang="en-US" smtClean="0"/>
              <a:pPr/>
              <a:t>66</a:t>
            </a:fld>
            <a:endParaRPr kumimoji="1"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1827"/>
    </mc:Choice>
    <mc:Fallback xmlns="">
      <p:transition spd="slow" advTm="91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146"/>
                                        </p:tgtEl>
                                        <p:attrNameLst>
                                          <p:attrName>style.visibility</p:attrName>
                                        </p:attrNameLst>
                                      </p:cBhvr>
                                      <p:to>
                                        <p:strVal val="visible"/>
                                      </p:to>
                                    </p:set>
                                    <p:anim calcmode="lin" valueType="num">
                                      <p:cBhvr>
                                        <p:cTn id="21" dur="500" fill="hold"/>
                                        <p:tgtEl>
                                          <p:spTgt spid="146"/>
                                        </p:tgtEl>
                                        <p:attrNameLst>
                                          <p:attrName>ppt_w</p:attrName>
                                        </p:attrNameLst>
                                      </p:cBhvr>
                                      <p:tavLst>
                                        <p:tav tm="0">
                                          <p:val>
                                            <p:fltVal val="0"/>
                                          </p:val>
                                        </p:tav>
                                        <p:tav tm="100000">
                                          <p:val>
                                            <p:strVal val="#ppt_w"/>
                                          </p:val>
                                        </p:tav>
                                      </p:tavLst>
                                    </p:anim>
                                    <p:anim calcmode="lin" valueType="num">
                                      <p:cBhvr>
                                        <p:cTn id="22" dur="500" fill="hold"/>
                                        <p:tgtEl>
                                          <p:spTgt spid="146"/>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4 0.13179 L 2.5E-6 -1.7284E-6 " pathEditMode="relative" rAng="0" ptsTypes="AA">
                                      <p:cBhvr>
                                        <p:cTn id="24" dur="1000" fill="hold"/>
                                        <p:tgtEl>
                                          <p:spTgt spid="146"/>
                                        </p:tgtEl>
                                        <p:attrNameLst>
                                          <p:attrName>ppt_x</p:attrName>
                                          <p:attrName>ppt_y</p:attrName>
                                        </p:attrNameLst>
                                      </p:cBhvr>
                                      <p:rCtr x="15868" y="-6605"/>
                                    </p:animMotion>
                                  </p:childTnLst>
                                </p:cTn>
                              </p:par>
                              <p:par>
                                <p:cTn id="25" presetID="10" presetClass="exit" presetSubtype="0" fill="hold" nodeType="withEffect">
                                  <p:stCondLst>
                                    <p:cond delay="0"/>
                                  </p:stCondLst>
                                  <p:childTnLst>
                                    <p:animEffect transition="out" filter="fade">
                                      <p:cBhvr>
                                        <p:cTn id="26" dur="500"/>
                                        <p:tgtEl>
                                          <p:spTgt spid="84"/>
                                        </p:tgtEl>
                                      </p:cBhvr>
                                    </p:animEffect>
                                    <p:set>
                                      <p:cBhvr>
                                        <p:cTn id="27" dur="1" fill="hold">
                                          <p:stCondLst>
                                            <p:cond delay="499"/>
                                          </p:stCondLst>
                                        </p:cTn>
                                        <p:tgtEl>
                                          <p:spTgt spid="8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88"/>
                                        </p:tgtEl>
                                      </p:cBhvr>
                                    </p:animEffect>
                                    <p:set>
                                      <p:cBhvr>
                                        <p:cTn id="30" dur="1" fill="hold">
                                          <p:stCondLst>
                                            <p:cond delay="499"/>
                                          </p:stCondLst>
                                        </p:cTn>
                                        <p:tgtEl>
                                          <p:spTgt spid="8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87"/>
                                        </p:tgtEl>
                                      </p:cBhvr>
                                    </p:animEffect>
                                    <p:set>
                                      <p:cBhvr>
                                        <p:cTn id="42" dur="1" fill="hold">
                                          <p:stCondLst>
                                            <p:cond delay="499"/>
                                          </p:stCondLst>
                                        </p:cTn>
                                        <p:tgtEl>
                                          <p:spTgt spid="87"/>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6"/>
                                        </p:tgtEl>
                                      </p:cBhvr>
                                    </p:animEffect>
                                    <p:set>
                                      <p:cBhvr>
                                        <p:cTn id="45" dur="1" fill="hold">
                                          <p:stCondLst>
                                            <p:cond delay="499"/>
                                          </p:stCondLst>
                                        </p:cTn>
                                        <p:tgtEl>
                                          <p:spTgt spid="8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9"/>
                                        </p:tgtEl>
                                      </p:cBhvr>
                                    </p:animEffect>
                                    <p:set>
                                      <p:cBhvr>
                                        <p:cTn id="48" dur="1" fill="hold">
                                          <p:stCondLst>
                                            <p:cond delay="499"/>
                                          </p:stCondLst>
                                        </p:cTn>
                                        <p:tgtEl>
                                          <p:spTgt spid="8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5"/>
                                        </p:tgtEl>
                                      </p:cBhvr>
                                    </p:animEffect>
                                    <p:set>
                                      <p:cBhvr>
                                        <p:cTn id="51" dur="1" fill="hold">
                                          <p:stCondLst>
                                            <p:cond delay="499"/>
                                          </p:stCondLst>
                                        </p:cTn>
                                        <p:tgtEl>
                                          <p:spTgt spid="9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7"/>
                                        </p:tgtEl>
                                      </p:cBhvr>
                                    </p:animEffect>
                                    <p:set>
                                      <p:cBhvr>
                                        <p:cTn id="54" dur="1" fill="hold">
                                          <p:stCondLst>
                                            <p:cond delay="499"/>
                                          </p:stCondLst>
                                        </p:cTn>
                                        <p:tgtEl>
                                          <p:spTgt spid="9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6"/>
                                        </p:tgtEl>
                                      </p:cBhvr>
                                    </p:animEffect>
                                    <p:set>
                                      <p:cBhvr>
                                        <p:cTn id="60" dur="1" fill="hold">
                                          <p:stCondLst>
                                            <p:cond delay="499"/>
                                          </p:stCondLst>
                                        </p:cTn>
                                        <p:tgtEl>
                                          <p:spTgt spid="96"/>
                                        </p:tgtEl>
                                        <p:attrNameLst>
                                          <p:attrName>style.visibility</p:attrName>
                                        </p:attrNameLst>
                                      </p:cBhvr>
                                      <p:to>
                                        <p:strVal val="hidden"/>
                                      </p:to>
                                    </p:se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500"/>
                                        <p:tgtEl>
                                          <p:spTgt spid="34"/>
                                        </p:tgtEl>
                                      </p:cBhvr>
                                    </p:animEffect>
                                  </p:childTnLst>
                                </p:cTn>
                              </p:par>
                            </p:childTnLst>
                          </p:cTn>
                        </p:par>
                        <p:par>
                          <p:cTn id="65" fill="hold">
                            <p:stCondLst>
                              <p:cond delay="1000"/>
                            </p:stCondLst>
                            <p:childTnLst>
                              <p:par>
                                <p:cTn id="66" presetID="1" presetClass="exit" presetSubtype="0" fill="hold" grpId="2" nodeType="afterEffect">
                                  <p:stCondLst>
                                    <p:cond delay="0"/>
                                  </p:stCondLst>
                                  <p:childTnLst>
                                    <p:set>
                                      <p:cBhvr>
                                        <p:cTn id="67" dur="1" fill="hold">
                                          <p:stCondLst>
                                            <p:cond delay="0"/>
                                          </p:stCondLst>
                                        </p:cTn>
                                        <p:tgtEl>
                                          <p:spTgt spid="146"/>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34"/>
                                        </p:tgtEl>
                                        <p:attrNameLst>
                                          <p:attrName>style.visibility</p:attrName>
                                        </p:attrNameLst>
                                      </p:cBhvr>
                                      <p:to>
                                        <p:strVal val="hidden"/>
                                      </p:to>
                                    </p:set>
                                  </p:childTnLst>
                                </p:cTn>
                              </p:par>
                            </p:childTnLst>
                          </p:cTn>
                        </p:par>
                        <p:par>
                          <p:cTn id="75" fill="hold">
                            <p:stCondLst>
                              <p:cond delay="1000"/>
                            </p:stCondLst>
                            <p:childTnLst>
                              <p:par>
                                <p:cTn id="76" presetID="1"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1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mediacall" presetSubtype="0" fill="hold" nodeType="clickEffect">
                                  <p:stCondLst>
                                    <p:cond delay="0"/>
                                  </p:stCondLst>
                                  <p:childTnLst>
                                    <p:cmd type="call" cmd="playFrom(0.0)">
                                      <p:cBhvr>
                                        <p:cTn id="91" dur="12068" fill="hold"/>
                                        <p:tgtEl>
                                          <p:spTgt spid="80"/>
                                        </p:tgtEl>
                                      </p:cBhvr>
                                    </p:cmd>
                                  </p:childTnLst>
                                </p:cTn>
                              </p:par>
                              <p:par>
                                <p:cTn id="92" presetID="10" presetClass="exit" presetSubtype="0" fill="hold" nodeType="withEffect">
                                  <p:stCondLst>
                                    <p:cond delay="0"/>
                                  </p:stCondLst>
                                  <p:childTnLst>
                                    <p:animEffect transition="out" filter="fade">
                                      <p:cBhvr>
                                        <p:cTn id="93" dur="200"/>
                                        <p:tgtEl>
                                          <p:spTgt spid="11"/>
                                        </p:tgtEl>
                                      </p:cBhvr>
                                    </p:animEffect>
                                    <p:set>
                                      <p:cBhvr>
                                        <p:cTn id="94" dur="1" fill="hold">
                                          <p:stCondLst>
                                            <p:cond delay="199"/>
                                          </p:stCondLst>
                                        </p:cTn>
                                        <p:tgtEl>
                                          <p:spTgt spid="11"/>
                                        </p:tgtEl>
                                        <p:attrNameLst>
                                          <p:attrName>style.visibility</p:attrName>
                                        </p:attrNameLst>
                                      </p:cBhvr>
                                      <p:to>
                                        <p:strVal val="hidden"/>
                                      </p:to>
                                    </p:set>
                                  </p:childTnLst>
                                </p:cTn>
                              </p:par>
                              <p:par>
                                <p:cTn id="95" presetID="1" presetClass="entr" presetSubtype="0" fill="hold" nodeType="withEffect">
                                  <p:stCondLst>
                                    <p:cond delay="1000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nodeType="withEffect">
                                  <p:stCondLst>
                                    <p:cond delay="10000"/>
                                  </p:stCondLst>
                                  <p:childTnLst>
                                    <p:set>
                                      <p:cBhvr>
                                        <p:cTn id="98" dur="1" fill="hold">
                                          <p:stCondLst>
                                            <p:cond delay="0"/>
                                          </p:stCondLst>
                                        </p:cTn>
                                        <p:tgtEl>
                                          <p:spTgt spid="1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200"/>
                                        <p:tgtEl>
                                          <p:spTgt spid="155"/>
                                        </p:tgtEl>
                                      </p:cBhvr>
                                    </p:animEffect>
                                  </p:childTnLst>
                                </p:cTn>
                              </p:par>
                              <p:par>
                                <p:cTn id="104" presetID="1" presetClass="entr" presetSubtype="0" fill="hold" nodeType="withEffect">
                                  <p:stCondLst>
                                    <p:cond delay="0"/>
                                  </p:stCondLst>
                                  <p:childTnLst>
                                    <p:set>
                                      <p:cBhvr>
                                        <p:cTn id="105" dur="1" fill="hold">
                                          <p:stCondLst>
                                            <p:cond delay="0"/>
                                          </p:stCondLst>
                                        </p:cTn>
                                        <p:tgtEl>
                                          <p:spTgt spid="2"/>
                                        </p:tgtEl>
                                        <p:attrNameLst>
                                          <p:attrName>style.visibility</p:attrName>
                                        </p:attrNameLst>
                                      </p:cBhvr>
                                      <p:to>
                                        <p:strVal val="visible"/>
                                      </p:to>
                                    </p:set>
                                  </p:childTnLst>
                                </p:cTn>
                              </p:par>
                              <p:par>
                                <p:cTn id="106" presetID="1" presetClass="exit" presetSubtype="0" fill="hold" nodeType="withEffect">
                                  <p:stCondLst>
                                    <p:cond delay="0"/>
                                  </p:stCondLst>
                                  <p:childTnLst>
                                    <p:set>
                                      <p:cBhvr>
                                        <p:cTn id="107" dur="1" fill="hold">
                                          <p:stCondLst>
                                            <p:cond delay="0"/>
                                          </p:stCondLst>
                                        </p:cTn>
                                        <p:tgtEl>
                                          <p:spTgt spid="154"/>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wipe(left)">
                                      <p:cBhvr>
                                        <p:cTn id="112" dur="1000"/>
                                        <p:tgtEl>
                                          <p:spTgt spid="18"/>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blinds(horizontal)">
                                      <p:cBhvr>
                                        <p:cTn id="1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8" fill="hold" display="0">
                  <p:stCondLst>
                    <p:cond delay="indefinite"/>
                  </p:stCondLst>
                </p:cTn>
                <p:tgtEl>
                  <p:spTgt spid="80"/>
                </p:tgtEl>
              </p:cMediaNode>
            </p:video>
          </p:childTnLst>
        </p:cTn>
      </p:par>
    </p:tnLst>
    <p:bldLst>
      <p:bldP spid="81" grpId="0" animBg="1"/>
      <p:bldP spid="82" grpId="0" animBg="1"/>
      <p:bldP spid="85" grpId="0" animBg="1"/>
      <p:bldP spid="86" grpId="0" animBg="1"/>
      <p:bldP spid="87" grpId="0" animBg="1"/>
      <p:bldP spid="88" grpId="0" animBg="1"/>
      <p:bldP spid="89" grpId="0" animBg="1"/>
      <p:bldP spid="90" grpId="0" animBg="1"/>
      <p:bldP spid="91" grpId="0" animBg="1"/>
      <p:bldP spid="95" grpId="0"/>
      <p:bldP spid="95" grpId="1"/>
      <p:bldP spid="97" grpId="0"/>
      <p:bldP spid="97" grpId="1"/>
      <p:bldP spid="146" grpId="0" animBg="1"/>
      <p:bldP spid="146" grpId="1" animBg="1"/>
      <p:bldP spid="146" grpId="2" animBg="1"/>
      <p:bldGraphic spid="155" grpId="0">
        <p:bldAsOne/>
      </p:bldGraphic>
      <p:bldP spid="79" grpId="0"/>
      <p:bldP spid="5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tretch>
            <a:fillRect/>
          </a:stretch>
        </p:blipFill>
        <p:spPr>
          <a:xfrm>
            <a:off x="914401" y="3682857"/>
            <a:ext cx="7764899" cy="2692544"/>
          </a:xfrm>
          <a:prstGeom prst="rect">
            <a:avLst/>
          </a:prstGeom>
        </p:spPr>
      </p:pic>
      <p:sp>
        <p:nvSpPr>
          <p:cNvPr id="9" name="标题 8"/>
          <p:cNvSpPr>
            <a:spLocks noGrp="1"/>
          </p:cNvSpPr>
          <p:nvPr>
            <p:ph type="title"/>
          </p:nvPr>
        </p:nvSpPr>
        <p:spPr/>
        <p:txBody>
          <a:bodyPr/>
          <a:lstStyle/>
          <a:p>
            <a:r>
              <a:rPr lang="zh-CN" altLang="en-US" i="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流媒体传输优化</a:t>
            </a:r>
            <a:endParaRPr lang="zh-CN" altLang="en-US" dirty="0"/>
          </a:p>
        </p:txBody>
      </p:sp>
      <p:sp>
        <p:nvSpPr>
          <p:cNvPr id="11" name="内容占位符 13"/>
          <p:cNvSpPr>
            <a:spLocks noGrp="1"/>
          </p:cNvSpPr>
          <p:nvPr>
            <p:ph idx="1"/>
          </p:nvPr>
        </p:nvSpPr>
        <p:spPr>
          <a:xfrm>
            <a:off x="334661" y="1252498"/>
            <a:ext cx="11552539" cy="5122903"/>
          </a:xfrm>
        </p:spPr>
        <p:txBody>
          <a:bodyPr/>
          <a:lstStyle/>
          <a:p>
            <a:r>
              <a:rPr lang="en-US" altLang="zh-CN" sz="3465" dirty="0" err="1">
                <a:latin typeface="微软雅黑" panose="020B0503020204020204" pitchFamily="34" charset="-122"/>
                <a:ea typeface="微软雅黑" panose="020B0503020204020204" pitchFamily="34" charset="-122"/>
                <a:cs typeface="微软雅黑" panose="020B0503020204020204" pitchFamily="34" charset="-122"/>
              </a:rPr>
              <a:t>Pensieve</a:t>
            </a:r>
            <a:r>
              <a:rPr lang="zh-CN" altLang="en-US" sz="3465"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465" dirty="0">
                <a:solidFill>
                  <a:srgbClr val="FF0000"/>
                </a:solidFill>
                <a:latin typeface="Comic Sans MS" panose="030F0702030302020204" pitchFamily="66" charset="0"/>
                <a:ea typeface="微软雅黑" panose="020B0503020204020204" pitchFamily="34" charset="-122"/>
              </a:rPr>
              <a:t>[MIT Sigcomm’17]</a:t>
            </a:r>
          </a:p>
          <a:p>
            <a:pPr lvl="1"/>
            <a:r>
              <a:rPr lang="zh-CN" altLang="en-US" sz="293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如何选取最佳的视频比特率（网络动态变化）？</a:t>
            </a:r>
            <a:endParaRPr lang="en-US" altLang="zh-CN" sz="2935"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sz="2935" dirty="0">
                <a:latin typeface="Comic Sans MS" panose="030F0702030302020204" pitchFamily="66" charset="0"/>
                <a:ea typeface="微软雅黑" panose="020B0503020204020204" pitchFamily="34" charset="-122"/>
              </a:rPr>
              <a:t>深度强化学习：映射（网络状态 </a:t>
            </a:r>
            <a:r>
              <a:rPr lang="en-US" altLang="zh-CN" sz="2935" dirty="0">
                <a:latin typeface="Comic Sans MS" panose="030F0702030302020204" pitchFamily="66" charset="0"/>
                <a:ea typeface="微软雅黑" panose="020B0503020204020204" pitchFamily="34" charset="-122"/>
              </a:rPr>
              <a:t>-&gt;</a:t>
            </a:r>
            <a:r>
              <a:rPr lang="zh-CN" altLang="en-US" sz="2935" dirty="0">
                <a:latin typeface="Comic Sans MS" panose="030F0702030302020204" pitchFamily="66" charset="0"/>
                <a:ea typeface="微软雅黑" panose="020B0503020204020204" pitchFamily="34" charset="-122"/>
              </a:rPr>
              <a:t>视频的目标码率）</a:t>
            </a:r>
            <a:endParaRPr lang="en-US" altLang="zh-CN" sz="2935" dirty="0">
              <a:latin typeface="Comic Sans MS" panose="030F0702030302020204" pitchFamily="66" charset="0"/>
              <a:ea typeface="微软雅黑" panose="020B0503020204020204" pitchFamily="34" charset="-122"/>
            </a:endParaRPr>
          </a:p>
          <a:p>
            <a:pPr lvl="1"/>
            <a:r>
              <a:rPr lang="zh-CN" altLang="en-US" sz="2935" dirty="0">
                <a:latin typeface="Comic Sans MS" panose="030F0702030302020204" pitchFamily="66" charset="0"/>
                <a:ea typeface="微软雅黑" panose="020B0503020204020204" pitchFamily="34" charset="-122"/>
              </a:rPr>
              <a:t>使用</a:t>
            </a:r>
            <a:r>
              <a:rPr lang="en-US" altLang="zh-CN" sz="2935" dirty="0">
                <a:latin typeface="Comic Sans MS" panose="030F0702030302020204" pitchFamily="66" charset="0"/>
                <a:ea typeface="微软雅黑" panose="020B0503020204020204" pitchFamily="34" charset="-122"/>
              </a:rPr>
              <a:t>2016</a:t>
            </a:r>
            <a:r>
              <a:rPr lang="zh-CN" altLang="en-US" sz="2935" dirty="0">
                <a:latin typeface="Comic Sans MS" panose="030F0702030302020204" pitchFamily="66" charset="0"/>
                <a:ea typeface="微软雅黑" panose="020B0503020204020204" pitchFamily="34" charset="-122"/>
              </a:rPr>
              <a:t>年</a:t>
            </a:r>
            <a:r>
              <a:rPr lang="en-US" altLang="zh-CN" sz="2935" dirty="0" err="1">
                <a:latin typeface="Comic Sans MS" panose="030F0702030302020204" pitchFamily="66" charset="0"/>
                <a:ea typeface="微软雅黑" panose="020B0503020204020204" pitchFamily="34" charset="-122"/>
              </a:rPr>
              <a:t>DeepMind</a:t>
            </a:r>
            <a:r>
              <a:rPr lang="zh-CN" altLang="en-US" sz="2935" dirty="0">
                <a:latin typeface="Comic Sans MS" panose="030F0702030302020204" pitchFamily="66" charset="0"/>
                <a:ea typeface="微软雅黑" panose="020B0503020204020204" pitchFamily="34" charset="-122"/>
              </a:rPr>
              <a:t> </a:t>
            </a:r>
            <a:r>
              <a:rPr lang="en-US" altLang="zh-CN" sz="2935" dirty="0">
                <a:latin typeface="Comic Sans MS" panose="030F0702030302020204" pitchFamily="66" charset="0"/>
                <a:ea typeface="微软雅黑" panose="020B0503020204020204" pitchFamily="34" charset="-122"/>
              </a:rPr>
              <a:t>(</a:t>
            </a:r>
            <a:r>
              <a:rPr lang="zh-CN" altLang="en-US" sz="2935" dirty="0"/>
              <a:t>中央大脑的必杀招</a:t>
            </a:r>
            <a:r>
              <a:rPr lang="en-US" altLang="zh-CN" sz="2935" dirty="0">
                <a:latin typeface="Comic Sans MS" panose="030F0702030302020204" pitchFamily="66" charset="0"/>
                <a:ea typeface="微软雅黑" panose="020B0503020204020204" pitchFamily="34" charset="-122"/>
              </a:rPr>
              <a:t>A3C)</a:t>
            </a:r>
            <a:endParaRPr lang="en-US" altLang="zh-CN" sz="293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矩形 90"/>
          <p:cNvSpPr/>
          <p:nvPr/>
        </p:nvSpPr>
        <p:spPr>
          <a:xfrm>
            <a:off x="0" y="6519446"/>
            <a:ext cx="3551100" cy="338554"/>
          </a:xfrm>
          <a:prstGeom prst="rect">
            <a:avLst/>
          </a:prstGeom>
        </p:spPr>
        <p:txBody>
          <a:bodyPr wrap="none">
            <a:spAutoFit/>
          </a:bodyPr>
          <a:lstStyle/>
          <a:p>
            <a:r>
              <a:rPr lang="en-US" altLang="zh-CN" sz="1600" dirty="0" err="1">
                <a:solidFill>
                  <a:schemeClr val="tx1">
                    <a:lumMod val="50000"/>
                    <a:lumOff val="50000"/>
                  </a:schemeClr>
                </a:solidFill>
                <a:latin typeface="微软雅黑" panose="020B0503020204020204" pitchFamily="34" charset="-122"/>
                <a:ea typeface="微软雅黑" panose="020B0503020204020204" pitchFamily="34" charset="-122"/>
              </a:rPr>
              <a:t>Pensieve</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Mao et al. Sigcomm’17</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TextBox 7"/>
          <p:cNvSpPr txBox="1"/>
          <p:nvPr/>
        </p:nvSpPr>
        <p:spPr>
          <a:xfrm>
            <a:off x="406401" y="4565473"/>
            <a:ext cx="525929" cy="913199"/>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665">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状态</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TextBox 7"/>
          <p:cNvSpPr txBox="1"/>
          <p:nvPr/>
        </p:nvSpPr>
        <p:spPr>
          <a:xfrm>
            <a:off x="2939504" y="3691180"/>
            <a:ext cx="1306553" cy="502766"/>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奖赏</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TextBox 7"/>
          <p:cNvSpPr txBox="1"/>
          <p:nvPr/>
        </p:nvSpPr>
        <p:spPr>
          <a:xfrm>
            <a:off x="5661914" y="4313953"/>
            <a:ext cx="535687" cy="913199"/>
          </a:xfrm>
          <a:prstGeom prst="rect">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动作</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9187302" y="3957921"/>
            <a:ext cx="2173863" cy="1791260"/>
          </a:xfrm>
          <a:prstGeom prst="rect">
            <a:avLst/>
          </a:prstGeom>
          <a:ln w="25400">
            <a:solidFill>
              <a:srgbClr val="C00000"/>
            </a:solidFill>
          </a:ln>
        </p:spPr>
        <p:txBody>
          <a:bodyPr wrap="square">
            <a:spAutoFit/>
          </a:bodyPr>
          <a:lstStyle/>
          <a:p>
            <a:pPr lvl="0">
              <a:spcBef>
                <a:spcPct val="20000"/>
              </a:spcBef>
              <a:buClr>
                <a:srgbClr val="FF0000"/>
              </a:buClr>
            </a:pP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奖励</a:t>
            </a:r>
            <a:r>
              <a:rPr lang="en-US" altLang="zh-CN" sz="2400" kern="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QoE</a:t>
            </a:r>
            <a:endPar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indent="-381000">
              <a:spcBef>
                <a:spcPct val="20000"/>
              </a:spcBef>
              <a:buClr>
                <a:srgbClr val="C00000"/>
              </a:buClr>
              <a:buSzPct val="130000"/>
              <a:buFont typeface="Arial" panose="020B0604020202020204" pitchFamily="34" charset="0"/>
              <a:buChar char="•"/>
            </a:pP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视频码率</a:t>
            </a:r>
            <a:endPar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indent="-381000">
              <a:spcBef>
                <a:spcPct val="20000"/>
              </a:spcBef>
              <a:buClr>
                <a:srgbClr val="C00000"/>
              </a:buClr>
              <a:buSzPct val="130000"/>
              <a:buFont typeface="Arial" panose="020B0604020202020204" pitchFamily="34" charset="0"/>
              <a:buChar char="•"/>
            </a:pP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卡顿时间</a:t>
            </a:r>
            <a:endPar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584200" indent="-381000">
              <a:spcBef>
                <a:spcPct val="20000"/>
              </a:spcBef>
              <a:buClr>
                <a:srgbClr val="C00000"/>
              </a:buClr>
              <a:buSzPct val="130000"/>
              <a:buFont typeface="Arial" panose="020B0604020202020204" pitchFamily="34" charset="0"/>
              <a:buChar char="•"/>
            </a:pP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码率切换</a:t>
            </a:r>
            <a:endParaRPr lang="zh-CN" altLang="en-US" sz="1865" dirty="0"/>
          </a:p>
        </p:txBody>
      </p:sp>
      <p:sp>
        <p:nvSpPr>
          <p:cNvPr id="5" name="灯片编号占位符 4"/>
          <p:cNvSpPr>
            <a:spLocks noGrp="1"/>
          </p:cNvSpPr>
          <p:nvPr>
            <p:ph type="sldNum" sz="quarter" idx="12"/>
          </p:nvPr>
        </p:nvSpPr>
        <p:spPr/>
        <p:txBody>
          <a:bodyPr/>
          <a:lstStyle/>
          <a:p>
            <a:fld id="{8D4D1E41-7A09-AB4A-A4E1-09765ADA2698}" type="slidenum">
              <a:rPr kumimoji="1" lang="zh-CN" altLang="en-US" smtClean="0"/>
              <a:pPr/>
              <a:t>67</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blinds(horizontal)">
                                      <p:cBhvr>
                                        <p:cTn id="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242134" y="4074780"/>
            <a:ext cx="5796148" cy="2287517"/>
          </a:xfrm>
          <a:prstGeom prst="rect">
            <a:avLst/>
          </a:prstGeom>
        </p:spPr>
      </p:pic>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应用层：</a:t>
            </a:r>
            <a:r>
              <a:rPr kumimoji="1" lang="zh-CN" altLang="en-US" dirty="0"/>
              <a:t>云计算集群任务调度</a:t>
            </a:r>
          </a:p>
        </p:txBody>
      </p:sp>
      <p:sp>
        <p:nvSpPr>
          <p:cNvPr id="3" name="内容占位符 2"/>
          <p:cNvSpPr>
            <a:spLocks noGrp="1"/>
          </p:cNvSpPr>
          <p:nvPr>
            <p:ph idx="1"/>
          </p:nvPr>
        </p:nvSpPr>
        <p:spPr>
          <a:xfrm>
            <a:off x="389745" y="1491043"/>
            <a:ext cx="7285339" cy="4614903"/>
          </a:xfrm>
        </p:spPr>
        <p:txBody>
          <a:bodyPr numCol="1"/>
          <a:lstStyle/>
          <a:p>
            <a:r>
              <a:rPr kumimoji="1" lang="zh-CN" altLang="en-US" dirty="0"/>
              <a:t>高效的集群调度算法</a:t>
            </a:r>
            <a:endParaRPr kumimoji="1" lang="en-US" altLang="zh-CN" dirty="0"/>
          </a:p>
          <a:p>
            <a:pPr lvl="1"/>
            <a:r>
              <a:rPr kumimoji="1" lang="zh-CN" altLang="en-US" dirty="0"/>
              <a:t>影响因素多：结构依赖，并行度“甜点”</a:t>
            </a:r>
            <a:endParaRPr kumimoji="1" lang="en-US" altLang="zh-CN" dirty="0"/>
          </a:p>
          <a:p>
            <a:pPr lvl="1"/>
            <a:r>
              <a:rPr kumimoji="1" lang="zh-CN" altLang="en-US" dirty="0">
                <a:latin typeface="Comic Sans MS" panose="030F0702030302020204" pitchFamily="66" charset="0"/>
                <a:ea typeface="微软雅黑" panose="020B0503020204020204" pitchFamily="34" charset="-122"/>
              </a:rPr>
              <a:t>计算</a:t>
            </a:r>
            <a:r>
              <a:rPr kumimoji="1" lang="en-US" altLang="zh-CN" dirty="0">
                <a:latin typeface="Comic Sans MS" panose="030F0702030302020204" pitchFamily="66" charset="0"/>
                <a:ea typeface="微软雅黑" panose="020B0503020204020204" pitchFamily="34" charset="-122"/>
              </a:rPr>
              <a:t>&amp;</a:t>
            </a:r>
            <a:r>
              <a:rPr kumimoji="1" lang="zh-CN" altLang="en-US" dirty="0">
                <a:latin typeface="Comic Sans MS" panose="030F0702030302020204" pitchFamily="66" charset="0"/>
                <a:ea typeface="微软雅黑" panose="020B0503020204020204" pitchFamily="34" charset="-122"/>
              </a:rPr>
              <a:t>通信综合优化：建模</a:t>
            </a:r>
            <a:r>
              <a:rPr kumimoji="1" lang="en-US" altLang="zh-CN" dirty="0">
                <a:latin typeface="Comic Sans MS" panose="030F0702030302020204" pitchFamily="66" charset="0"/>
                <a:ea typeface="微软雅黑" panose="020B0503020204020204" pitchFamily="34" charset="-122"/>
              </a:rPr>
              <a:t>/</a:t>
            </a:r>
            <a:r>
              <a:rPr kumimoji="1" lang="zh-CN" altLang="en-US" dirty="0">
                <a:latin typeface="Comic Sans MS" panose="030F0702030302020204" pitchFamily="66" charset="0"/>
                <a:ea typeface="微软雅黑" panose="020B0503020204020204" pitchFamily="34" charset="-122"/>
              </a:rPr>
              <a:t>求解难</a:t>
            </a:r>
            <a:r>
              <a:rPr lang="en-US" altLang="zh-CN" dirty="0">
                <a:latin typeface="Comic Sans MS" panose="030F0702030302020204" pitchFamily="66" charset="0"/>
                <a:ea typeface="微软雅黑" panose="020B0503020204020204" pitchFamily="34" charset="-122"/>
              </a:rPr>
              <a:t> </a:t>
            </a:r>
            <a:endParaRPr kumimoji="1" lang="en-US" altLang="zh-CN" dirty="0"/>
          </a:p>
          <a:p>
            <a:pPr lvl="1"/>
            <a:r>
              <a:rPr kumimoji="1" lang="zh-CN" altLang="en-US" dirty="0"/>
              <a:t>现有研究依赖于任务分布和大量参数</a:t>
            </a:r>
            <a:endParaRPr kumimoji="1" lang="en-US" altLang="zh-CN" dirty="0"/>
          </a:p>
          <a:p>
            <a:r>
              <a:rPr kumimoji="1" lang="en-US" altLang="zh-CN" dirty="0"/>
              <a:t>Decima/MIT:</a:t>
            </a:r>
            <a:r>
              <a:rPr kumimoji="1" lang="zh-CN" altLang="en-US" dirty="0"/>
              <a:t> </a:t>
            </a:r>
            <a:r>
              <a:rPr lang="en-US" altLang="zh-CN" dirty="0">
                <a:solidFill>
                  <a:srgbClr val="FF0000"/>
                </a:solidFill>
                <a:latin typeface="Comic Sans MS" panose="030F0702030302020204" pitchFamily="66" charset="0"/>
                <a:ea typeface="微软雅黑" panose="020B0503020204020204" pitchFamily="34" charset="-122"/>
              </a:rPr>
              <a:t>[SIGCOMM’19]</a:t>
            </a:r>
            <a:endParaRPr lang="en-US" altLang="zh-CN" sz="3465" dirty="0">
              <a:solidFill>
                <a:srgbClr val="FF0000"/>
              </a:solidFill>
              <a:latin typeface="Comic Sans MS" panose="030F0702030302020204" pitchFamily="66" charset="0"/>
              <a:ea typeface="微软雅黑" panose="020B0503020204020204" pitchFamily="34" charset="-122"/>
            </a:endParaRPr>
          </a:p>
          <a:p>
            <a:pPr lvl="1"/>
            <a:r>
              <a:rPr kumimoji="1" lang="zh-CN" altLang="en-US" dirty="0"/>
              <a:t>深度强化学习</a:t>
            </a:r>
            <a:endParaRPr kumimoji="1" lang="en-US" altLang="zh-CN" dirty="0"/>
          </a:p>
          <a:p>
            <a:pPr lvl="1"/>
            <a:r>
              <a:rPr kumimoji="1" lang="zh-CN" altLang="en-US" dirty="0"/>
              <a:t>任务表示为</a:t>
            </a:r>
            <a:r>
              <a:rPr kumimoji="1" lang="en-US" altLang="zh-CN" dirty="0"/>
              <a:t>DAG</a:t>
            </a:r>
            <a:r>
              <a:rPr kumimoji="1" lang="zh-CN" altLang="en-US" dirty="0"/>
              <a:t>：</a:t>
            </a:r>
            <a:r>
              <a:rPr kumimoji="1" lang="zh-CN" altLang="en-US" dirty="0">
                <a:solidFill>
                  <a:srgbClr val="C00000"/>
                </a:solidFill>
              </a:rPr>
              <a:t>图神经网络</a:t>
            </a:r>
            <a:endParaRPr kumimoji="1" lang="en-US" altLang="zh-CN" dirty="0">
              <a:solidFill>
                <a:srgbClr val="C00000"/>
              </a:solidFill>
            </a:endParaRPr>
          </a:p>
          <a:p>
            <a:pPr lvl="1"/>
            <a:r>
              <a:rPr kumimoji="1" lang="zh-CN" altLang="en-US" dirty="0"/>
              <a:t>动作空间大：</a:t>
            </a:r>
            <a:r>
              <a:rPr kumimoji="1" lang="en-US" altLang="zh-CN" dirty="0"/>
              <a:t>(</a:t>
            </a:r>
            <a:r>
              <a:rPr kumimoji="1" lang="zh-CN" altLang="en-US" dirty="0"/>
              <a:t>任务节点，资源</a:t>
            </a:r>
            <a:r>
              <a:rPr kumimoji="1" lang="en-US" altLang="zh-CN" dirty="0"/>
              <a:t>)</a:t>
            </a:r>
          </a:p>
          <a:p>
            <a:pPr lvl="1"/>
            <a:r>
              <a:rPr kumimoji="1" lang="zh-CN" altLang="en-US" dirty="0"/>
              <a:t>随机任务到达：</a:t>
            </a:r>
            <a:endParaRPr kumimoji="1" lang="en-US" altLang="zh-CN" dirty="0"/>
          </a:p>
          <a:p>
            <a:pPr lvl="2"/>
            <a:r>
              <a:rPr kumimoji="1" lang="zh-CN" altLang="en-US" dirty="0"/>
              <a:t>随机终止</a:t>
            </a:r>
            <a:r>
              <a:rPr kumimoji="1" lang="en-US" altLang="zh-CN" dirty="0"/>
              <a:t>+</a:t>
            </a:r>
            <a:r>
              <a:rPr kumimoji="1" lang="zh-CN" altLang="en-US" dirty="0"/>
              <a:t>输入依赖基准</a:t>
            </a:r>
          </a:p>
        </p:txBody>
      </p:sp>
      <p:pic>
        <p:nvPicPr>
          <p:cNvPr id="6" name="图片 5"/>
          <p:cNvPicPr>
            <a:picLocks noChangeAspect="1"/>
          </p:cNvPicPr>
          <p:nvPr/>
        </p:nvPicPr>
        <p:blipFill>
          <a:blip r:embed="rId4"/>
          <a:stretch>
            <a:fillRect/>
          </a:stretch>
        </p:blipFill>
        <p:spPr>
          <a:xfrm>
            <a:off x="6913038" y="1491043"/>
            <a:ext cx="4454339" cy="2345191"/>
          </a:xfrm>
          <a:prstGeom prst="rect">
            <a:avLst/>
          </a:prstGeom>
        </p:spPr>
      </p:pic>
      <p:sp>
        <p:nvSpPr>
          <p:cNvPr id="7" name="矩形 6"/>
          <p:cNvSpPr/>
          <p:nvPr/>
        </p:nvSpPr>
        <p:spPr>
          <a:xfrm>
            <a:off x="0" y="6600843"/>
            <a:ext cx="10797446" cy="276999"/>
          </a:xfrm>
          <a:prstGeom prst="rect">
            <a:avLst/>
          </a:prstGeom>
        </p:spPr>
        <p:txBody>
          <a:bodyPr wrap="square">
            <a:spAutoFit/>
          </a:bodyPr>
          <a:lstStyle/>
          <a:p>
            <a:r>
              <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rPr>
              <a:t>Mao H, Schwarzkopf M, </a:t>
            </a:r>
            <a:r>
              <a:rPr lang="en-GB"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Venkatakrishnan</a:t>
            </a:r>
            <a:r>
              <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rPr>
              <a:t> S B, et al. Learning scheduling algorithms for data processing clusters.</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SIGCOMM</a:t>
            </a:r>
            <a:r>
              <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rPr>
              <a:t> 2019: 270-288.</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8D4D1E41-7A09-AB4A-A4E1-09765ADA2698}" type="slidenum">
              <a:rPr kumimoji="1" lang="zh-CN" altLang="en-US" smtClean="0"/>
              <a:pPr/>
              <a:t>68</a:t>
            </a:fld>
            <a:endParaRPr kumimoji="1"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30000"/>
              </a:lnSpc>
            </a:pPr>
            <a:r>
              <a:rPr kumimoji="1" lang="zh-CN" altLang="en-US" dirty="0"/>
              <a:t>传输层：拥塞控制</a:t>
            </a:r>
            <a:endParaRPr kumimoji="1"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69</a:t>
            </a:fld>
            <a:endParaRPr kumimoji="1" lang="zh-CN" altLang="en-US" dirty="0"/>
          </a:p>
        </p:txBody>
      </p:sp>
      <p:pic>
        <p:nvPicPr>
          <p:cNvPr id="13314" name="Picture 2" descr="End-to-End Congestion Control Mechanism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871" y="1459074"/>
            <a:ext cx="7165455" cy="211591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TCP ex Machina"/>
          <p:cNvSpPr>
            <a:spLocks noChangeAspect="1" noChangeArrowheads="1"/>
          </p:cNvSpPr>
          <p:nvPr/>
        </p:nvSpPr>
        <p:spPr bwMode="auto">
          <a:xfrm>
            <a:off x="5943600" y="3276600"/>
            <a:ext cx="2814810" cy="28148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 name="图形 9"/>
          <p:cNvPicPr>
            <a:picLocks noChangeAspect="1"/>
          </p:cNvPicPr>
          <p:nvPr/>
        </p:nvPicPr>
        <p:blipFill rotWithShape="1">
          <a:blip r:embed="rId4">
            <a:extLst>
              <a:ext uri="{96DAC541-7B7A-43D3-8B79-37D633B846F1}">
                <asvg:svgBlip xmlns:asvg="http://schemas.microsoft.com/office/drawing/2016/SVG/main" r:embed="rId5"/>
              </a:ext>
            </a:extLst>
          </a:blip>
          <a:srcRect b="3818"/>
          <a:stretch>
            <a:fillRect/>
          </a:stretch>
        </p:blipFill>
        <p:spPr>
          <a:xfrm>
            <a:off x="8274128" y="1432418"/>
            <a:ext cx="3662066" cy="2512200"/>
          </a:xfrm>
          <a:prstGeom prst="rect">
            <a:avLst/>
          </a:prstGeom>
        </p:spPr>
      </p:pic>
      <p:sp>
        <p:nvSpPr>
          <p:cNvPr id="11" name="任意形状 10"/>
          <p:cNvSpPr/>
          <p:nvPr/>
        </p:nvSpPr>
        <p:spPr>
          <a:xfrm>
            <a:off x="10111644" y="1307305"/>
            <a:ext cx="1843646" cy="1575093"/>
          </a:xfrm>
          <a:custGeom>
            <a:avLst/>
            <a:gdLst>
              <a:gd name="connsiteX0" fmla="*/ 506775 w 1843646"/>
              <a:gd name="connsiteY0" fmla="*/ 10698 h 1575093"/>
              <a:gd name="connsiteX1" fmla="*/ 506775 w 1843646"/>
              <a:gd name="connsiteY1" fmla="*/ 10698 h 1575093"/>
              <a:gd name="connsiteX2" fmla="*/ 396607 w 1843646"/>
              <a:gd name="connsiteY2" fmla="*/ 21715 h 1575093"/>
              <a:gd name="connsiteX3" fmla="*/ 209320 w 1843646"/>
              <a:gd name="connsiteY3" fmla="*/ 32732 h 1575093"/>
              <a:gd name="connsiteX4" fmla="*/ 132202 w 1843646"/>
              <a:gd name="connsiteY4" fmla="*/ 54766 h 1575093"/>
              <a:gd name="connsiteX5" fmla="*/ 66101 w 1843646"/>
              <a:gd name="connsiteY5" fmla="*/ 98833 h 1575093"/>
              <a:gd name="connsiteX6" fmla="*/ 22033 w 1843646"/>
              <a:gd name="connsiteY6" fmla="*/ 197985 h 1575093"/>
              <a:gd name="connsiteX7" fmla="*/ 11016 w 1843646"/>
              <a:gd name="connsiteY7" fmla="*/ 231036 h 1575093"/>
              <a:gd name="connsiteX8" fmla="*/ 0 w 1843646"/>
              <a:gd name="connsiteY8" fmla="*/ 264086 h 1575093"/>
              <a:gd name="connsiteX9" fmla="*/ 33050 w 1843646"/>
              <a:gd name="connsiteY9" fmla="*/ 341204 h 1575093"/>
              <a:gd name="connsiteX10" fmla="*/ 55084 w 1843646"/>
              <a:gd name="connsiteY10" fmla="*/ 407305 h 1575093"/>
              <a:gd name="connsiteX11" fmla="*/ 99151 w 1843646"/>
              <a:gd name="connsiteY11" fmla="*/ 473407 h 1575093"/>
              <a:gd name="connsiteX12" fmla="*/ 110168 w 1843646"/>
              <a:gd name="connsiteY12" fmla="*/ 528491 h 1575093"/>
              <a:gd name="connsiteX13" fmla="*/ 99151 w 1843646"/>
              <a:gd name="connsiteY13" fmla="*/ 682727 h 1575093"/>
              <a:gd name="connsiteX14" fmla="*/ 187286 w 1843646"/>
              <a:gd name="connsiteY14" fmla="*/ 814929 h 1575093"/>
              <a:gd name="connsiteX15" fmla="*/ 220337 w 1843646"/>
              <a:gd name="connsiteY15" fmla="*/ 836963 h 1575093"/>
              <a:gd name="connsiteX16" fmla="*/ 242371 w 1843646"/>
              <a:gd name="connsiteY16" fmla="*/ 870014 h 1575093"/>
              <a:gd name="connsiteX17" fmla="*/ 308472 w 1843646"/>
              <a:gd name="connsiteY17" fmla="*/ 914081 h 1575093"/>
              <a:gd name="connsiteX18" fmla="*/ 363556 w 1843646"/>
              <a:gd name="connsiteY18" fmla="*/ 980182 h 1575093"/>
              <a:gd name="connsiteX19" fmla="*/ 418641 w 1843646"/>
              <a:gd name="connsiteY19" fmla="*/ 1035267 h 1575093"/>
              <a:gd name="connsiteX20" fmla="*/ 473725 w 1843646"/>
              <a:gd name="connsiteY20" fmla="*/ 1101368 h 1575093"/>
              <a:gd name="connsiteX21" fmla="*/ 528809 w 1843646"/>
              <a:gd name="connsiteY21" fmla="*/ 1156452 h 1575093"/>
              <a:gd name="connsiteX22" fmla="*/ 594910 w 1843646"/>
              <a:gd name="connsiteY22" fmla="*/ 1244587 h 1575093"/>
              <a:gd name="connsiteX23" fmla="*/ 638978 w 1843646"/>
              <a:gd name="connsiteY23" fmla="*/ 1288655 h 1575093"/>
              <a:gd name="connsiteX24" fmla="*/ 694062 w 1843646"/>
              <a:gd name="connsiteY24" fmla="*/ 1387807 h 1575093"/>
              <a:gd name="connsiteX25" fmla="*/ 727113 w 1843646"/>
              <a:gd name="connsiteY25" fmla="*/ 1420857 h 1575093"/>
              <a:gd name="connsiteX26" fmla="*/ 749147 w 1843646"/>
              <a:gd name="connsiteY26" fmla="*/ 1453908 h 1575093"/>
              <a:gd name="connsiteX27" fmla="*/ 815248 w 1843646"/>
              <a:gd name="connsiteY27" fmla="*/ 1497975 h 1575093"/>
              <a:gd name="connsiteX28" fmla="*/ 848298 w 1843646"/>
              <a:gd name="connsiteY28" fmla="*/ 1531026 h 1575093"/>
              <a:gd name="connsiteX29" fmla="*/ 925416 w 1843646"/>
              <a:gd name="connsiteY29" fmla="*/ 1553060 h 1575093"/>
              <a:gd name="connsiteX30" fmla="*/ 1344057 w 1843646"/>
              <a:gd name="connsiteY30" fmla="*/ 1575093 h 1575093"/>
              <a:gd name="connsiteX31" fmla="*/ 1509310 w 1843646"/>
              <a:gd name="connsiteY31" fmla="*/ 1564076 h 1575093"/>
              <a:gd name="connsiteX32" fmla="*/ 1542361 w 1843646"/>
              <a:gd name="connsiteY32" fmla="*/ 1553060 h 1575093"/>
              <a:gd name="connsiteX33" fmla="*/ 1630496 w 1843646"/>
              <a:gd name="connsiteY33" fmla="*/ 1531026 h 1575093"/>
              <a:gd name="connsiteX34" fmla="*/ 1696597 w 1843646"/>
              <a:gd name="connsiteY34" fmla="*/ 1475942 h 1575093"/>
              <a:gd name="connsiteX35" fmla="*/ 1729648 w 1843646"/>
              <a:gd name="connsiteY35" fmla="*/ 1453908 h 1575093"/>
              <a:gd name="connsiteX36" fmla="*/ 1751681 w 1843646"/>
              <a:gd name="connsiteY36" fmla="*/ 1420857 h 1575093"/>
              <a:gd name="connsiteX37" fmla="*/ 1784732 w 1843646"/>
              <a:gd name="connsiteY37" fmla="*/ 1398823 h 1575093"/>
              <a:gd name="connsiteX38" fmla="*/ 1828800 w 1843646"/>
              <a:gd name="connsiteY38" fmla="*/ 1332722 h 1575093"/>
              <a:gd name="connsiteX39" fmla="*/ 1828800 w 1843646"/>
              <a:gd name="connsiteY39" fmla="*/ 1200520 h 1575093"/>
              <a:gd name="connsiteX40" fmla="*/ 1806766 w 1843646"/>
              <a:gd name="connsiteY40" fmla="*/ 1167469 h 1575093"/>
              <a:gd name="connsiteX41" fmla="*/ 1773715 w 1843646"/>
              <a:gd name="connsiteY41" fmla="*/ 1090351 h 1575093"/>
              <a:gd name="connsiteX42" fmla="*/ 1762698 w 1843646"/>
              <a:gd name="connsiteY42" fmla="*/ 1057301 h 1575093"/>
              <a:gd name="connsiteX43" fmla="*/ 1718631 w 1843646"/>
              <a:gd name="connsiteY43" fmla="*/ 958149 h 1575093"/>
              <a:gd name="connsiteX44" fmla="*/ 1696597 w 1843646"/>
              <a:gd name="connsiteY44" fmla="*/ 903064 h 1575093"/>
              <a:gd name="connsiteX45" fmla="*/ 1685580 w 1843646"/>
              <a:gd name="connsiteY45" fmla="*/ 858997 h 1575093"/>
              <a:gd name="connsiteX46" fmla="*/ 1663547 w 1843646"/>
              <a:gd name="connsiteY46" fmla="*/ 825946 h 1575093"/>
              <a:gd name="connsiteX47" fmla="*/ 1652530 w 1843646"/>
              <a:gd name="connsiteY47" fmla="*/ 781879 h 1575093"/>
              <a:gd name="connsiteX48" fmla="*/ 1597445 w 1843646"/>
              <a:gd name="connsiteY48" fmla="*/ 715778 h 1575093"/>
              <a:gd name="connsiteX49" fmla="*/ 1575412 w 1843646"/>
              <a:gd name="connsiteY49" fmla="*/ 682727 h 1575093"/>
              <a:gd name="connsiteX50" fmla="*/ 1564395 w 1843646"/>
              <a:gd name="connsiteY50" fmla="*/ 649676 h 1575093"/>
              <a:gd name="connsiteX51" fmla="*/ 1509310 w 1843646"/>
              <a:gd name="connsiteY51" fmla="*/ 583575 h 1575093"/>
              <a:gd name="connsiteX52" fmla="*/ 1487277 w 1843646"/>
              <a:gd name="connsiteY52" fmla="*/ 550525 h 1575093"/>
              <a:gd name="connsiteX53" fmla="*/ 1454226 w 1843646"/>
              <a:gd name="connsiteY53" fmla="*/ 528491 h 1575093"/>
              <a:gd name="connsiteX54" fmla="*/ 1355074 w 1843646"/>
              <a:gd name="connsiteY54" fmla="*/ 440356 h 1575093"/>
              <a:gd name="connsiteX55" fmla="*/ 1333041 w 1843646"/>
              <a:gd name="connsiteY55" fmla="*/ 407305 h 1575093"/>
              <a:gd name="connsiteX56" fmla="*/ 1299990 w 1843646"/>
              <a:gd name="connsiteY56" fmla="*/ 396289 h 1575093"/>
              <a:gd name="connsiteX57" fmla="*/ 1266939 w 1843646"/>
              <a:gd name="connsiteY57" fmla="*/ 374255 h 1575093"/>
              <a:gd name="connsiteX58" fmla="*/ 1189821 w 1843646"/>
              <a:gd name="connsiteY58" fmla="*/ 330187 h 1575093"/>
              <a:gd name="connsiteX59" fmla="*/ 1123720 w 1843646"/>
              <a:gd name="connsiteY59" fmla="*/ 264086 h 1575093"/>
              <a:gd name="connsiteX60" fmla="*/ 1079653 w 1843646"/>
              <a:gd name="connsiteY60" fmla="*/ 253069 h 1575093"/>
              <a:gd name="connsiteX61" fmla="*/ 1002534 w 1843646"/>
              <a:gd name="connsiteY61" fmla="*/ 220019 h 1575093"/>
              <a:gd name="connsiteX62" fmla="*/ 947450 w 1843646"/>
              <a:gd name="connsiteY62" fmla="*/ 197985 h 1575093"/>
              <a:gd name="connsiteX63" fmla="*/ 892366 w 1843646"/>
              <a:gd name="connsiteY63" fmla="*/ 186968 h 1575093"/>
              <a:gd name="connsiteX64" fmla="*/ 804231 w 1843646"/>
              <a:gd name="connsiteY64" fmla="*/ 142901 h 1575093"/>
              <a:gd name="connsiteX65" fmla="*/ 771180 w 1843646"/>
              <a:gd name="connsiteY65" fmla="*/ 131884 h 1575093"/>
              <a:gd name="connsiteX66" fmla="*/ 705079 w 1843646"/>
              <a:gd name="connsiteY66" fmla="*/ 87816 h 1575093"/>
              <a:gd name="connsiteX67" fmla="*/ 672028 w 1843646"/>
              <a:gd name="connsiteY67" fmla="*/ 65782 h 1575093"/>
              <a:gd name="connsiteX68" fmla="*/ 638978 w 1843646"/>
              <a:gd name="connsiteY68" fmla="*/ 54766 h 1575093"/>
              <a:gd name="connsiteX69" fmla="*/ 572877 w 1843646"/>
              <a:gd name="connsiteY69" fmla="*/ 10698 h 1575093"/>
              <a:gd name="connsiteX70" fmla="*/ 506775 w 1843646"/>
              <a:gd name="connsiteY70" fmla="*/ 10698 h 157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843646" h="1575093">
                <a:moveTo>
                  <a:pt x="506775" y="10698"/>
                </a:moveTo>
                <a:lnTo>
                  <a:pt x="506775" y="10698"/>
                </a:lnTo>
                <a:cubicBezTo>
                  <a:pt x="470052" y="14370"/>
                  <a:pt x="433412" y="18989"/>
                  <a:pt x="396607" y="21715"/>
                </a:cubicBezTo>
                <a:cubicBezTo>
                  <a:pt x="334241" y="26335"/>
                  <a:pt x="271575" y="26803"/>
                  <a:pt x="209320" y="32732"/>
                </a:cubicBezTo>
                <a:cubicBezTo>
                  <a:pt x="202435" y="33388"/>
                  <a:pt x="142458" y="49068"/>
                  <a:pt x="132202" y="54766"/>
                </a:cubicBezTo>
                <a:cubicBezTo>
                  <a:pt x="109053" y="67626"/>
                  <a:pt x="66101" y="98833"/>
                  <a:pt x="66101" y="98833"/>
                </a:cubicBezTo>
                <a:cubicBezTo>
                  <a:pt x="31184" y="151209"/>
                  <a:pt x="48254" y="119323"/>
                  <a:pt x="22033" y="197985"/>
                </a:cubicBezTo>
                <a:lnTo>
                  <a:pt x="11016" y="231036"/>
                </a:lnTo>
                <a:lnTo>
                  <a:pt x="0" y="264086"/>
                </a:lnTo>
                <a:cubicBezTo>
                  <a:pt x="35450" y="370445"/>
                  <a:pt x="-21388" y="205112"/>
                  <a:pt x="33050" y="341204"/>
                </a:cubicBezTo>
                <a:cubicBezTo>
                  <a:pt x="41676" y="362768"/>
                  <a:pt x="42201" y="387980"/>
                  <a:pt x="55084" y="407305"/>
                </a:cubicBezTo>
                <a:lnTo>
                  <a:pt x="99151" y="473407"/>
                </a:lnTo>
                <a:cubicBezTo>
                  <a:pt x="102823" y="491768"/>
                  <a:pt x="110168" y="509766"/>
                  <a:pt x="110168" y="528491"/>
                </a:cubicBezTo>
                <a:cubicBezTo>
                  <a:pt x="110168" y="580034"/>
                  <a:pt x="96577" y="631248"/>
                  <a:pt x="99151" y="682727"/>
                </a:cubicBezTo>
                <a:cubicBezTo>
                  <a:pt x="101939" y="738486"/>
                  <a:pt x="143804" y="785941"/>
                  <a:pt x="187286" y="814929"/>
                </a:cubicBezTo>
                <a:lnTo>
                  <a:pt x="220337" y="836963"/>
                </a:lnTo>
                <a:cubicBezTo>
                  <a:pt x="227682" y="847980"/>
                  <a:pt x="232406" y="861295"/>
                  <a:pt x="242371" y="870014"/>
                </a:cubicBezTo>
                <a:cubicBezTo>
                  <a:pt x="262300" y="887452"/>
                  <a:pt x="308472" y="914081"/>
                  <a:pt x="308472" y="914081"/>
                </a:cubicBezTo>
                <a:cubicBezTo>
                  <a:pt x="363179" y="996141"/>
                  <a:pt x="292867" y="895355"/>
                  <a:pt x="363556" y="980182"/>
                </a:cubicBezTo>
                <a:cubicBezTo>
                  <a:pt x="409460" y="1035267"/>
                  <a:pt x="358048" y="994872"/>
                  <a:pt x="418641" y="1035267"/>
                </a:cubicBezTo>
                <a:cubicBezTo>
                  <a:pt x="473343" y="1117322"/>
                  <a:pt x="403038" y="1016544"/>
                  <a:pt x="473725" y="1101368"/>
                </a:cubicBezTo>
                <a:cubicBezTo>
                  <a:pt x="519628" y="1156452"/>
                  <a:pt x="468217" y="1116058"/>
                  <a:pt x="528809" y="1156452"/>
                </a:cubicBezTo>
                <a:cubicBezTo>
                  <a:pt x="554062" y="1194331"/>
                  <a:pt x="560018" y="1205334"/>
                  <a:pt x="594910" y="1244587"/>
                </a:cubicBezTo>
                <a:cubicBezTo>
                  <a:pt x="608711" y="1260114"/>
                  <a:pt x="624289" y="1273966"/>
                  <a:pt x="638978" y="1288655"/>
                </a:cubicBezTo>
                <a:cubicBezTo>
                  <a:pt x="652831" y="1330214"/>
                  <a:pt x="656183" y="1349929"/>
                  <a:pt x="694062" y="1387807"/>
                </a:cubicBezTo>
                <a:cubicBezTo>
                  <a:pt x="705079" y="1398824"/>
                  <a:pt x="717139" y="1408888"/>
                  <a:pt x="727113" y="1420857"/>
                </a:cubicBezTo>
                <a:cubicBezTo>
                  <a:pt x="735590" y="1431029"/>
                  <a:pt x="739182" y="1445189"/>
                  <a:pt x="749147" y="1453908"/>
                </a:cubicBezTo>
                <a:cubicBezTo>
                  <a:pt x="769076" y="1471346"/>
                  <a:pt x="796523" y="1479250"/>
                  <a:pt x="815248" y="1497975"/>
                </a:cubicBezTo>
                <a:cubicBezTo>
                  <a:pt x="826265" y="1508992"/>
                  <a:pt x="835335" y="1522384"/>
                  <a:pt x="848298" y="1531026"/>
                </a:cubicBezTo>
                <a:cubicBezTo>
                  <a:pt x="856794" y="1536690"/>
                  <a:pt x="920826" y="1552448"/>
                  <a:pt x="925416" y="1553060"/>
                </a:cubicBezTo>
                <a:cubicBezTo>
                  <a:pt x="1048480" y="1569468"/>
                  <a:pt x="1243182" y="1571357"/>
                  <a:pt x="1344057" y="1575093"/>
                </a:cubicBezTo>
                <a:cubicBezTo>
                  <a:pt x="1399141" y="1571421"/>
                  <a:pt x="1454441" y="1570172"/>
                  <a:pt x="1509310" y="1564076"/>
                </a:cubicBezTo>
                <a:cubicBezTo>
                  <a:pt x="1520852" y="1562794"/>
                  <a:pt x="1531095" y="1555876"/>
                  <a:pt x="1542361" y="1553060"/>
                </a:cubicBezTo>
                <a:cubicBezTo>
                  <a:pt x="1567501" y="1546775"/>
                  <a:pt x="1605314" y="1543617"/>
                  <a:pt x="1630496" y="1531026"/>
                </a:cubicBezTo>
                <a:cubicBezTo>
                  <a:pt x="1671526" y="1510511"/>
                  <a:pt x="1660049" y="1506398"/>
                  <a:pt x="1696597" y="1475942"/>
                </a:cubicBezTo>
                <a:cubicBezTo>
                  <a:pt x="1706769" y="1467465"/>
                  <a:pt x="1718631" y="1461253"/>
                  <a:pt x="1729648" y="1453908"/>
                </a:cubicBezTo>
                <a:cubicBezTo>
                  <a:pt x="1736992" y="1442891"/>
                  <a:pt x="1742319" y="1430220"/>
                  <a:pt x="1751681" y="1420857"/>
                </a:cubicBezTo>
                <a:cubicBezTo>
                  <a:pt x="1761044" y="1411494"/>
                  <a:pt x="1776013" y="1408788"/>
                  <a:pt x="1784732" y="1398823"/>
                </a:cubicBezTo>
                <a:cubicBezTo>
                  <a:pt x="1802170" y="1378894"/>
                  <a:pt x="1828800" y="1332722"/>
                  <a:pt x="1828800" y="1332722"/>
                </a:cubicBezTo>
                <a:cubicBezTo>
                  <a:pt x="1847263" y="1277328"/>
                  <a:pt x="1849884" y="1284856"/>
                  <a:pt x="1828800" y="1200520"/>
                </a:cubicBezTo>
                <a:cubicBezTo>
                  <a:pt x="1825589" y="1187675"/>
                  <a:pt x="1814111" y="1178486"/>
                  <a:pt x="1806766" y="1167469"/>
                </a:cubicBezTo>
                <a:cubicBezTo>
                  <a:pt x="1783838" y="1075758"/>
                  <a:pt x="1811756" y="1166431"/>
                  <a:pt x="1773715" y="1090351"/>
                </a:cubicBezTo>
                <a:cubicBezTo>
                  <a:pt x="1768522" y="1079964"/>
                  <a:pt x="1766775" y="1068174"/>
                  <a:pt x="1762698" y="1057301"/>
                </a:cubicBezTo>
                <a:cubicBezTo>
                  <a:pt x="1723505" y="952784"/>
                  <a:pt x="1758695" y="1048292"/>
                  <a:pt x="1718631" y="958149"/>
                </a:cubicBezTo>
                <a:cubicBezTo>
                  <a:pt x="1710599" y="940077"/>
                  <a:pt x="1702851" y="921825"/>
                  <a:pt x="1696597" y="903064"/>
                </a:cubicBezTo>
                <a:cubicBezTo>
                  <a:pt x="1691809" y="888700"/>
                  <a:pt x="1691544" y="872914"/>
                  <a:pt x="1685580" y="858997"/>
                </a:cubicBezTo>
                <a:cubicBezTo>
                  <a:pt x="1680364" y="846827"/>
                  <a:pt x="1670891" y="836963"/>
                  <a:pt x="1663547" y="825946"/>
                </a:cubicBezTo>
                <a:cubicBezTo>
                  <a:pt x="1659875" y="811257"/>
                  <a:pt x="1658494" y="795796"/>
                  <a:pt x="1652530" y="781879"/>
                </a:cubicBezTo>
                <a:cubicBezTo>
                  <a:pt x="1638047" y="748087"/>
                  <a:pt x="1620804" y="743809"/>
                  <a:pt x="1597445" y="715778"/>
                </a:cubicBezTo>
                <a:cubicBezTo>
                  <a:pt x="1588969" y="705606"/>
                  <a:pt x="1581333" y="694570"/>
                  <a:pt x="1575412" y="682727"/>
                </a:cubicBezTo>
                <a:cubicBezTo>
                  <a:pt x="1570219" y="672340"/>
                  <a:pt x="1569589" y="660063"/>
                  <a:pt x="1564395" y="649676"/>
                </a:cubicBezTo>
                <a:cubicBezTo>
                  <a:pt x="1543881" y="608649"/>
                  <a:pt x="1539765" y="620121"/>
                  <a:pt x="1509310" y="583575"/>
                </a:cubicBezTo>
                <a:cubicBezTo>
                  <a:pt x="1500834" y="573403"/>
                  <a:pt x="1496639" y="559887"/>
                  <a:pt x="1487277" y="550525"/>
                </a:cubicBezTo>
                <a:cubicBezTo>
                  <a:pt x="1477914" y="541162"/>
                  <a:pt x="1464122" y="537288"/>
                  <a:pt x="1454226" y="528491"/>
                </a:cubicBezTo>
                <a:cubicBezTo>
                  <a:pt x="1341030" y="427872"/>
                  <a:pt x="1430085" y="490364"/>
                  <a:pt x="1355074" y="440356"/>
                </a:cubicBezTo>
                <a:cubicBezTo>
                  <a:pt x="1347730" y="429339"/>
                  <a:pt x="1343380" y="415576"/>
                  <a:pt x="1333041" y="407305"/>
                </a:cubicBezTo>
                <a:cubicBezTo>
                  <a:pt x="1323973" y="400051"/>
                  <a:pt x="1310377" y="401482"/>
                  <a:pt x="1299990" y="396289"/>
                </a:cubicBezTo>
                <a:cubicBezTo>
                  <a:pt x="1288147" y="390368"/>
                  <a:pt x="1278435" y="380824"/>
                  <a:pt x="1266939" y="374255"/>
                </a:cubicBezTo>
                <a:cubicBezTo>
                  <a:pt x="1169096" y="318344"/>
                  <a:pt x="1270345" y="383870"/>
                  <a:pt x="1189821" y="330187"/>
                </a:cubicBezTo>
                <a:cubicBezTo>
                  <a:pt x="1167456" y="296641"/>
                  <a:pt x="1164713" y="284583"/>
                  <a:pt x="1123720" y="264086"/>
                </a:cubicBezTo>
                <a:cubicBezTo>
                  <a:pt x="1110177" y="257315"/>
                  <a:pt x="1094342" y="256741"/>
                  <a:pt x="1079653" y="253069"/>
                </a:cubicBezTo>
                <a:cubicBezTo>
                  <a:pt x="1021560" y="214342"/>
                  <a:pt x="1073678" y="243734"/>
                  <a:pt x="1002534" y="220019"/>
                </a:cubicBezTo>
                <a:cubicBezTo>
                  <a:pt x="983773" y="213765"/>
                  <a:pt x="966392" y="203668"/>
                  <a:pt x="947450" y="197985"/>
                </a:cubicBezTo>
                <a:cubicBezTo>
                  <a:pt x="929515" y="192604"/>
                  <a:pt x="910301" y="192349"/>
                  <a:pt x="892366" y="186968"/>
                </a:cubicBezTo>
                <a:cubicBezTo>
                  <a:pt x="797057" y="158375"/>
                  <a:pt x="872436" y="177003"/>
                  <a:pt x="804231" y="142901"/>
                </a:cubicBezTo>
                <a:cubicBezTo>
                  <a:pt x="793844" y="137708"/>
                  <a:pt x="782197" y="135556"/>
                  <a:pt x="771180" y="131884"/>
                </a:cubicBezTo>
                <a:lnTo>
                  <a:pt x="705079" y="87816"/>
                </a:lnTo>
                <a:cubicBezTo>
                  <a:pt x="694062" y="80471"/>
                  <a:pt x="684589" y="69969"/>
                  <a:pt x="672028" y="65782"/>
                </a:cubicBezTo>
                <a:lnTo>
                  <a:pt x="638978" y="54766"/>
                </a:lnTo>
                <a:lnTo>
                  <a:pt x="572877" y="10698"/>
                </a:lnTo>
                <a:cubicBezTo>
                  <a:pt x="536771" y="-13373"/>
                  <a:pt x="517792" y="10698"/>
                  <a:pt x="506775" y="1069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320" name="Picture 8" descr="Man Thinking - Free people ic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2916" y="2742584"/>
            <a:ext cx="1204236" cy="1204236"/>
          </a:xfrm>
          <a:prstGeom prst="rect">
            <a:avLst/>
          </a:prstGeom>
          <a:noFill/>
          <a:extLst>
            <a:ext uri="{909E8E84-426E-40DD-AFC4-6F175D3DCCD1}">
              <a14:hiddenFill xmlns:a14="http://schemas.microsoft.com/office/drawing/2010/main">
                <a:solidFill>
                  <a:srgbClr val="FFFFFF"/>
                </a:solidFill>
              </a14:hiddenFill>
            </a:ext>
          </a:extLst>
        </p:spPr>
      </p:pic>
      <p:sp>
        <p:nvSpPr>
          <p:cNvPr id="14" name="内容占位符 2"/>
          <p:cNvSpPr txBox="1"/>
          <p:nvPr/>
        </p:nvSpPr>
        <p:spPr>
          <a:xfrm>
            <a:off x="1573276" y="3609882"/>
            <a:ext cx="5974643" cy="359942"/>
          </a:xfrm>
          <a:prstGeom prst="rect">
            <a:avLst/>
          </a:prstGeom>
          <a:ln w="25400">
            <a:solidFill>
              <a:schemeClr val="accent1">
                <a:shade val="50000"/>
              </a:schemeClr>
            </a:solidFill>
          </a:ln>
        </p:spPr>
        <p:txBody>
          <a:bodyPr vert="horz" lIns="91440" tIns="45720" rIns="91440" bIns="45720" rtlCol="0">
            <a:normAutofit fontScale="92500" lnSpcReduction="10000"/>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000" dirty="0">
                <a:solidFill>
                  <a:srgbClr val="C00000"/>
                </a:solidFill>
              </a:rPr>
              <a:t>传输层（非常，如果不是最）经典的问题：拥塞控制</a:t>
            </a:r>
            <a:endParaRPr kumimoji="1" lang="en-US" altLang="zh-CN" sz="2000" dirty="0">
              <a:solidFill>
                <a:srgbClr val="C00000"/>
              </a:solidFill>
            </a:endParaRPr>
          </a:p>
        </p:txBody>
      </p:sp>
      <p:grpSp>
        <p:nvGrpSpPr>
          <p:cNvPr id="13327" name="组合 13326"/>
          <p:cNvGrpSpPr/>
          <p:nvPr/>
        </p:nvGrpSpPr>
        <p:grpSpPr>
          <a:xfrm>
            <a:off x="1573277" y="3969824"/>
            <a:ext cx="5974642" cy="822513"/>
            <a:chOff x="1573277" y="3969824"/>
            <a:chExt cx="5974642" cy="822513"/>
          </a:xfrm>
        </p:grpSpPr>
        <p:cxnSp>
          <p:nvCxnSpPr>
            <p:cNvPr id="15" name="肘形连接符 14"/>
            <p:cNvCxnSpPr>
              <a:stCxn id="14" idx="2"/>
              <a:endCxn id="17" idx="0"/>
            </p:cNvCxnSpPr>
            <p:nvPr/>
          </p:nvCxnSpPr>
          <p:spPr>
            <a:xfrm>
              <a:off x="4560598" y="3969824"/>
              <a:ext cx="0" cy="3698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内容占位符 2"/>
            <p:cNvSpPr txBox="1"/>
            <p:nvPr/>
          </p:nvSpPr>
          <p:spPr>
            <a:xfrm>
              <a:off x="1573277" y="4339661"/>
              <a:ext cx="5974642" cy="452676"/>
            </a:xfrm>
            <a:prstGeom prst="rect">
              <a:avLst/>
            </a:prstGeom>
            <a:ln w="25400">
              <a:solidFill>
                <a:schemeClr val="accent1">
                  <a:shade val="50000"/>
                </a:schemeClr>
              </a:solidFill>
            </a:ln>
          </p:spPr>
          <p:txBody>
            <a:bodyPr vert="horz" lIns="91440" tIns="45720" rIns="91440" bIns="45720" rtlCol="0">
              <a:normAutofit/>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000" dirty="0"/>
                <a:t>问题：根据拥塞信号推断网络状态，调整发送行为</a:t>
              </a:r>
              <a:endParaRPr kumimoji="1" lang="en-US" altLang="zh-CN" sz="2000" dirty="0"/>
            </a:p>
          </p:txBody>
        </p:sp>
      </p:grpSp>
      <p:sp>
        <p:nvSpPr>
          <p:cNvPr id="24" name="内容占位符 2"/>
          <p:cNvSpPr txBox="1"/>
          <p:nvPr/>
        </p:nvSpPr>
        <p:spPr>
          <a:xfrm>
            <a:off x="8293224" y="4188678"/>
            <a:ext cx="3662066" cy="742552"/>
          </a:xfrm>
          <a:prstGeom prst="rect">
            <a:avLst/>
          </a:prstGeom>
          <a:ln w="25400">
            <a:solidFill>
              <a:schemeClr val="accent1">
                <a:shade val="50000"/>
              </a:schemeClr>
            </a:solidFill>
          </a:ln>
        </p:spPr>
        <p:txBody>
          <a:bodyPr vert="horz" lIns="91440" tIns="45720" rIns="91440" bIns="45720" rtlCol="0">
            <a:normAutofit/>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000" dirty="0"/>
              <a:t>历史上：不同假设、场景、优化目标、拥塞信号</a:t>
            </a:r>
            <a:r>
              <a:rPr kumimoji="1" lang="en-US" altLang="zh-CN" sz="2000" dirty="0"/>
              <a:t>…</a:t>
            </a:r>
          </a:p>
        </p:txBody>
      </p:sp>
      <p:cxnSp>
        <p:nvCxnSpPr>
          <p:cNvPr id="28" name="肘形连接符 14"/>
          <p:cNvCxnSpPr>
            <a:stCxn id="17" idx="3"/>
            <a:endCxn id="24" idx="1"/>
          </p:cNvCxnSpPr>
          <p:nvPr/>
        </p:nvCxnSpPr>
        <p:spPr>
          <a:xfrm flipV="1">
            <a:off x="7547919" y="4559954"/>
            <a:ext cx="745305" cy="604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14"/>
          <p:cNvCxnSpPr>
            <a:stCxn id="17" idx="2"/>
            <a:endCxn id="32" idx="0"/>
          </p:cNvCxnSpPr>
          <p:nvPr/>
        </p:nvCxnSpPr>
        <p:spPr>
          <a:xfrm rot="16200000" flipH="1">
            <a:off x="5267371" y="4085564"/>
            <a:ext cx="482889" cy="1896434"/>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14"/>
          <p:cNvCxnSpPr>
            <a:stCxn id="24" idx="2"/>
            <a:endCxn id="32" idx="0"/>
          </p:cNvCxnSpPr>
          <p:nvPr/>
        </p:nvCxnSpPr>
        <p:spPr>
          <a:xfrm rot="5400000">
            <a:off x="8118647" y="3269616"/>
            <a:ext cx="343996" cy="3667225"/>
          </a:xfrm>
          <a:prstGeom prst="bentConnector3">
            <a:avLst>
              <a:gd name="adj1" fmla="val 32039"/>
            </a:avLst>
          </a:prstGeom>
          <a:ln w="254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3328" name="组合 13327"/>
          <p:cNvGrpSpPr/>
          <p:nvPr/>
        </p:nvGrpSpPr>
        <p:grpSpPr>
          <a:xfrm>
            <a:off x="977870" y="5275226"/>
            <a:ext cx="10958323" cy="1157991"/>
            <a:chOff x="977870" y="5275226"/>
            <a:chExt cx="10958323" cy="1157991"/>
          </a:xfrm>
        </p:grpSpPr>
        <p:sp>
          <p:nvSpPr>
            <p:cNvPr id="32" name="内容占位符 2"/>
            <p:cNvSpPr txBox="1"/>
            <p:nvPr/>
          </p:nvSpPr>
          <p:spPr>
            <a:xfrm>
              <a:off x="977870" y="5275226"/>
              <a:ext cx="10958323" cy="1157991"/>
            </a:xfrm>
            <a:prstGeom prst="rect">
              <a:avLst/>
            </a:prstGeom>
            <a:ln w="25400">
              <a:solidFill>
                <a:srgbClr val="C00000"/>
              </a:solidFill>
            </a:ln>
          </p:spPr>
          <p:txBody>
            <a:bodyPr vert="horz" lIns="91440" tIns="45720" rIns="91440" bIns="45720" rtlCol="0">
              <a:normAutofit lnSpcReduction="10000"/>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000" dirty="0"/>
                <a:t>机器学习方法：从数据中直接学习</a:t>
              </a:r>
              <a:r>
                <a:rPr kumimoji="1" lang="zh-CN" altLang="en-US" sz="2000" dirty="0">
                  <a:solidFill>
                    <a:srgbClr val="C00000"/>
                  </a:solidFill>
                </a:rPr>
                <a:t>拥塞信号到发送行为的映射</a:t>
              </a:r>
              <a:endParaRPr kumimoji="1" lang="en-US" altLang="zh-CN" sz="2000" dirty="0">
                <a:solidFill>
                  <a:srgbClr val="C00000"/>
                </a:solidFill>
              </a:endParaRPr>
            </a:p>
            <a:p>
              <a:r>
                <a:rPr kumimoji="1" lang="zh-CN" altLang="en-US" sz="2000" dirty="0"/>
                <a:t>离线学习（强化学习 </a:t>
              </a:r>
              <a:r>
                <a:rPr kumimoji="1" lang="en-US" altLang="zh-CN" sz="2000" dirty="0"/>
                <a:t>-&gt;</a:t>
              </a:r>
              <a:r>
                <a:rPr kumimoji="1" lang="zh-CN" altLang="en-US" sz="2000" dirty="0"/>
                <a:t> 模仿学习 </a:t>
              </a:r>
              <a:r>
                <a:rPr kumimoji="1" lang="en-US" altLang="zh-CN" sz="2000" dirty="0"/>
                <a:t>-&gt;</a:t>
              </a:r>
              <a:r>
                <a:rPr kumimoji="1" lang="zh-CN" altLang="en-US" sz="2000" dirty="0"/>
                <a:t> 深度强化学习）</a:t>
              </a:r>
              <a:r>
                <a:rPr kumimoji="1" lang="en-US" altLang="zh-CN" sz="2000" dirty="0"/>
                <a:t>-&gt;</a:t>
              </a:r>
              <a:r>
                <a:rPr kumimoji="1" lang="zh-CN" altLang="en-US" sz="2000" dirty="0"/>
                <a:t> 开销大</a:t>
              </a:r>
              <a:endParaRPr kumimoji="1" lang="en-US" altLang="zh-CN" sz="2000" dirty="0"/>
            </a:p>
            <a:p>
              <a:r>
                <a:rPr kumimoji="1" lang="zh-CN" altLang="en-US" sz="2000" dirty="0"/>
                <a:t>在线学习（性能导向 </a:t>
              </a:r>
              <a:r>
                <a:rPr kumimoji="1" lang="en-US" altLang="zh-CN" sz="2000" dirty="0"/>
                <a:t>-&gt;</a:t>
              </a:r>
              <a:r>
                <a:rPr kumimoji="1" lang="zh-CN" altLang="en-US" sz="2000" dirty="0"/>
                <a:t> 效用梯度）</a:t>
              </a:r>
              <a:r>
                <a:rPr kumimoji="1" lang="en-US" altLang="zh-CN" sz="2000" dirty="0"/>
                <a:t>-&gt;</a:t>
              </a:r>
              <a:r>
                <a:rPr kumimoji="1" lang="zh-CN" altLang="en-US" sz="2000" dirty="0"/>
                <a:t> 收敛慢</a:t>
              </a:r>
              <a:endParaRPr kumimoji="1" lang="en-US" altLang="zh-CN" sz="2000" dirty="0"/>
            </a:p>
            <a:p>
              <a:endParaRPr kumimoji="1" lang="en-US" altLang="zh-CN" sz="2000" dirty="0"/>
            </a:p>
          </p:txBody>
        </p:sp>
        <p:sp>
          <p:nvSpPr>
            <p:cNvPr id="78" name="左大括号 77"/>
            <p:cNvSpPr/>
            <p:nvPr/>
          </p:nvSpPr>
          <p:spPr>
            <a:xfrm rot="10800000">
              <a:off x="8666652" y="5688960"/>
              <a:ext cx="205498" cy="541343"/>
            </a:xfrm>
            <a:prstGeom prst="leftBrace">
              <a:avLst>
                <a:gd name="adj1" fmla="val 19522"/>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326" name="文本框 13325"/>
            <p:cNvSpPr txBox="1"/>
            <p:nvPr/>
          </p:nvSpPr>
          <p:spPr>
            <a:xfrm>
              <a:off x="8935659" y="5605689"/>
              <a:ext cx="2814810" cy="707886"/>
            </a:xfrm>
            <a:prstGeom prst="rect">
              <a:avLst/>
            </a:prstGeom>
            <a:noFill/>
          </p:spPr>
          <p:txBody>
            <a:bodyPr wrap="square" rtlCol="0">
              <a:spAutoFit/>
            </a:bodyPr>
            <a:lstStyle/>
            <a:p>
              <a:r>
                <a:rPr kumimoji="1" lang="zh-CN" altLang="en-US" sz="2000" dirty="0">
                  <a:latin typeface="微软雅黑" panose="020B0503020204020204" pitchFamily="34" charset="-122"/>
                  <a:ea typeface="微软雅黑" panose="020B0503020204020204" pitchFamily="34" charset="-122"/>
                </a:rPr>
                <a:t>离线</a:t>
              </a:r>
              <a:r>
                <a:rPr kumimoji="1" lang="en-US" altLang="zh-CN" sz="2000" dirty="0">
                  <a:latin typeface="微软雅黑" panose="020B0503020204020204" pitchFamily="34" charset="-122"/>
                  <a:ea typeface="微软雅黑" panose="020B0503020204020204" pitchFamily="34" charset="-122"/>
                </a:rPr>
                <a:t>&amp;</a:t>
              </a:r>
              <a:r>
                <a:rPr kumimoji="1" lang="zh-CN" altLang="en-US" sz="2000" dirty="0">
                  <a:latin typeface="微软雅黑" panose="020B0503020204020204" pitchFamily="34" charset="-122"/>
                  <a:ea typeface="微软雅黑" panose="020B0503020204020204" pitchFamily="34" charset="-122"/>
                </a:rPr>
                <a:t>在线学习结合</a:t>
              </a:r>
              <a:endParaRPr kumimoji="1" lang="en-US" altLang="zh-CN" sz="2000" dirty="0">
                <a:latin typeface="微软雅黑" panose="020B0503020204020204" pitchFamily="34" charset="-122"/>
                <a:ea typeface="微软雅黑" panose="020B0503020204020204" pitchFamily="34" charset="-122"/>
              </a:endParaRPr>
            </a:p>
            <a:p>
              <a:r>
                <a:rPr kumimoji="1" lang="zh-CN" altLang="en-US" sz="2000" dirty="0">
                  <a:latin typeface="微软雅黑" panose="020B0503020204020204" pitchFamily="34" charset="-122"/>
                  <a:ea typeface="微软雅黑" panose="020B0503020204020204" pitchFamily="34" charset="-122"/>
                </a:rPr>
                <a:t>启发式</a:t>
              </a:r>
              <a:r>
                <a:rPr kumimoji="1" lang="en-US" altLang="zh-CN" sz="2000" dirty="0">
                  <a:latin typeface="微软雅黑" panose="020B0503020204020204" pitchFamily="34" charset="-122"/>
                  <a:ea typeface="微软雅黑" panose="020B0503020204020204" pitchFamily="34" charset="-122"/>
                </a:rPr>
                <a:t>&amp;</a:t>
              </a:r>
              <a:r>
                <a:rPr kumimoji="1" lang="zh-CN" altLang="en-US" sz="2000" dirty="0">
                  <a:latin typeface="微软雅黑" panose="020B0503020204020204" pitchFamily="34" charset="-122"/>
                  <a:ea typeface="微软雅黑" panose="020B0503020204020204" pitchFamily="34" charset="-122"/>
                </a:rPr>
                <a:t>学习方法结合</a:t>
              </a:r>
            </a:p>
          </p:txBody>
        </p:sp>
      </p:grpSp>
      <p:sp>
        <p:nvSpPr>
          <p:cNvPr id="3" name="矩形 2"/>
          <p:cNvSpPr/>
          <p:nvPr/>
        </p:nvSpPr>
        <p:spPr>
          <a:xfrm>
            <a:off x="4113551" y="1614049"/>
            <a:ext cx="1569660" cy="369332"/>
          </a:xfrm>
          <a:prstGeom prst="rect">
            <a:avLst/>
          </a:prstGeom>
        </p:spPr>
        <p:txBody>
          <a:bodyPr wrap="none">
            <a:spAutoFit/>
          </a:bodyPr>
          <a:lstStyle/>
          <a:p>
            <a:r>
              <a:rPr kumimoji="1" lang="zh-CN" altLang="en-US" dirty="0">
                <a:latin typeface="微软雅黑" panose="020B0503020204020204" pitchFamily="34" charset="-122"/>
                <a:ea typeface="微软雅黑" panose="020B0503020204020204" pitchFamily="34" charset="-122"/>
              </a:rPr>
              <a:t>拥塞控制问题</a:t>
            </a:r>
            <a:endParaRPr lang="zh-CN" altLang="en-US"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8301258" y="1847611"/>
            <a:ext cx="2596618" cy="2107632"/>
            <a:chOff x="8301258" y="1847611"/>
            <a:chExt cx="2596618" cy="2107632"/>
          </a:xfrm>
        </p:grpSpPr>
        <p:cxnSp>
          <p:nvCxnSpPr>
            <p:cNvPr id="22" name="直线箭头连接符 21"/>
            <p:cNvCxnSpPr/>
            <p:nvPr/>
          </p:nvCxnSpPr>
          <p:spPr bwMode="auto">
            <a:xfrm>
              <a:off x="9063024" y="3955243"/>
              <a:ext cx="1834852" cy="0"/>
            </a:xfrm>
            <a:prstGeom prst="straightConnector1">
              <a:avLst/>
            </a:prstGeom>
            <a:solidFill>
              <a:schemeClr val="accent1"/>
            </a:solidFill>
            <a:ln w="76200" cap="flat" cmpd="sng" algn="ctr">
              <a:solidFill>
                <a:schemeClr val="tx2"/>
              </a:solidFill>
              <a:prstDash val="solid"/>
              <a:miter lim="800000"/>
              <a:headEnd type="none" w="med" len="med"/>
              <a:tailEnd type="triangle"/>
            </a:ln>
            <a:effectLst/>
          </p:spPr>
        </p:cxnSp>
        <p:sp>
          <p:nvSpPr>
            <p:cNvPr id="23" name="矩形 22"/>
            <p:cNvSpPr/>
            <p:nvPr/>
          </p:nvSpPr>
          <p:spPr>
            <a:xfrm>
              <a:off x="9332358" y="3488581"/>
              <a:ext cx="1210588" cy="400111"/>
            </a:xfrm>
            <a:prstGeom prst="rect">
              <a:avLst/>
            </a:prstGeom>
            <a:solidFill>
              <a:schemeClr val="bg1"/>
            </a:solidFill>
          </p:spPr>
          <p:txBody>
            <a:bodyPr wrap="none">
              <a:spAutoFit/>
            </a:bodyPr>
            <a:lstStyle/>
            <a:p>
              <a:r>
                <a:rPr lang="zh-CN" altLang="en-US" sz="2000" kern="0" dirty="0">
                  <a:latin typeface="微软雅黑" panose="020B0503020204020204" pitchFamily="34" charset="-122"/>
                  <a:ea typeface="微软雅黑" panose="020B0503020204020204" pitchFamily="34" charset="-122"/>
                  <a:cs typeface="微软雅黑" panose="020B0503020204020204" pitchFamily="34" charset="-122"/>
                </a:rPr>
                <a:t>时延减小</a:t>
              </a:r>
              <a:endParaRPr lang="zh-CN" altLang="en-US" sz="1600" dirty="0"/>
            </a:p>
          </p:txBody>
        </p:sp>
        <p:sp>
          <p:nvSpPr>
            <p:cNvPr id="26" name="矩形 25"/>
            <p:cNvSpPr/>
            <p:nvPr/>
          </p:nvSpPr>
          <p:spPr>
            <a:xfrm>
              <a:off x="8301258" y="2001146"/>
              <a:ext cx="309338" cy="1323439"/>
            </a:xfrm>
            <a:prstGeom prst="rect">
              <a:avLst/>
            </a:prstGeom>
            <a:solidFill>
              <a:schemeClr val="bg1"/>
            </a:solidFill>
          </p:spPr>
          <p:txBody>
            <a:bodyPr wrap="square">
              <a:spAutoFit/>
            </a:bodyPr>
            <a:lstStyle/>
            <a:p>
              <a:r>
                <a:rPr lang="zh-CN" altLang="en-US" sz="2000" kern="0" dirty="0">
                  <a:latin typeface="微软雅黑" panose="020B0503020204020204" pitchFamily="34" charset="-122"/>
                  <a:ea typeface="微软雅黑" panose="020B0503020204020204" pitchFamily="34" charset="-122"/>
                  <a:cs typeface="微软雅黑" panose="020B0503020204020204" pitchFamily="34" charset="-122"/>
                </a:rPr>
                <a:t>带宽增大</a:t>
              </a:r>
              <a:endParaRPr lang="zh-CN" altLang="en-US" sz="1600" dirty="0"/>
            </a:p>
          </p:txBody>
        </p:sp>
        <p:cxnSp>
          <p:nvCxnSpPr>
            <p:cNvPr id="25" name="直线箭头连接符 24"/>
            <p:cNvCxnSpPr/>
            <p:nvPr/>
          </p:nvCxnSpPr>
          <p:spPr bwMode="auto">
            <a:xfrm flipV="1">
              <a:off x="8301258" y="1847611"/>
              <a:ext cx="1" cy="1505007"/>
            </a:xfrm>
            <a:prstGeom prst="straightConnector1">
              <a:avLst/>
            </a:prstGeom>
            <a:solidFill>
              <a:schemeClr val="accent1"/>
            </a:solidFill>
            <a:ln w="76200" cap="flat" cmpd="sng" algn="ctr">
              <a:solidFill>
                <a:schemeClr val="tx2"/>
              </a:solidFill>
              <a:prstDash val="solid"/>
              <a:miter lim="800000"/>
              <a:headEnd type="none" w="med" len="med"/>
              <a:tailEnd type="triangle"/>
            </a:ln>
            <a:effectLst/>
          </p:spPr>
        </p:cxnSp>
      </p:grpSp>
      <p:sp>
        <p:nvSpPr>
          <p:cNvPr id="27" name="文本框 26">
            <a:extLst>
              <a:ext uri="{FF2B5EF4-FFF2-40B4-BE49-F238E27FC236}">
                <a16:creationId xmlns:a16="http://schemas.microsoft.com/office/drawing/2014/main" id="{BF6497CB-BA0A-486A-9C69-04C89654CBAC}"/>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27"/>
                                        </p:tgtEl>
                                        <p:attrNameLst>
                                          <p:attrName>style.visibility</p:attrName>
                                        </p:attrNameLst>
                                      </p:cBhvr>
                                      <p:to>
                                        <p:strVal val="visible"/>
                                      </p:to>
                                    </p:set>
                                    <p:animEffect transition="in" filter="blinds(horizontal)">
                                      <p:cBhvr>
                                        <p:cTn id="7" dur="500"/>
                                        <p:tgtEl>
                                          <p:spTgt spid="133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3320"/>
                                        </p:tgtEl>
                                        <p:attrNameLst>
                                          <p:attrName>style.visibility</p:attrName>
                                        </p:attrNameLst>
                                      </p:cBhvr>
                                      <p:to>
                                        <p:strVal val="visible"/>
                                      </p:to>
                                    </p:set>
                                    <p:animEffect transition="in" filter="blinds(horizontal)">
                                      <p:cBhvr>
                                        <p:cTn id="26" dur="500"/>
                                        <p:tgtEl>
                                          <p:spTgt spid="133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blinds(horizontal)">
                                      <p:cBhvr>
                                        <p:cTn id="31" dur="500"/>
                                        <p:tgtEl>
                                          <p:spTgt spid="38"/>
                                        </p:tgtEl>
                                      </p:cBhvr>
                                    </p:animEffect>
                                  </p:childTnLst>
                                </p:cTn>
                              </p:par>
                              <p:par>
                                <p:cTn id="32" presetID="3" presetClass="entr" presetSubtype="10"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linds(horizontal)">
                                      <p:cBhvr>
                                        <p:cTn id="34" dur="500"/>
                                        <p:tgtEl>
                                          <p:spTgt spid="35"/>
                                        </p:tgtEl>
                                      </p:cBhvr>
                                    </p:animEffect>
                                  </p:childTnLst>
                                </p:cTn>
                              </p:par>
                              <p:par>
                                <p:cTn id="35" presetID="3" presetClass="entr" presetSubtype="10" fill="hold" nodeType="withEffect">
                                  <p:stCondLst>
                                    <p:cond delay="0"/>
                                  </p:stCondLst>
                                  <p:childTnLst>
                                    <p:set>
                                      <p:cBhvr>
                                        <p:cTn id="36" dur="1" fill="hold">
                                          <p:stCondLst>
                                            <p:cond delay="0"/>
                                          </p:stCondLst>
                                        </p:cTn>
                                        <p:tgtEl>
                                          <p:spTgt spid="13328"/>
                                        </p:tgtEl>
                                        <p:attrNameLst>
                                          <p:attrName>style.visibility</p:attrName>
                                        </p:attrNameLst>
                                      </p:cBhvr>
                                      <p:to>
                                        <p:strVal val="visible"/>
                                      </p:to>
                                    </p:set>
                                    <p:animEffect transition="in" filter="blinds(horizontal)">
                                      <p:cBhvr>
                                        <p:cTn id="37" dur="500"/>
                                        <p:tgtEl>
                                          <p:spTgt spid="133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物联网起源、概念</a:t>
            </a:r>
            <a:endParaRPr kumimoji="1" lang="zh-CN" altLang="en-US" dirty="0"/>
          </a:p>
        </p:txBody>
      </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物联网起源、概念</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7</a:t>
            </a:fld>
            <a:endParaRPr kumimoji="1" lang="zh-CN" altLang="en-US" dirty="0"/>
          </a:p>
        </p:txBody>
      </p:sp>
      <p:sp>
        <p:nvSpPr>
          <p:cNvPr id="3" name="内容占位符 2"/>
          <p:cNvSpPr>
            <a:spLocks noGrp="1"/>
          </p:cNvSpPr>
          <p:nvPr>
            <p:ph idx="1"/>
          </p:nvPr>
        </p:nvSpPr>
        <p:spPr>
          <a:xfrm>
            <a:off x="838200" y="1377315"/>
            <a:ext cx="10692130" cy="5114925"/>
          </a:xfrm>
        </p:spPr>
        <p:txBody>
          <a:bodyPr>
            <a:noAutofit/>
          </a:bodyPr>
          <a:lstStyle/>
          <a:p>
            <a:pPr lvl="0">
              <a:lnSpc>
                <a:spcPct val="120000"/>
              </a:lnSpc>
              <a:spcBef>
                <a:spcPts val="0"/>
              </a:spcBef>
              <a:spcAft>
                <a:spcPts val="0"/>
              </a:spcAft>
              <a:buFont typeface="Wingdings" panose="05000000000000000000" charset="0"/>
              <a:buChar char="Ø"/>
            </a:pPr>
            <a:r>
              <a:rPr lang="zh-CN" altLang="en-US" sz="3200" dirty="0">
                <a:cs typeface="微软雅黑" panose="020B0503020204020204" pitchFamily="34" charset="-122"/>
                <a:sym typeface="+mn-ea"/>
              </a:rPr>
              <a:t>物联网起源</a:t>
            </a:r>
          </a:p>
          <a:p>
            <a:pPr lvl="1" algn="just">
              <a:lnSpc>
                <a:spcPct val="120000"/>
              </a:lnSpc>
              <a:spcBef>
                <a:spcPts val="0"/>
              </a:spcBef>
              <a:spcAft>
                <a:spcPts val="0"/>
              </a:spcAft>
              <a:buFont typeface="Arial" panose="020B0604020202020204" pitchFamily="34" charset="0"/>
              <a:buChar char="•"/>
            </a:pPr>
            <a:r>
              <a:rPr lang="zh-CN" altLang="en-US" dirty="0">
                <a:cs typeface="微软雅黑" panose="020B0503020204020204" pitchFamily="34" charset="-122"/>
                <a:sym typeface="+mn-ea"/>
              </a:rPr>
              <a:t>1999年，在美国召开的移动计算和网络国际会议上，</a:t>
            </a:r>
            <a:r>
              <a:rPr lang="en-US" altLang="zh-CN" dirty="0">
                <a:cs typeface="微软雅黑" panose="020B0503020204020204" pitchFamily="34" charset="-122"/>
                <a:sym typeface="+mn-ea"/>
              </a:rPr>
              <a:t>Kevin Ashton</a:t>
            </a:r>
            <a:r>
              <a:rPr lang="zh-CN" altLang="en-US" dirty="0">
                <a:cs typeface="微软雅黑" panose="020B0503020204020204" pitchFamily="34" charset="-122"/>
                <a:sym typeface="+mn-ea"/>
              </a:rPr>
              <a:t>提出基于互联网、RFID技术、EPC标准在计算机互联网的基础上，利用射频识别技术、无线数据通信技术等，构造出一个实现全球物品信息实时共享的实物互联网“Internet of Things”的方案，这是</a:t>
            </a:r>
            <a:r>
              <a:rPr lang="zh-CN" altLang="en-US" b="1" dirty="0">
                <a:solidFill>
                  <a:srgbClr val="FF0000"/>
                </a:solidFill>
                <a:cs typeface="微软雅黑" panose="020B0503020204020204" pitchFamily="34" charset="-122"/>
                <a:sym typeface="+mn-ea"/>
              </a:rPr>
              <a:t>物联网概念首次被正式提出来</a:t>
            </a:r>
            <a:r>
              <a:rPr lang="zh-CN" altLang="en-US" dirty="0">
                <a:cs typeface="微软雅黑" panose="020B0503020204020204" pitchFamily="34" charset="-122"/>
                <a:sym typeface="+mn-ea"/>
              </a:rPr>
              <a:t>。</a:t>
            </a:r>
            <a:endPar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gn="just">
              <a:lnSpc>
                <a:spcPct val="120000"/>
              </a:lnSpc>
              <a:spcBef>
                <a:spcPts val="0"/>
              </a:spcBef>
              <a:spcAft>
                <a:spcPts val="0"/>
              </a:spcAft>
              <a:buFont typeface="Arial" panose="020B0604020202020204" pitchFamily="34" charset="0"/>
              <a:buChar char="•"/>
            </a:pPr>
            <a:r>
              <a:rPr lang="en-US" altLang="zh-CN" dirty="0">
                <a:cs typeface="微软雅黑" panose="020B0503020204020204" pitchFamily="34" charset="-122"/>
                <a:sym typeface="+mn-ea"/>
              </a:rPr>
              <a:t>2005</a:t>
            </a:r>
            <a:r>
              <a:rPr lang="zh-CN" altLang="en-US" dirty="0">
                <a:cs typeface="微软雅黑" panose="020B0503020204020204" pitchFamily="34" charset="-122"/>
                <a:sym typeface="+mn-ea"/>
              </a:rPr>
              <a:t>年，</a:t>
            </a:r>
            <a:r>
              <a:rPr lang="en-US" altLang="zh-CN" dirty="0">
                <a:cs typeface="微软雅黑" panose="020B0503020204020204" pitchFamily="34" charset="-122"/>
                <a:sym typeface="+mn-ea"/>
              </a:rPr>
              <a:t> </a:t>
            </a:r>
            <a:r>
              <a:rPr lang="en-US" altLang="zh-CN" dirty="0" err="1">
                <a:cs typeface="微软雅黑" panose="020B0503020204020204" pitchFamily="34" charset="-122"/>
                <a:sym typeface="+mn-ea"/>
              </a:rPr>
              <a:t>ITU报告：物联网是通过RFID和智能计算等技术实现全世界设备互连的网络</a:t>
            </a:r>
            <a:r>
              <a:rPr lang="zh-CN" altLang="en-US" dirty="0">
                <a:cs typeface="微软雅黑" panose="020B0503020204020204" pitchFamily="34" charset="-122"/>
                <a:sym typeface="+mn-ea"/>
              </a:rPr>
              <a:t>。</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gn="just">
              <a:lnSpc>
                <a:spcPct val="120000"/>
              </a:lnSpc>
              <a:spcBef>
                <a:spcPts val="0"/>
              </a:spcBef>
              <a:spcAft>
                <a:spcPts val="0"/>
              </a:spcAft>
              <a:buFont typeface="Arial" panose="020B0604020202020204" pitchFamily="34" charset="0"/>
              <a:buChar char="•"/>
            </a:pPr>
            <a:r>
              <a:rPr lang="en-US" altLang="zh-CN" dirty="0">
                <a:cs typeface="微软雅黑" panose="020B0503020204020204" pitchFamily="34" charset="-122"/>
                <a:sym typeface="+mn-ea"/>
              </a:rPr>
              <a:t> 2008</a:t>
            </a:r>
            <a:r>
              <a:rPr lang="zh-CN" altLang="en-US" dirty="0">
                <a:cs typeface="微软雅黑" panose="020B0503020204020204" pitchFamily="34" charset="-122"/>
                <a:sym typeface="+mn-ea"/>
              </a:rPr>
              <a:t>年，</a:t>
            </a:r>
            <a:r>
              <a:rPr lang="en-US" altLang="zh-CN" dirty="0">
                <a:cs typeface="微软雅黑" panose="020B0503020204020204" pitchFamily="34" charset="-122"/>
                <a:sym typeface="+mn-ea"/>
              </a:rPr>
              <a:t>IBM</a:t>
            </a:r>
            <a:r>
              <a:rPr lang="zh-CN" altLang="en-US" dirty="0">
                <a:cs typeface="微软雅黑" panose="020B0503020204020204" pitchFamily="34" charset="-122"/>
                <a:sym typeface="+mn-ea"/>
              </a:rPr>
              <a:t>提出：把传感器设备安装到</a:t>
            </a:r>
            <a:r>
              <a:rPr lang="en-US" altLang="zh-CN" dirty="0" err="1">
                <a:cs typeface="微软雅黑" panose="020B0503020204020204" pitchFamily="34" charset="-122"/>
                <a:sym typeface="+mn-ea"/>
              </a:rPr>
              <a:t>各种物体中</a:t>
            </a:r>
            <a:r>
              <a:rPr lang="zh-CN" altLang="en-US" dirty="0">
                <a:cs typeface="微软雅黑" panose="020B0503020204020204" pitchFamily="34" charset="-122"/>
                <a:sym typeface="+mn-ea"/>
              </a:rPr>
              <a:t>，并且普遍连接形成网络，即“物联网”，进而在此基础上形成“智慧地球</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a:t>
            </a:r>
            <a:endParaRPr lang="en-US" altLang="zh-CN" dirty="0">
              <a:cs typeface="微软雅黑" panose="020B0503020204020204" pitchFamily="34" charset="-122"/>
              <a:sym typeface="+mn-ea"/>
            </a:endParaRPr>
          </a:p>
          <a:p>
            <a:pPr lvl="1" algn="just">
              <a:lnSpc>
                <a:spcPct val="120000"/>
              </a:lnSpc>
              <a:spcBef>
                <a:spcPts val="0"/>
              </a:spcBef>
              <a:spcAft>
                <a:spcPts val="0"/>
              </a:spcAft>
              <a:buFont typeface="Arial" panose="020B0604020202020204" pitchFamily="34" charset="0"/>
              <a:buChar char="•"/>
            </a:pPr>
            <a:r>
              <a:rPr lang="en-US" altLang="zh-CN" dirty="0">
                <a:cs typeface="微软雅黑" panose="020B0503020204020204" pitchFamily="34" charset="-122"/>
                <a:sym typeface="+mn-ea"/>
              </a:rPr>
              <a:t> 2009</a:t>
            </a:r>
            <a:r>
              <a:rPr lang="zh-CN" altLang="en-US" dirty="0">
                <a:cs typeface="微软雅黑" panose="020B0503020204020204" pitchFamily="34" charset="-122"/>
                <a:sym typeface="+mn-ea"/>
              </a:rPr>
              <a:t>年，</a:t>
            </a:r>
            <a:r>
              <a:rPr lang="en-US" altLang="en-US" dirty="0" err="1">
                <a:cs typeface="微软雅黑" panose="020B0503020204020204" pitchFamily="34" charset="-122"/>
                <a:sym typeface="+mn-ea"/>
              </a:rPr>
              <a:t>欧洲物联网研究项目工作组</a:t>
            </a:r>
            <a:r>
              <a:rPr lang="zh-CN" altLang="en-US" dirty="0">
                <a:cs typeface="微软雅黑" panose="020B0503020204020204" pitchFamily="34" charset="-122"/>
                <a:sym typeface="+mn-ea"/>
              </a:rPr>
              <a:t>制订</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物联网战略研究路线图</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a:t>
            </a:r>
          </a:p>
          <a:p>
            <a:pPr lvl="0">
              <a:lnSpc>
                <a:spcPct val="125000"/>
              </a:lnSpc>
              <a:spcBef>
                <a:spcPts val="0"/>
              </a:spcBef>
              <a:spcAft>
                <a:spcPts val="0"/>
              </a:spcAft>
              <a:buFont typeface="Wingdings" panose="05000000000000000000" charset="0"/>
              <a:buChar char="Ø"/>
            </a:pPr>
            <a:endPar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拥塞控制</a:t>
            </a:r>
            <a:endParaRPr lang="zh-CN" altLang="en-US" dirty="0"/>
          </a:p>
        </p:txBody>
      </p:sp>
      <p:sp>
        <p:nvSpPr>
          <p:cNvPr id="11" name="内容占位符 13"/>
          <p:cNvSpPr>
            <a:spLocks noGrp="1"/>
          </p:cNvSpPr>
          <p:nvPr>
            <p:ph idx="1"/>
          </p:nvPr>
        </p:nvSpPr>
        <p:spPr>
          <a:xfrm>
            <a:off x="889001" y="1244212"/>
            <a:ext cx="9995492" cy="5131189"/>
          </a:xfrm>
        </p:spPr>
        <p:txBody>
          <a:bodyPr/>
          <a:lstStyle/>
          <a:p>
            <a:r>
              <a:rPr lang="en-US" altLang="zh-CN" sz="3465" dirty="0">
                <a:latin typeface="微软雅黑" panose="020B0503020204020204" pitchFamily="34" charset="-122"/>
                <a:ea typeface="微软雅黑" panose="020B0503020204020204" pitchFamily="34" charset="-122"/>
              </a:rPr>
              <a:t>Remy</a:t>
            </a:r>
            <a:r>
              <a:rPr lang="zh-CN" altLang="en-US" sz="3465" dirty="0">
                <a:latin typeface="微软雅黑" panose="020B0503020204020204" pitchFamily="34" charset="-122"/>
                <a:ea typeface="微软雅黑" panose="020B0503020204020204" pitchFamily="34" charset="-122"/>
              </a:rPr>
              <a:t>：</a:t>
            </a:r>
            <a:r>
              <a:rPr lang="en-US" altLang="zh-CN" sz="3465" dirty="0">
                <a:solidFill>
                  <a:srgbClr val="FF0000"/>
                </a:solidFill>
                <a:latin typeface="Comic Sans MS" panose="030F0702030302020204" pitchFamily="66" charset="0"/>
                <a:ea typeface="微软雅黑" panose="020B0503020204020204" pitchFamily="34" charset="-122"/>
              </a:rPr>
              <a:t>[MIT Sigcomm’13]</a:t>
            </a:r>
          </a:p>
          <a:p>
            <a:pPr lvl="1"/>
            <a:r>
              <a:rPr lang="en-US" altLang="zh-CN" sz="2935" dirty="0"/>
              <a:t>TCP:</a:t>
            </a:r>
            <a:r>
              <a:rPr lang="zh-CN" altLang="en-US" sz="2935" dirty="0"/>
              <a:t> 强化学习思想，表格法，</a:t>
            </a:r>
            <a:r>
              <a:rPr lang="zh-CN" altLang="en-US" sz="2935" dirty="0">
                <a:solidFill>
                  <a:srgbClr val="0000BF"/>
                </a:solidFill>
              </a:rPr>
              <a:t>无状态</a:t>
            </a:r>
            <a:r>
              <a:rPr lang="zh-CN" altLang="en-US" sz="2935" dirty="0"/>
              <a:t>的</a:t>
            </a:r>
            <a:r>
              <a:rPr lang="en-US" altLang="zh-CN" sz="2935" dirty="0"/>
              <a:t>CWND</a:t>
            </a:r>
          </a:p>
          <a:p>
            <a:pPr lvl="1"/>
            <a:r>
              <a:rPr lang="zh-CN" altLang="en-US" sz="2935" dirty="0">
                <a:latin typeface="微软雅黑" panose="020B0503020204020204" pitchFamily="34" charset="-122"/>
                <a:ea typeface="微软雅黑" panose="020B0503020204020204" pitchFamily="34" charset="-122"/>
              </a:rPr>
              <a:t>学习映射：</a:t>
            </a:r>
            <a:endParaRPr lang="en-US" altLang="zh-CN" sz="3465" dirty="0">
              <a:latin typeface="微软雅黑" panose="020B0503020204020204" pitchFamily="34" charset="-122"/>
              <a:ea typeface="微软雅黑" panose="020B0503020204020204" pitchFamily="34" charset="-122"/>
            </a:endParaRPr>
          </a:p>
          <a:p>
            <a:pPr lvl="2"/>
            <a:endParaRPr lang="en-US" altLang="zh-CN" sz="2665" dirty="0">
              <a:latin typeface="Comic Sans MS" panose="030F0702030302020204" pitchFamily="66" charset="0"/>
              <a:ea typeface="微软雅黑" panose="020B0503020204020204" pitchFamily="34" charset="-122"/>
            </a:endParaRPr>
          </a:p>
          <a:p>
            <a:pPr lvl="2"/>
            <a:endParaRPr lang="en-US" altLang="zh-CN"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7" name="图片 26"/>
          <p:cNvPicPr>
            <a:picLocks noChangeAspect="1"/>
          </p:cNvPicPr>
          <p:nvPr/>
        </p:nvPicPr>
        <p:blipFill>
          <a:blip r:embed="rId3">
            <a:lum contrast="20000"/>
          </a:blip>
          <a:stretch>
            <a:fillRect/>
          </a:stretch>
        </p:blipFill>
        <p:spPr>
          <a:xfrm>
            <a:off x="1117601" y="3124200"/>
            <a:ext cx="9291207" cy="3128773"/>
          </a:xfrm>
          <a:prstGeom prst="rect">
            <a:avLst/>
          </a:prstGeom>
        </p:spPr>
      </p:pic>
      <p:pic>
        <p:nvPicPr>
          <p:cNvPr id="30" name="图片 29"/>
          <p:cNvPicPr>
            <a:picLocks noChangeAspect="1"/>
          </p:cNvPicPr>
          <p:nvPr/>
        </p:nvPicPr>
        <p:blipFill>
          <a:blip r:embed="rId4"/>
          <a:stretch>
            <a:fillRect/>
          </a:stretch>
        </p:blipFill>
        <p:spPr>
          <a:xfrm>
            <a:off x="3270095" y="2384203"/>
            <a:ext cx="7518400" cy="635357"/>
          </a:xfrm>
          <a:prstGeom prst="rect">
            <a:avLst/>
          </a:prstGeom>
        </p:spPr>
      </p:pic>
      <p:grpSp>
        <p:nvGrpSpPr>
          <p:cNvPr id="4" name="组 3"/>
          <p:cNvGrpSpPr/>
          <p:nvPr/>
        </p:nvGrpSpPr>
        <p:grpSpPr>
          <a:xfrm>
            <a:off x="6769103" y="3010820"/>
            <a:ext cx="1415897" cy="2688147"/>
            <a:chOff x="5076827" y="2258113"/>
            <a:chExt cx="1061923" cy="2016110"/>
          </a:xfrm>
        </p:grpSpPr>
        <p:sp>
          <p:nvSpPr>
            <p:cNvPr id="7" name="TextBox 7"/>
            <p:cNvSpPr txBox="1"/>
            <p:nvPr/>
          </p:nvSpPr>
          <p:spPr>
            <a:xfrm>
              <a:off x="5264168" y="3113449"/>
              <a:ext cx="762000" cy="377075"/>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665">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状态</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p:nvSpPr>
          <p:spPr>
            <a:xfrm>
              <a:off x="5076828" y="2258113"/>
              <a:ext cx="1061922" cy="377075"/>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奖励</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TextBox 7"/>
            <p:cNvSpPr txBox="1"/>
            <p:nvPr/>
          </p:nvSpPr>
          <p:spPr>
            <a:xfrm>
              <a:off x="5076827" y="3897148"/>
              <a:ext cx="1061922" cy="377075"/>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动作</a:t>
              </a:r>
              <a:endParaRPr lang="en-US" sz="266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2" name="TextBox 7"/>
          <p:cNvSpPr txBox="1"/>
          <p:nvPr/>
        </p:nvSpPr>
        <p:spPr>
          <a:xfrm>
            <a:off x="5384799" y="5124587"/>
            <a:ext cx="1155702" cy="461665"/>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模拟器</a:t>
            </a:r>
            <a:endParaRPr 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10617229" y="3718799"/>
            <a:ext cx="1149033" cy="1200329"/>
          </a:xfrm>
          <a:prstGeom prst="rect">
            <a:avLst/>
          </a:prstGeom>
          <a:ln w="25400">
            <a:solidFill>
              <a:srgbClr val="C00000"/>
            </a:solidFill>
          </a:ln>
        </p:spPr>
        <p:txBody>
          <a:bodyPr wrap="square">
            <a:spAutoFit/>
          </a:bodyPr>
          <a:lstStyle/>
          <a:p>
            <a:r>
              <a:rPr lang="zh-CN" altLang="en-US" sz="2400" dirty="0">
                <a:solidFill>
                  <a:srgbClr val="C00000"/>
                </a:solidFill>
                <a:latin typeface="Comic Sans MS" panose="030F0702030302020204" pitchFamily="66" charset="0"/>
                <a:ea typeface="微软雅黑" panose="020B0503020204020204" pitchFamily="34" charset="-122"/>
              </a:rPr>
              <a:t>强化学习思想</a:t>
            </a:r>
          </a:p>
          <a:p>
            <a:r>
              <a:rPr lang="zh-CN" altLang="en-US" sz="2400" dirty="0">
                <a:solidFill>
                  <a:srgbClr val="C00000"/>
                </a:solidFill>
                <a:latin typeface="Comic Sans MS" panose="030F0702030302020204" pitchFamily="66" charset="0"/>
                <a:ea typeface="微软雅黑" panose="020B0503020204020204" pitchFamily="34" charset="-122"/>
              </a:rPr>
              <a:t>？？？</a:t>
            </a:r>
            <a:endParaRPr lang="zh-CN" altLang="en-US" sz="2400" dirty="0">
              <a:solidFill>
                <a:srgbClr val="C00000"/>
              </a:solidFill>
            </a:endParaRPr>
          </a:p>
        </p:txBody>
      </p:sp>
      <p:sp>
        <p:nvSpPr>
          <p:cNvPr id="13" name="TextBox 7"/>
          <p:cNvSpPr txBox="1"/>
          <p:nvPr/>
        </p:nvSpPr>
        <p:spPr>
          <a:xfrm>
            <a:off x="5384799" y="3996200"/>
            <a:ext cx="1155701" cy="502766"/>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66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环境</a:t>
            </a:r>
            <a:endParaRPr lang="en-US" sz="2665"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0" y="6577956"/>
            <a:ext cx="9658459" cy="261610"/>
          </a:xfrm>
          <a:prstGeom prst="rect">
            <a:avLst/>
          </a:prstGeom>
        </p:spPr>
        <p:txBody>
          <a:bodyPr wrap="square">
            <a:spAutoFit/>
          </a:bodyPr>
          <a:lstStyle/>
          <a:p>
            <a:pPr algn="just"/>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Winstein</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Keith, and Hari Balakrishnan.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Tcp</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ex </a:t>
            </a:r>
            <a:r>
              <a:rPr lang="en-US"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machina</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 Computer-generated congestion control.” SIGCOMM</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(2013).</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70</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stretch>
            <a:fillRect/>
          </a:stretch>
        </p:blipFill>
        <p:spPr>
          <a:xfrm>
            <a:off x="7251250" y="2821531"/>
            <a:ext cx="4261969" cy="2365716"/>
          </a:xfrm>
          <a:prstGeom prst="rect">
            <a:avLst/>
          </a:prstGeom>
        </p:spPr>
      </p:pic>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拥塞控制</a:t>
            </a:r>
            <a:endParaRPr lang="zh-CN" altLang="en-US" dirty="0"/>
          </a:p>
        </p:txBody>
      </p:sp>
      <p:sp>
        <p:nvSpPr>
          <p:cNvPr id="3" name="内容占位符 2"/>
          <p:cNvSpPr>
            <a:spLocks noGrp="1"/>
          </p:cNvSpPr>
          <p:nvPr>
            <p:ph idx="1"/>
          </p:nvPr>
        </p:nvSpPr>
        <p:spPr>
          <a:xfrm>
            <a:off x="952499" y="1244212"/>
            <a:ext cx="7206149" cy="5232789"/>
          </a:xfrm>
        </p:spPr>
        <p:txBody>
          <a:bodyPr/>
          <a:lstStyle/>
          <a:p>
            <a:pPr>
              <a:spcBef>
                <a:spcPts val="500"/>
              </a:spcBef>
            </a:pPr>
            <a:r>
              <a:rPr lang="zh-CN" altLang="en-US" dirty="0">
                <a:latin typeface="微软雅黑" panose="020B0503020204020204" pitchFamily="34" charset="-122"/>
                <a:ea typeface="微软雅黑" panose="020B0503020204020204" pitchFamily="34" charset="-122"/>
              </a:rPr>
              <a:t>离线学习</a:t>
            </a:r>
            <a:r>
              <a:rPr lang="en-US" altLang="zh-CN" dirty="0">
                <a:latin typeface="微软雅黑" panose="020B0503020204020204" pitchFamily="34" charset="-122"/>
                <a:ea typeface="微软雅黑" panose="020B0503020204020204" pitchFamily="34" charset="-122"/>
              </a:rPr>
              <a:t>Indigo </a:t>
            </a:r>
            <a:r>
              <a:rPr lang="en-US" altLang="zh-CN" sz="2665" dirty="0">
                <a:solidFill>
                  <a:srgbClr val="FF0000"/>
                </a:solidFill>
                <a:latin typeface="Comic Sans MS" panose="030F0702030302020204" pitchFamily="66" charset="0"/>
                <a:ea typeface="微软雅黑" panose="020B0503020204020204" pitchFamily="34" charset="-122"/>
              </a:rPr>
              <a:t>[ATC’18</a:t>
            </a:r>
            <a:r>
              <a:rPr lang="zh-CN" altLang="en-US" sz="2665" dirty="0">
                <a:solidFill>
                  <a:srgbClr val="FF0000"/>
                </a:solidFill>
                <a:latin typeface="Comic Sans MS" panose="030F0702030302020204" pitchFamily="66" charset="0"/>
                <a:ea typeface="微软雅黑" panose="020B0503020204020204" pitchFamily="34" charset="-122"/>
              </a:rPr>
              <a:t> </a:t>
            </a:r>
            <a:r>
              <a:rPr lang="en-US" altLang="zh-CN" sz="2665" dirty="0">
                <a:solidFill>
                  <a:srgbClr val="FF0000"/>
                </a:solidFill>
                <a:latin typeface="Comic Sans MS" panose="030F0702030302020204" pitchFamily="66" charset="0"/>
                <a:ea typeface="微软雅黑" panose="020B0503020204020204" pitchFamily="34" charset="-122"/>
              </a:rPr>
              <a:t>Best Paper]</a:t>
            </a:r>
            <a:endParaRPr lang="en-US" altLang="zh-CN" sz="2665" dirty="0">
              <a:latin typeface="微软雅黑" panose="020B0503020204020204" pitchFamily="34" charset="-122"/>
              <a:ea typeface="微软雅黑" panose="020B0503020204020204" pitchFamily="34" charset="-122"/>
            </a:endParaRPr>
          </a:p>
          <a:p>
            <a:pPr lvl="1">
              <a:spcBef>
                <a:spcPts val="500"/>
              </a:spcBef>
            </a:pPr>
            <a:r>
              <a:rPr lang="zh-CN" altLang="en-US" dirty="0">
                <a:latin typeface="微软雅黑" panose="020B0503020204020204" pitchFamily="34" charset="-122"/>
                <a:ea typeface="微软雅黑" panose="020B0503020204020204" pitchFamily="34" charset="-122"/>
              </a:rPr>
              <a:t>模仿学习</a:t>
            </a:r>
            <a:r>
              <a:rPr lang="en-US" altLang="zh-CN" dirty="0">
                <a:latin typeface="微软雅黑" panose="020B0503020204020204" pitchFamily="34" charset="-122"/>
                <a:ea typeface="微软雅黑" panose="020B0503020204020204" pitchFamily="34" charset="-122"/>
              </a:rPr>
              <a:t>+</a:t>
            </a:r>
            <a:r>
              <a:rPr lang="zh-CN" altLang="en-US" dirty="0"/>
              <a:t>长短期记忆网络</a:t>
            </a:r>
            <a:r>
              <a:rPr lang="en-US" altLang="zh-CN" dirty="0">
                <a:latin typeface="微软雅黑" panose="020B0503020204020204" pitchFamily="34" charset="-122"/>
                <a:ea typeface="微软雅黑" panose="020B0503020204020204" pitchFamily="34" charset="-122"/>
              </a:rPr>
              <a:t>LSTM</a:t>
            </a:r>
          </a:p>
          <a:p>
            <a:pPr lvl="1">
              <a:spcBef>
                <a:spcPts val="500"/>
              </a:spcBef>
            </a:pPr>
            <a:r>
              <a:rPr lang="zh-CN" altLang="en-US" dirty="0">
                <a:latin typeface="微软雅黑" panose="020B0503020204020204" pitchFamily="34" charset="-122"/>
                <a:ea typeface="微软雅黑" panose="020B0503020204020204" pitchFamily="34" charset="-122"/>
              </a:rPr>
              <a:t>动作：</a:t>
            </a:r>
            <a:r>
              <a:rPr lang="en-US" altLang="zh-CN" dirty="0">
                <a:latin typeface="微软雅黑" panose="020B0503020204020204" pitchFamily="34" charset="-122"/>
                <a:ea typeface="微软雅黑" panose="020B0503020204020204" pitchFamily="34" charset="-122"/>
              </a:rPr>
              <a:t>+1,-1, ×2,+10</a:t>
            </a:r>
          </a:p>
          <a:p>
            <a:pPr>
              <a:spcBef>
                <a:spcPts val="500"/>
              </a:spcBef>
            </a:pPr>
            <a:r>
              <a:rPr lang="zh-CN" altLang="en-US" dirty="0">
                <a:latin typeface="微软雅黑" panose="020B0503020204020204" pitchFamily="34" charset="-122"/>
                <a:ea typeface="微软雅黑" panose="020B0503020204020204" pitchFamily="34" charset="-122"/>
              </a:rPr>
              <a:t>在线学习</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不用训练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UIUC</a:t>
            </a:r>
          </a:p>
          <a:p>
            <a:pPr lvl="1">
              <a:spcBef>
                <a:spcPts val="500"/>
              </a:spcBef>
            </a:pPr>
            <a:r>
              <a:rPr lang="en-US" altLang="zh-CN" dirty="0">
                <a:latin typeface="微软雅黑" panose="020B0503020204020204" pitchFamily="34" charset="-122"/>
                <a:ea typeface="微软雅黑" panose="020B0503020204020204" pitchFamily="34" charset="-122"/>
              </a:rPr>
              <a:t>PCC </a:t>
            </a:r>
            <a:r>
              <a:rPr lang="en-US" altLang="zh-CN" dirty="0">
                <a:solidFill>
                  <a:srgbClr val="FF0000"/>
                </a:solidFill>
                <a:latin typeface="Comic Sans MS" panose="030F0702030302020204" pitchFamily="66" charset="0"/>
                <a:ea typeface="微软雅黑" panose="020B0503020204020204" pitchFamily="34" charset="-122"/>
              </a:rPr>
              <a:t>[NSDI’15]</a:t>
            </a:r>
          </a:p>
          <a:p>
            <a:pPr lvl="2">
              <a:spcBef>
                <a:spcPts val="500"/>
              </a:spcBef>
            </a:pPr>
            <a:r>
              <a:rPr lang="zh-CN" altLang="en-US" sz="2665" dirty="0">
                <a:latin typeface="Comic Sans MS" panose="030F0702030302020204" pitchFamily="66" charset="0"/>
                <a:ea typeface="微软雅黑" panose="020B0503020204020204" pitchFamily="34" charset="-122"/>
              </a:rPr>
              <a:t>高高低低的</a:t>
            </a:r>
            <a:r>
              <a:rPr lang="en-US" altLang="zh-CN" sz="2665" dirty="0">
                <a:latin typeface="Comic Sans MS" panose="030F0702030302020204" pitchFamily="66" charset="0"/>
                <a:ea typeface="微软雅黑" panose="020B0503020204020204" pitchFamily="34" charset="-122"/>
              </a:rPr>
              <a:t>TCP</a:t>
            </a:r>
            <a:r>
              <a:rPr lang="zh-CN" altLang="en-US" sz="2665" dirty="0">
                <a:latin typeface="Comic Sans MS" panose="030F0702030302020204" pitchFamily="66" charset="0"/>
                <a:ea typeface="微软雅黑" panose="020B0503020204020204" pitchFamily="34" charset="-122"/>
              </a:rPr>
              <a:t>速率探测</a:t>
            </a:r>
          </a:p>
          <a:p>
            <a:pPr lvl="2">
              <a:spcBef>
                <a:spcPts val="500"/>
              </a:spcBef>
            </a:pPr>
            <a:r>
              <a:rPr lang="zh-CN" altLang="en-US" sz="2665" dirty="0">
                <a:latin typeface="Comic Sans MS" panose="030F0702030302020204" pitchFamily="66" charset="0"/>
                <a:ea typeface="微软雅黑" panose="020B0503020204020204" pitchFamily="34" charset="-122"/>
              </a:rPr>
              <a:t>选择效用函数大的动作</a:t>
            </a:r>
          </a:p>
          <a:p>
            <a:pPr lvl="2">
              <a:spcBef>
                <a:spcPts val="500"/>
              </a:spcBef>
            </a:pPr>
            <a:r>
              <a:rPr lang="zh-CN" altLang="en-US" sz="2665" dirty="0">
                <a:latin typeface="微软雅黑" panose="020B0503020204020204" pitchFamily="34" charset="-122"/>
                <a:ea typeface="微软雅黑" panose="020B0503020204020204" pitchFamily="34" charset="-122"/>
              </a:rPr>
              <a:t>高高低低效率够高吗？</a:t>
            </a:r>
            <a:endParaRPr lang="en-US" altLang="zh-CN" sz="2665" dirty="0">
              <a:latin typeface="微软雅黑" panose="020B0503020204020204" pitchFamily="34" charset="-122"/>
              <a:ea typeface="微软雅黑" panose="020B0503020204020204" pitchFamily="34" charset="-122"/>
            </a:endParaRPr>
          </a:p>
          <a:p>
            <a:pPr lvl="1">
              <a:spcBef>
                <a:spcPts val="500"/>
              </a:spcBef>
            </a:pPr>
            <a:r>
              <a:rPr lang="en-US" altLang="zh-CN" dirty="0">
                <a:latin typeface="微软雅黑" panose="020B0503020204020204" pitchFamily="34" charset="-122"/>
                <a:ea typeface="微软雅黑" panose="020B0503020204020204" pitchFamily="34" charset="-122"/>
              </a:rPr>
              <a:t>PCC-</a:t>
            </a:r>
            <a:r>
              <a:rPr lang="en-US" altLang="zh-CN" dirty="0" err="1">
                <a:latin typeface="微软雅黑" panose="020B0503020204020204" pitchFamily="34" charset="-122"/>
                <a:ea typeface="微软雅黑" panose="020B0503020204020204" pitchFamily="34" charset="-122"/>
              </a:rPr>
              <a:t>Vivace</a:t>
            </a:r>
            <a:r>
              <a:rPr lang="zh-CN" altLang="en-US" dirty="0">
                <a:latin typeface="微软雅黑" panose="020B0503020204020204" pitchFamily="34" charset="-122"/>
                <a:ea typeface="微软雅黑" panose="020B0503020204020204" pitchFamily="34" charset="-122"/>
              </a:rPr>
              <a:t> </a:t>
            </a:r>
            <a:r>
              <a:rPr lang="en-US" altLang="zh-CN" dirty="0">
                <a:solidFill>
                  <a:srgbClr val="FF0000"/>
                </a:solidFill>
                <a:latin typeface="Comic Sans MS" panose="030F0702030302020204" pitchFamily="66" charset="0"/>
                <a:ea typeface="微软雅黑" panose="020B0503020204020204" pitchFamily="34" charset="-122"/>
              </a:rPr>
              <a:t>[NSDI’18]</a:t>
            </a:r>
            <a:endParaRPr lang="en-US" altLang="zh-CN" dirty="0">
              <a:latin typeface="微软雅黑" panose="020B0503020204020204" pitchFamily="34" charset="-122"/>
              <a:ea typeface="微软雅黑" panose="020B0503020204020204" pitchFamily="34" charset="-122"/>
            </a:endParaRPr>
          </a:p>
          <a:p>
            <a:pPr lvl="2">
              <a:spcBef>
                <a:spcPts val="500"/>
              </a:spcBef>
            </a:pPr>
            <a:r>
              <a:rPr lang="zh-CN" altLang="en-US" sz="2665" dirty="0"/>
              <a:t>基于梯度的学习</a:t>
            </a:r>
          </a:p>
          <a:p>
            <a:pPr lvl="1">
              <a:spcBef>
                <a:spcPts val="500"/>
              </a:spcBef>
            </a:pPr>
            <a:r>
              <a:rPr lang="en-US" altLang="zh-CN" dirty="0"/>
              <a:t>B. Godfrey:</a:t>
            </a:r>
            <a:r>
              <a:rPr lang="zh-CN" altLang="en-US" dirty="0"/>
              <a:t> </a:t>
            </a:r>
            <a:r>
              <a:rPr lang="en-US" altLang="zh-CN" dirty="0"/>
              <a:t>SIGCOMM Rising Star</a:t>
            </a:r>
          </a:p>
          <a:p>
            <a:pPr lvl="1">
              <a:spcBef>
                <a:spcPts val="500"/>
              </a:spcBef>
            </a:pPr>
            <a:endParaRPr lang="zh-CN" altLang="en-US" sz="2935" dirty="0"/>
          </a:p>
        </p:txBody>
      </p:sp>
      <p:sp>
        <p:nvSpPr>
          <p:cNvPr id="8" name="TextBox 7"/>
          <p:cNvSpPr txBox="1"/>
          <p:nvPr/>
        </p:nvSpPr>
        <p:spPr>
          <a:xfrm>
            <a:off x="7923748" y="1482032"/>
            <a:ext cx="2916971" cy="1282531"/>
          </a:xfrm>
          <a:prstGeom prst="rect">
            <a:avLst/>
          </a:prstGeom>
          <a:ln w="25400">
            <a:solidFill>
              <a:srgbClr val="C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模拟器</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真实环境</a:t>
            </a:r>
          </a:p>
          <a:p>
            <a:pPr marL="514350" indent="-514350" algn="ctr">
              <a:buFont typeface="+mj-lt"/>
              <a:buAutoNum type="arabicPeriod"/>
            </a:pPr>
            <a:r>
              <a:rPr lang="zh-CN" altLang="en-US" sz="2665" dirty="0">
                <a:solidFill>
                  <a:srgbClr val="C00000"/>
                </a:solidFill>
                <a:latin typeface="微软雅黑" panose="020B0503020204020204" pitchFamily="34" charset="-122"/>
                <a:ea typeface="微软雅黑" panose="020B0503020204020204" pitchFamily="34" charset="-122"/>
              </a:rPr>
              <a:t>状态数据</a:t>
            </a:r>
          </a:p>
          <a:p>
            <a:pPr marL="514350" indent="-514350" algn="ctr">
              <a:buFont typeface="+mj-lt"/>
              <a:buAutoNum type="arabicPeriod"/>
            </a:pPr>
            <a:r>
              <a:rPr lang="zh-CN" altLang="en-US" sz="2665" dirty="0">
                <a:solidFill>
                  <a:srgbClr val="C00000"/>
                </a:solidFill>
                <a:latin typeface="微软雅黑" panose="020B0503020204020204" pitchFamily="34" charset="-122"/>
                <a:ea typeface="微软雅黑" panose="020B0503020204020204" pitchFamily="34" charset="-122"/>
              </a:rPr>
              <a:t>效果评价</a:t>
            </a:r>
            <a:endParaRPr lang="en-US" sz="2665"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6775741" y="5415848"/>
            <a:ext cx="5212988" cy="1077026"/>
          </a:xfrm>
          <a:prstGeom prst="rect">
            <a:avLst/>
          </a:prstGeom>
          <a:ln w="25400">
            <a:solidFill>
              <a:srgbClr val="C00000"/>
            </a:solidFill>
          </a:ln>
        </p:spPr>
        <p:txBody>
          <a:bodyPr wrap="square">
            <a:spAutoFit/>
          </a:bodyPr>
          <a:lstStyle/>
          <a:p>
            <a:r>
              <a:rPr lang="en-US" altLang="zh-CN" sz="2135" dirty="0">
                <a:solidFill>
                  <a:srgbClr val="C00000"/>
                </a:solidFill>
                <a:latin typeface="微软雅黑" panose="020B0503020204020204" pitchFamily="34" charset="-122"/>
                <a:ea typeface="微软雅黑" panose="020B0503020204020204" pitchFamily="34" charset="-122"/>
              </a:rPr>
              <a:t>ML</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for Internet Congestion Control: Techniques and Challenges.</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IEEE</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Internet</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Computing,</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Oct.</a:t>
            </a:r>
            <a:r>
              <a:rPr lang="zh-CN" altLang="en-US" sz="2135" dirty="0">
                <a:solidFill>
                  <a:srgbClr val="C00000"/>
                </a:solidFill>
                <a:latin typeface="微软雅黑" panose="020B0503020204020204" pitchFamily="34" charset="-122"/>
                <a:ea typeface="微软雅黑" panose="020B0503020204020204" pitchFamily="34" charset="-122"/>
              </a:rPr>
              <a:t> </a:t>
            </a:r>
            <a:r>
              <a:rPr lang="en-US" altLang="zh-CN" sz="2135" dirty="0">
                <a:solidFill>
                  <a:srgbClr val="C00000"/>
                </a:solidFill>
                <a:latin typeface="微软雅黑" panose="020B0503020204020204" pitchFamily="34" charset="-122"/>
                <a:ea typeface="微软雅黑" panose="020B0503020204020204" pitchFamily="34" charset="-122"/>
              </a:rPr>
              <a:t>2019 </a:t>
            </a:r>
            <a:endParaRPr lang="zh-CN" altLang="en-US" sz="2135"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0" y="6256970"/>
            <a:ext cx="9238265" cy="553998"/>
          </a:xfrm>
          <a:prstGeom prst="rect">
            <a:avLst/>
          </a:prstGeom>
        </p:spPr>
        <p:txBody>
          <a:bodyPr wrap="square">
            <a:spAutoFit/>
          </a:bodyPr>
          <a:lstStyle/>
          <a:p>
            <a:pPr lvl="0">
              <a:defRPr/>
            </a:pP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Dong, Mo, et al. "PCC: Re-architecting Congestion Control for Consistent High Performance." NSDI 2015.</a:t>
            </a:r>
          </a:p>
          <a:p>
            <a:pPr algn="just"/>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Dong, Mo, et al. "PCC Vivace: Online-Learning Congestion Control." NSDI. 2018.</a:t>
            </a:r>
          </a:p>
          <a:p>
            <a:pPr algn="just"/>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Yan, Francis Y., et al. “Pantheon: the training ground for Internet congestion-control research.” ATC</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2018.</a:t>
            </a:r>
          </a:p>
        </p:txBody>
      </p:sp>
      <p:sp>
        <p:nvSpPr>
          <p:cNvPr id="5" name="灯片编号占位符 4"/>
          <p:cNvSpPr>
            <a:spLocks noGrp="1"/>
          </p:cNvSpPr>
          <p:nvPr>
            <p:ph type="sldNum" sz="quarter" idx="12"/>
          </p:nvPr>
        </p:nvSpPr>
        <p:spPr/>
        <p:txBody>
          <a:bodyPr/>
          <a:lstStyle/>
          <a:p>
            <a:fld id="{8D4D1E41-7A09-AB4A-A4E1-09765ADA2698}" type="slidenum">
              <a:rPr kumimoji="1" lang="zh-CN" altLang="en-US" smtClean="0"/>
              <a:pPr/>
              <a:t>71</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linds(horizontal)">
                                      <p:cBhvr>
                                        <p:cTn id="24" dur="500"/>
                                        <p:tgtEl>
                                          <p:spTgt spid="3">
                                            <p:txEl>
                                              <p:pRg st="7" end="7"/>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linds(horizontal)">
                                      <p:cBhvr>
                                        <p:cTn id="30" dur="500"/>
                                        <p:tgtEl>
                                          <p:spTgt spid="3">
                                            <p:txEl>
                                              <p:pRg st="9" end="9"/>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blinds(horizontal)">
                                      <p:cBhvr>
                                        <p:cTn id="33" dur="500"/>
                                        <p:tgtEl>
                                          <p:spTgt spid="3">
                                            <p:txEl>
                                              <p:pRg st="10" end="10"/>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3200" dirty="0"/>
              <a:t>经典与现代：基于深度强化学习的拥塞控制</a:t>
            </a:r>
          </a:p>
        </p:txBody>
      </p:sp>
      <p:sp>
        <p:nvSpPr>
          <p:cNvPr id="3" name="内容占位符 2"/>
          <p:cNvSpPr>
            <a:spLocks noGrp="1"/>
          </p:cNvSpPr>
          <p:nvPr>
            <p:ph idx="1"/>
          </p:nvPr>
        </p:nvSpPr>
        <p:spPr/>
        <p:txBody>
          <a:bodyPr/>
          <a:lstStyle/>
          <a:p>
            <a:r>
              <a:rPr kumimoji="1" lang="en-GB" altLang="zh-CN" dirty="0"/>
              <a:t>Orca </a:t>
            </a:r>
            <a:r>
              <a:rPr kumimoji="1" lang="en-GB" altLang="zh-CN" dirty="0">
                <a:solidFill>
                  <a:srgbClr val="FF0000"/>
                </a:solidFill>
                <a:latin typeface="Comic Sans MS" panose="030F0702030302020204" pitchFamily="66" charset="0"/>
              </a:rPr>
              <a:t>[Sigcomm’20]</a:t>
            </a:r>
          </a:p>
          <a:p>
            <a:pPr lvl="1"/>
            <a:r>
              <a:rPr kumimoji="1" lang="zh-CN" altLang="en-US" dirty="0"/>
              <a:t>两级控制</a:t>
            </a:r>
          </a:p>
          <a:p>
            <a:pPr lvl="2"/>
            <a:r>
              <a:rPr kumimoji="1" lang="zh-CN" altLang="en-US" dirty="0"/>
              <a:t>细粒度：</a:t>
            </a:r>
            <a:r>
              <a:rPr kumimoji="1" lang="en-GB" altLang="zh-CN" dirty="0"/>
              <a:t>Classic TCP algorithm</a:t>
            </a:r>
          </a:p>
          <a:p>
            <a:pPr lvl="2"/>
            <a:r>
              <a:rPr kumimoji="1" lang="zh-CN" altLang="en-US" dirty="0"/>
              <a:t>粗粒度：</a:t>
            </a:r>
            <a:r>
              <a:rPr kumimoji="1" lang="en-GB" altLang="zh-CN" dirty="0"/>
              <a:t>DRL-agent -&gt; </a:t>
            </a:r>
            <a:r>
              <a:rPr kumimoji="1" lang="en-GB" altLang="zh-CN" dirty="0" err="1"/>
              <a:t>Cwnd</a:t>
            </a:r>
            <a:endParaRPr kumimoji="1" lang="en-GB" altLang="zh-CN" dirty="0"/>
          </a:p>
          <a:p>
            <a:r>
              <a:rPr kumimoji="1" lang="en-GB" altLang="zh-CN" dirty="0"/>
              <a:t> </a:t>
            </a:r>
            <a:r>
              <a:rPr kumimoji="1" lang="zh-CN" altLang="en-US" dirty="0"/>
              <a:t>实验评估</a:t>
            </a:r>
          </a:p>
          <a:p>
            <a:pPr lvl="1"/>
            <a:r>
              <a:rPr kumimoji="1" lang="zh-CN" altLang="en-US" dirty="0"/>
              <a:t>真实场景：跨洋、内陆、</a:t>
            </a:r>
            <a:r>
              <a:rPr kumimoji="1" lang="en-GB" altLang="zh-CN" dirty="0"/>
              <a:t>LTE</a:t>
            </a:r>
            <a:r>
              <a:rPr kumimoji="1" lang="zh-CN" altLang="en-GB" dirty="0"/>
              <a:t>（</a:t>
            </a:r>
            <a:r>
              <a:rPr kumimoji="1" lang="en-GB" altLang="zh-CN" dirty="0"/>
              <a:t>280Gtraces</a:t>
            </a:r>
            <a:r>
              <a:rPr kumimoji="1" lang="zh-CN" altLang="en-GB" dirty="0"/>
              <a:t>）</a:t>
            </a:r>
          </a:p>
          <a:p>
            <a:pPr lvl="1"/>
            <a:r>
              <a:rPr kumimoji="1" lang="en-GB" altLang="zh-CN" dirty="0"/>
              <a:t>Orca</a:t>
            </a:r>
            <a:r>
              <a:rPr kumimoji="1" lang="zh-CN" altLang="en-US" dirty="0"/>
              <a:t>细节；开销，公平性，友好性，</a:t>
            </a:r>
            <a:r>
              <a:rPr kumimoji="1" lang="en-GB" altLang="zh-CN" dirty="0"/>
              <a:t>AQM</a:t>
            </a:r>
            <a:r>
              <a:rPr kumimoji="1" lang="zh-CN" altLang="en-US" dirty="0"/>
              <a:t>的影响</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72</a:t>
            </a:fld>
            <a:endParaRPr kumimoji="1" lang="zh-CN" altLang="en-US" dirty="0"/>
          </a:p>
        </p:txBody>
      </p:sp>
      <p:pic>
        <p:nvPicPr>
          <p:cNvPr id="5" name="图片 4"/>
          <p:cNvPicPr>
            <a:picLocks noChangeAspect="1"/>
          </p:cNvPicPr>
          <p:nvPr/>
        </p:nvPicPr>
        <p:blipFill>
          <a:blip r:embed="rId3"/>
          <a:stretch>
            <a:fillRect/>
          </a:stretch>
        </p:blipFill>
        <p:spPr>
          <a:xfrm>
            <a:off x="6350428" y="1252499"/>
            <a:ext cx="5181600" cy="2469237"/>
          </a:xfrm>
          <a:prstGeom prst="rect">
            <a:avLst/>
          </a:prstGeom>
        </p:spPr>
      </p:pic>
      <p:pic>
        <p:nvPicPr>
          <p:cNvPr id="6" name="图片 5"/>
          <p:cNvPicPr>
            <a:picLocks noChangeAspect="1"/>
          </p:cNvPicPr>
          <p:nvPr/>
        </p:nvPicPr>
        <p:blipFill>
          <a:blip r:embed="rId4"/>
          <a:stretch>
            <a:fillRect/>
          </a:stretch>
        </p:blipFill>
        <p:spPr>
          <a:xfrm>
            <a:off x="1019456" y="4591857"/>
            <a:ext cx="3148967" cy="1968893"/>
          </a:xfrm>
          <a:prstGeom prst="rect">
            <a:avLst/>
          </a:prstGeom>
        </p:spPr>
      </p:pic>
      <p:pic>
        <p:nvPicPr>
          <p:cNvPr id="7" name="图片 6"/>
          <p:cNvPicPr>
            <a:picLocks noChangeAspect="1"/>
          </p:cNvPicPr>
          <p:nvPr/>
        </p:nvPicPr>
        <p:blipFill>
          <a:blip r:embed="rId5"/>
          <a:stretch>
            <a:fillRect/>
          </a:stretch>
        </p:blipFill>
        <p:spPr>
          <a:xfrm>
            <a:off x="4898371" y="4591857"/>
            <a:ext cx="6633868" cy="1885145"/>
          </a:xfrm>
          <a:prstGeom prst="rect">
            <a:avLst/>
          </a:prstGeom>
        </p:spPr>
      </p:pic>
      <p:sp>
        <p:nvSpPr>
          <p:cNvPr id="8" name="矩形 7"/>
          <p:cNvSpPr/>
          <p:nvPr/>
        </p:nvSpPr>
        <p:spPr>
          <a:xfrm>
            <a:off x="0" y="6572539"/>
            <a:ext cx="10287000" cy="253916"/>
          </a:xfrm>
          <a:prstGeom prst="rect">
            <a:avLst/>
          </a:prstGeom>
        </p:spPr>
        <p:txBody>
          <a:bodyPr wrap="square">
            <a:spAutoFit/>
          </a:bodyPr>
          <a:lstStyle/>
          <a:p>
            <a:r>
              <a:rPr lang="en-GB" altLang="zh-CN" sz="1050" dirty="0" err="1">
                <a:solidFill>
                  <a:schemeClr val="tx1">
                    <a:lumMod val="50000"/>
                    <a:lumOff val="50000"/>
                  </a:schemeClr>
                </a:solidFill>
                <a:latin typeface="微软雅黑" panose="020B0503020204020204" pitchFamily="34" charset="-122"/>
                <a:ea typeface="微软雅黑" panose="020B0503020204020204" pitchFamily="34" charset="-122"/>
              </a:rPr>
              <a:t>Abbasloo</a:t>
            </a:r>
            <a:r>
              <a:rPr lang="en-GB" altLang="zh-CN" sz="1050" dirty="0">
                <a:solidFill>
                  <a:schemeClr val="tx1">
                    <a:lumMod val="50000"/>
                    <a:lumOff val="50000"/>
                  </a:schemeClr>
                </a:solidFill>
                <a:latin typeface="微软雅黑" panose="020B0503020204020204" pitchFamily="34" charset="-122"/>
                <a:ea typeface="微软雅黑" panose="020B0503020204020204" pitchFamily="34" charset="-122"/>
              </a:rPr>
              <a:t> S, Yen C Y, Chao H J. Classic meets modern: A pragmatic learning-based congestion control for the Internet.</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rPr>
              <a:t>SIGCOMM</a:t>
            </a:r>
            <a:r>
              <a:rPr lang="en-GB" altLang="zh-CN" sz="1050" dirty="0">
                <a:solidFill>
                  <a:schemeClr val="tx1">
                    <a:lumMod val="50000"/>
                    <a:lumOff val="50000"/>
                  </a:schemeClr>
                </a:solidFill>
                <a:latin typeface="微软雅黑" panose="020B0503020204020204" pitchFamily="34" charset="-122"/>
                <a:ea typeface="微软雅黑" panose="020B0503020204020204" pitchFamily="34" charset="-122"/>
              </a:rPr>
              <a:t> 2020: 632-647</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拥塞控制的进一步思考</a:t>
            </a:r>
          </a:p>
        </p:txBody>
      </p:sp>
      <p:sp>
        <p:nvSpPr>
          <p:cNvPr id="3" name="内容占位符 2"/>
          <p:cNvSpPr>
            <a:spLocks noGrp="1"/>
          </p:cNvSpPr>
          <p:nvPr>
            <p:ph idx="1"/>
          </p:nvPr>
        </p:nvSpPr>
        <p:spPr/>
        <p:txBody>
          <a:bodyPr/>
          <a:lstStyle/>
          <a:p>
            <a:r>
              <a:rPr kumimoji="1" lang="zh-CN" altLang="en-US" dirty="0"/>
              <a:t>应用的不同性能需求</a:t>
            </a:r>
          </a:p>
          <a:p>
            <a:pPr lvl="1"/>
            <a:r>
              <a:rPr kumimoji="1" lang="zh-CN" altLang="en-US" dirty="0"/>
              <a:t>低时延：交互应用、在线游戏</a:t>
            </a:r>
          </a:p>
          <a:p>
            <a:pPr lvl="1"/>
            <a:r>
              <a:rPr kumimoji="1" lang="zh-CN" altLang="en-US" dirty="0"/>
              <a:t>高吞吐：视频、大文件同步</a:t>
            </a:r>
          </a:p>
          <a:p>
            <a:r>
              <a:rPr kumimoji="1" lang="zh-CN" altLang="en-US" dirty="0"/>
              <a:t>现有的拥塞控制协议</a:t>
            </a:r>
          </a:p>
          <a:p>
            <a:pPr lvl="1"/>
            <a:r>
              <a:rPr kumimoji="1" lang="zh-CN" altLang="en-US" dirty="0"/>
              <a:t>传统协议：</a:t>
            </a:r>
            <a:r>
              <a:rPr kumimoji="1" lang="en-GB" altLang="zh-CN" dirty="0"/>
              <a:t>Cubic/Reno</a:t>
            </a:r>
            <a:r>
              <a:rPr kumimoji="1" lang="zh-CN" altLang="en-US" dirty="0"/>
              <a:t>采用</a:t>
            </a:r>
            <a:r>
              <a:rPr kumimoji="1" lang="en-GB" altLang="zh-CN" dirty="0"/>
              <a:t>AIMD</a:t>
            </a:r>
          </a:p>
          <a:p>
            <a:pPr lvl="1"/>
            <a:r>
              <a:rPr kumimoji="1" lang="zh-CN" altLang="en-US" dirty="0"/>
              <a:t>具有目标函数：</a:t>
            </a:r>
            <a:endParaRPr kumimoji="1" lang="en-US" altLang="zh-CN" dirty="0"/>
          </a:p>
          <a:p>
            <a:pPr marL="457200" lvl="1" indent="0">
              <a:buNone/>
            </a:pPr>
            <a:r>
              <a:rPr kumimoji="1" lang="en-GB" altLang="zh-CN" dirty="0"/>
              <a:t>Remy</a:t>
            </a:r>
            <a:r>
              <a:rPr kumimoji="1" lang="zh-CN" altLang="en-GB" dirty="0"/>
              <a:t>，</a:t>
            </a:r>
            <a:r>
              <a:rPr kumimoji="1" lang="en-GB" altLang="zh-CN" dirty="0"/>
              <a:t>PCC</a:t>
            </a:r>
            <a:r>
              <a:rPr kumimoji="1" lang="zh-CN" altLang="en-GB" dirty="0"/>
              <a:t>，</a:t>
            </a:r>
            <a:r>
              <a:rPr kumimoji="1" lang="en-GB" altLang="zh-CN" dirty="0"/>
              <a:t>BBR</a:t>
            </a:r>
            <a:r>
              <a:rPr kumimoji="1" lang="zh-CN" altLang="en-GB" dirty="0"/>
              <a:t>，</a:t>
            </a:r>
            <a:r>
              <a:rPr kumimoji="1" lang="en-GB" altLang="zh-CN" dirty="0"/>
              <a:t>Copa</a:t>
            </a:r>
            <a:r>
              <a:rPr kumimoji="1" lang="zh-CN" altLang="en-GB" dirty="0"/>
              <a:t>，</a:t>
            </a:r>
            <a:r>
              <a:rPr kumimoji="1" lang="en-GB" altLang="zh-CN" dirty="0"/>
              <a:t>Indigo</a:t>
            </a:r>
            <a:r>
              <a:rPr kumimoji="1" lang="zh-CN" altLang="en-US" dirty="0"/>
              <a:t>等</a:t>
            </a:r>
          </a:p>
          <a:p>
            <a:r>
              <a:rPr kumimoji="1" lang="zh-CN" altLang="en-US" dirty="0"/>
              <a:t>对上层应用无感知</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73</a:t>
            </a:fld>
            <a:endParaRPr kumimoji="1" lang="zh-CN" altLang="en-US" dirty="0"/>
          </a:p>
        </p:txBody>
      </p:sp>
      <p:sp>
        <p:nvSpPr>
          <p:cNvPr id="5" name="标题 3"/>
          <p:cNvSpPr txBox="1"/>
          <p:nvPr/>
        </p:nvSpPr>
        <p:spPr bwMode="auto">
          <a:xfrm>
            <a:off x="1727200" y="5607482"/>
            <a:ext cx="8527976" cy="636359"/>
          </a:xfrm>
          <a:prstGeom prst="rect">
            <a:avLst/>
          </a:prstGeom>
          <a:solidFill>
            <a:schemeClr val="bg1"/>
          </a:solidFill>
          <a:ln w="25400">
            <a:solidFill>
              <a:srgbClr val="C00000"/>
            </a:solidFill>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lstStyle>
            <a:lvl1pPr algn="l" rtl="0" eaLnBrk="1" fontAlgn="base" hangingPunct="1">
              <a:spcBef>
                <a:spcPct val="0"/>
              </a:spcBef>
              <a:spcAft>
                <a:spcPct val="0"/>
              </a:spcAft>
              <a:defRPr sz="3200" b="1" kern="1200">
                <a:solidFill>
                  <a:schemeClr val="tx1"/>
                </a:solidFill>
                <a:effectLst>
                  <a:innerShdw blurRad="63500" dist="50800" dir="8100000">
                    <a:prstClr val="black">
                      <a:alpha val="50000"/>
                    </a:prstClr>
                  </a:innerShdw>
                </a:effectLst>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2900">
                <a:solidFill>
                  <a:schemeClr val="tx1"/>
                </a:solidFill>
                <a:latin typeface="黑体" panose="02010609060101010101" pitchFamily="2" charset="-122"/>
                <a:ea typeface="黑体" panose="02010609060101010101" pitchFamily="2" charset="-122"/>
              </a:defRPr>
            </a:lvl2pPr>
            <a:lvl3pPr algn="l" rtl="0" eaLnBrk="1" fontAlgn="base" hangingPunct="1">
              <a:spcBef>
                <a:spcPct val="0"/>
              </a:spcBef>
              <a:spcAft>
                <a:spcPct val="0"/>
              </a:spcAft>
              <a:defRPr sz="2900">
                <a:solidFill>
                  <a:schemeClr val="tx1"/>
                </a:solidFill>
                <a:latin typeface="黑体" panose="02010609060101010101" pitchFamily="2" charset="-122"/>
                <a:ea typeface="黑体" panose="02010609060101010101" pitchFamily="2" charset="-122"/>
              </a:defRPr>
            </a:lvl3pPr>
            <a:lvl4pPr algn="l" rtl="0" eaLnBrk="1" fontAlgn="base" hangingPunct="1">
              <a:spcBef>
                <a:spcPct val="0"/>
              </a:spcBef>
              <a:spcAft>
                <a:spcPct val="0"/>
              </a:spcAft>
              <a:defRPr sz="2900">
                <a:solidFill>
                  <a:schemeClr val="tx1"/>
                </a:solidFill>
                <a:latin typeface="黑体" panose="02010609060101010101" pitchFamily="2" charset="-122"/>
                <a:ea typeface="黑体" panose="02010609060101010101" pitchFamily="2" charset="-122"/>
              </a:defRPr>
            </a:lvl4pPr>
            <a:lvl5pPr algn="l" rtl="0" eaLnBrk="1" fontAlgn="base" hangingPunct="1">
              <a:spcBef>
                <a:spcPct val="0"/>
              </a:spcBef>
              <a:spcAft>
                <a:spcPct val="0"/>
              </a:spcAft>
              <a:defRPr sz="2900">
                <a:solidFill>
                  <a:schemeClr val="tx1"/>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3600">
                <a:solidFill>
                  <a:schemeClr val="tx1"/>
                </a:solidFill>
                <a:latin typeface="微软雅黑" panose="020B0503020204020204" pitchFamily="34" charset="-122"/>
                <a:ea typeface="微软雅黑" panose="020B0503020204020204" pitchFamily="34" charset="-122"/>
              </a:defRPr>
            </a:lvl6pPr>
            <a:lvl7pPr marL="914400" algn="ctr" rtl="0" eaLnBrk="1" fontAlgn="base" hangingPunct="1">
              <a:spcBef>
                <a:spcPct val="0"/>
              </a:spcBef>
              <a:spcAft>
                <a:spcPct val="0"/>
              </a:spcAft>
              <a:defRPr sz="3600">
                <a:solidFill>
                  <a:schemeClr val="tx1"/>
                </a:solidFill>
                <a:latin typeface="微软雅黑" panose="020B0503020204020204" pitchFamily="34" charset="-122"/>
                <a:ea typeface="微软雅黑" panose="020B0503020204020204" pitchFamily="34" charset="-122"/>
              </a:defRPr>
            </a:lvl7pPr>
            <a:lvl8pPr marL="1371600" algn="ctr" rtl="0" eaLnBrk="1" fontAlgn="base" hangingPunct="1">
              <a:spcBef>
                <a:spcPct val="0"/>
              </a:spcBef>
              <a:spcAft>
                <a:spcPct val="0"/>
              </a:spcAft>
              <a:defRPr sz="3600">
                <a:solidFill>
                  <a:schemeClr val="tx1"/>
                </a:solidFill>
                <a:latin typeface="微软雅黑" panose="020B0503020204020204" pitchFamily="34" charset="-122"/>
                <a:ea typeface="微软雅黑" panose="020B0503020204020204" pitchFamily="34" charset="-122"/>
              </a:defRPr>
            </a:lvl8pPr>
            <a:lvl9pPr marL="1828800" algn="ctr" rtl="0" eaLnBrk="1" fontAlgn="base" hangingPunct="1">
              <a:spcBef>
                <a:spcPct val="0"/>
              </a:spcBef>
              <a:spcAft>
                <a:spcPct val="0"/>
              </a:spcAft>
              <a:defRPr sz="3600">
                <a:solidFill>
                  <a:schemeClr val="tx1"/>
                </a:solidFill>
                <a:latin typeface="微软雅黑" panose="020B0503020204020204" pitchFamily="34" charset="-122"/>
                <a:ea typeface="微软雅黑" panose="020B0503020204020204" pitchFamily="34" charset="-122"/>
              </a:defRPr>
            </a:lvl9pPr>
          </a:lstStyle>
          <a:p>
            <a:pPr algn="ctr"/>
            <a:r>
              <a:rPr kumimoji="1" lang="zh-CN" altLang="en-US" sz="2800" b="0" dirty="0">
                <a:solidFill>
                  <a:srgbClr val="C00000"/>
                </a:solidFill>
                <a:cs typeface="微软雅黑" panose="020B0503020204020204" pitchFamily="34" charset="-122"/>
              </a:rPr>
              <a:t>拥塞控制能否适应应用的需求？</a:t>
            </a:r>
          </a:p>
        </p:txBody>
      </p:sp>
      <p:grpSp>
        <p:nvGrpSpPr>
          <p:cNvPr id="6" name="组合 5"/>
          <p:cNvGrpSpPr/>
          <p:nvPr/>
        </p:nvGrpSpPr>
        <p:grpSpPr>
          <a:xfrm>
            <a:off x="6807201" y="1579397"/>
            <a:ext cx="4824535" cy="3749228"/>
            <a:chOff x="4301971" y="922933"/>
            <a:chExt cx="3618401" cy="2811921"/>
          </a:xfrm>
        </p:grpSpPr>
        <p:pic>
          <p:nvPicPr>
            <p:cNvPr id="7" name="图片 6"/>
            <p:cNvPicPr>
              <a:picLocks noChangeAspect="1"/>
            </p:cNvPicPr>
            <p:nvPr/>
          </p:nvPicPr>
          <p:blipFill>
            <a:blip r:embed="rId2"/>
            <a:stretch>
              <a:fillRect/>
            </a:stretch>
          </p:blipFill>
          <p:spPr>
            <a:xfrm>
              <a:off x="4301971" y="922933"/>
              <a:ext cx="3618401" cy="2620925"/>
            </a:xfrm>
            <a:prstGeom prst="rect">
              <a:avLst/>
            </a:prstGeom>
          </p:spPr>
        </p:pic>
        <p:sp>
          <p:nvSpPr>
            <p:cNvPr id="8" name="文本框 7"/>
            <p:cNvSpPr txBox="1"/>
            <p:nvPr/>
          </p:nvSpPr>
          <p:spPr>
            <a:xfrm>
              <a:off x="4950138" y="3527105"/>
              <a:ext cx="2376263" cy="207749"/>
            </a:xfrm>
            <a:prstGeom prst="rect">
              <a:avLst/>
            </a:prstGeom>
            <a:noFill/>
          </p:spPr>
          <p:txBody>
            <a:bodyPr wrap="square" rtlCol="0">
              <a:spAutoFit/>
            </a:bodyPr>
            <a:lstStyle/>
            <a:p>
              <a:pPr algn="ctr"/>
              <a:r>
                <a:rPr kumimoji="1" lang="en-US" altLang="zh-CN" sz="1200" dirty="0"/>
                <a:t>[ATC’18] https://</a:t>
              </a:r>
              <a:r>
                <a:rPr kumimoji="1" lang="en-US" altLang="zh-CN" sz="1200" dirty="0" err="1"/>
                <a:t>pantheon.stanford.edu</a:t>
              </a:r>
              <a:r>
                <a:rPr kumimoji="1" lang="en-US" altLang="zh-CN" sz="1200" dirty="0"/>
                <a:t>/</a:t>
              </a:r>
              <a:endParaRPr kumimoji="1" lang="zh-CN" altLang="en-US" sz="1200" dirty="0"/>
            </a:p>
          </p:txBody>
        </p:sp>
        <p:cxnSp>
          <p:nvCxnSpPr>
            <p:cNvPr id="9" name="直线箭头连接符 8"/>
            <p:cNvCxnSpPr/>
            <p:nvPr/>
          </p:nvCxnSpPr>
          <p:spPr bwMode="auto">
            <a:xfrm>
              <a:off x="5220072" y="3165816"/>
              <a:ext cx="1376139" cy="0"/>
            </a:xfrm>
            <a:prstGeom prst="straightConnector1">
              <a:avLst/>
            </a:prstGeom>
            <a:solidFill>
              <a:schemeClr val="accent1"/>
            </a:solidFill>
            <a:ln w="76200" cap="flat" cmpd="sng" algn="ctr">
              <a:solidFill>
                <a:schemeClr val="tx2"/>
              </a:solidFill>
              <a:prstDash val="solid"/>
              <a:miter lim="800000"/>
              <a:headEnd type="none" w="med" len="med"/>
              <a:tailEnd type="triangle"/>
            </a:ln>
            <a:effectLst/>
          </p:spPr>
        </p:cxnSp>
        <p:sp>
          <p:nvSpPr>
            <p:cNvPr id="10" name="矩形 9"/>
            <p:cNvSpPr/>
            <p:nvPr/>
          </p:nvSpPr>
          <p:spPr>
            <a:xfrm>
              <a:off x="5422073" y="2815820"/>
              <a:ext cx="907941" cy="300083"/>
            </a:xfrm>
            <a:prstGeom prst="rect">
              <a:avLst/>
            </a:prstGeom>
          </p:spPr>
          <p:txBody>
            <a:bodyPr wrap="none">
              <a:spAutoFit/>
            </a:bodyPr>
            <a:lstStyle/>
            <a:p>
              <a:r>
                <a:rPr lang="zh-CN" altLang="en-US" sz="2000" kern="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时延减小</a:t>
              </a:r>
              <a:endParaRPr lang="zh-CN" altLang="en-US" sz="1600" dirty="0">
                <a:solidFill>
                  <a:schemeClr val="tx2"/>
                </a:solidFill>
              </a:endParaRPr>
            </a:p>
          </p:txBody>
        </p:sp>
        <p:cxnSp>
          <p:nvCxnSpPr>
            <p:cNvPr id="11" name="直线箭头连接符 10"/>
            <p:cNvCxnSpPr/>
            <p:nvPr/>
          </p:nvCxnSpPr>
          <p:spPr bwMode="auto">
            <a:xfrm flipV="1">
              <a:off x="4708029" y="1821037"/>
              <a:ext cx="1" cy="1128755"/>
            </a:xfrm>
            <a:prstGeom prst="straightConnector1">
              <a:avLst/>
            </a:prstGeom>
            <a:solidFill>
              <a:schemeClr val="accent1"/>
            </a:solidFill>
            <a:ln w="76200" cap="flat" cmpd="sng" algn="ctr">
              <a:solidFill>
                <a:schemeClr val="tx2"/>
              </a:solidFill>
              <a:prstDash val="solid"/>
              <a:miter lim="800000"/>
              <a:headEnd type="none" w="med" len="med"/>
              <a:tailEnd type="triangle"/>
            </a:ln>
            <a:effectLst/>
          </p:spPr>
        </p:cxnSp>
        <p:sp>
          <p:nvSpPr>
            <p:cNvPr id="12" name="矩形 11"/>
            <p:cNvSpPr/>
            <p:nvPr/>
          </p:nvSpPr>
          <p:spPr>
            <a:xfrm>
              <a:off x="4708029" y="1936188"/>
              <a:ext cx="350025" cy="992579"/>
            </a:xfrm>
            <a:prstGeom prst="rect">
              <a:avLst/>
            </a:prstGeom>
          </p:spPr>
          <p:txBody>
            <a:bodyPr wrap="square">
              <a:spAutoFit/>
            </a:bodyPr>
            <a:lstStyle/>
            <a:p>
              <a:r>
                <a:rPr lang="zh-CN" altLang="en-US" sz="2000" kern="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带宽增大</a:t>
              </a:r>
              <a:endParaRPr lang="zh-CN" altLang="en-US" sz="1600" dirty="0">
                <a:solidFill>
                  <a:schemeClr val="tx2"/>
                </a:solidFill>
              </a:endParaRPr>
            </a:p>
          </p:txBody>
        </p:sp>
      </p:grpSp>
      <p:sp>
        <p:nvSpPr>
          <p:cNvPr id="13" name="文本框 12">
            <a:extLst>
              <a:ext uri="{FF2B5EF4-FFF2-40B4-BE49-F238E27FC236}">
                <a16:creationId xmlns:a16="http://schemas.microsoft.com/office/drawing/2014/main" id="{A912A3A8-1728-499B-8E0F-A5B5496ED579}"/>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传输层：</a:t>
            </a:r>
            <a:r>
              <a:rPr kumimoji="1" lang="en-US" altLang="zh-CN" dirty="0" err="1"/>
              <a:t>DeepCC</a:t>
            </a:r>
            <a:r>
              <a:rPr kumimoji="1" lang="zh-CN" altLang="en-US" dirty="0"/>
              <a:t>设计思路</a:t>
            </a:r>
          </a:p>
        </p:txBody>
      </p:sp>
      <p:sp>
        <p:nvSpPr>
          <p:cNvPr id="3" name="内容占位符 2"/>
          <p:cNvSpPr>
            <a:spLocks noGrp="1"/>
          </p:cNvSpPr>
          <p:nvPr>
            <p:ph idx="1"/>
          </p:nvPr>
        </p:nvSpPr>
        <p:spPr/>
        <p:txBody>
          <a:bodyPr/>
          <a:lstStyle/>
          <a:p>
            <a:r>
              <a:rPr kumimoji="1" lang="zh-CN" altLang="en-US" dirty="0">
                <a:solidFill>
                  <a:srgbClr val="C00000"/>
                </a:solidFill>
              </a:rPr>
              <a:t>满足不同的应用需求</a:t>
            </a:r>
            <a:r>
              <a:rPr kumimoji="1" lang="zh-CN" altLang="en-US" dirty="0"/>
              <a:t>不需要额外的设计或重新设计</a:t>
            </a:r>
          </a:p>
          <a:p>
            <a:r>
              <a:rPr kumimoji="1" lang="zh-CN" altLang="en-US" dirty="0"/>
              <a:t>面向拥塞控制的</a:t>
            </a:r>
            <a:r>
              <a:rPr kumimoji="1" lang="zh-CN" altLang="en-US" dirty="0">
                <a:solidFill>
                  <a:srgbClr val="C00000"/>
                </a:solidFill>
              </a:rPr>
              <a:t>多目标深度强化学习算法</a:t>
            </a:r>
          </a:p>
          <a:p>
            <a:r>
              <a:rPr kumimoji="1" lang="zh-CN" altLang="en-US" dirty="0"/>
              <a:t>为了适应不同的动态变化的网络场景，</a:t>
            </a:r>
            <a:r>
              <a:rPr kumimoji="1" lang="zh-CN" altLang="en-US" dirty="0">
                <a:solidFill>
                  <a:srgbClr val="C00000"/>
                </a:solidFill>
              </a:rPr>
              <a:t>提升模型的泛化能力</a:t>
            </a:r>
          </a:p>
          <a:p>
            <a:r>
              <a:rPr kumimoji="1" lang="zh-CN" altLang="en-US" dirty="0"/>
              <a:t>改进深度强化学习算法中的关键技术</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74</a:t>
            </a:fld>
            <a:endParaRPr kumimoji="1" lang="zh-CN" altLang="en-US" dirty="0"/>
          </a:p>
        </p:txBody>
      </p:sp>
      <p:pic>
        <p:nvPicPr>
          <p:cNvPr id="5" name="图片 4"/>
          <p:cNvPicPr>
            <a:picLocks noChangeAspect="1"/>
          </p:cNvPicPr>
          <p:nvPr/>
        </p:nvPicPr>
        <p:blipFill>
          <a:blip r:embed="rId2"/>
          <a:stretch>
            <a:fillRect/>
          </a:stretch>
        </p:blipFill>
        <p:spPr>
          <a:xfrm>
            <a:off x="299141" y="3541114"/>
            <a:ext cx="7315200" cy="2744719"/>
          </a:xfrm>
          <a:prstGeom prst="rect">
            <a:avLst/>
          </a:prstGeom>
        </p:spPr>
      </p:pic>
      <p:pic>
        <p:nvPicPr>
          <p:cNvPr id="6" name="图片 5"/>
          <p:cNvPicPr>
            <a:picLocks noChangeAspect="1"/>
          </p:cNvPicPr>
          <p:nvPr/>
        </p:nvPicPr>
        <p:blipFill>
          <a:blip r:embed="rId3"/>
          <a:stretch>
            <a:fillRect/>
          </a:stretch>
        </p:blipFill>
        <p:spPr>
          <a:xfrm>
            <a:off x="7653664" y="3199509"/>
            <a:ext cx="4239195" cy="3071880"/>
          </a:xfrm>
          <a:prstGeom prst="rect">
            <a:avLst/>
          </a:prstGeom>
        </p:spPr>
      </p:pic>
      <p:sp>
        <p:nvSpPr>
          <p:cNvPr id="7" name="文本框 6">
            <a:extLst>
              <a:ext uri="{FF2B5EF4-FFF2-40B4-BE49-F238E27FC236}">
                <a16:creationId xmlns:a16="http://schemas.microsoft.com/office/drawing/2014/main" id="{557DC92B-A730-4980-B52B-EF1D2F5C1934}"/>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3200" dirty="0" err="1"/>
              <a:t>DeepCC</a:t>
            </a:r>
            <a:r>
              <a:rPr kumimoji="1" lang="zh-CN" altLang="en-US" sz="3200" dirty="0"/>
              <a:t>：满足应用需求的多目标拥塞控制</a:t>
            </a:r>
          </a:p>
        </p:txBody>
      </p:sp>
      <p:sp>
        <p:nvSpPr>
          <p:cNvPr id="3" name="内容占位符 2"/>
          <p:cNvSpPr>
            <a:spLocks noGrp="1"/>
          </p:cNvSpPr>
          <p:nvPr>
            <p:ph idx="1"/>
          </p:nvPr>
        </p:nvSpPr>
        <p:spPr>
          <a:xfrm>
            <a:off x="899347" y="1395561"/>
            <a:ext cx="11238537" cy="4041399"/>
          </a:xfrm>
        </p:spPr>
        <p:txBody>
          <a:bodyPr/>
          <a:lstStyle/>
          <a:p>
            <a:r>
              <a:rPr kumimoji="1" lang="zh-CN" altLang="en-US" dirty="0">
                <a:solidFill>
                  <a:srgbClr val="C00000"/>
                </a:solidFill>
              </a:rPr>
              <a:t>离线学习</a:t>
            </a:r>
            <a:r>
              <a:rPr kumimoji="1" lang="zh-CN" altLang="en-US" dirty="0"/>
              <a:t>多目标拥塞控制 </a:t>
            </a:r>
            <a:endParaRPr kumimoji="1" lang="en-US" altLang="zh-CN" dirty="0"/>
          </a:p>
          <a:p>
            <a:pPr lvl="1"/>
            <a:r>
              <a:rPr kumimoji="1" lang="zh-CN" altLang="en-US" dirty="0"/>
              <a:t>表达多样化的应用需求以满足训练要求</a:t>
            </a:r>
            <a:endParaRPr kumimoji="1" lang="en-US" altLang="zh-CN" dirty="0"/>
          </a:p>
          <a:p>
            <a:pPr lvl="1"/>
            <a:r>
              <a:rPr kumimoji="1" lang="zh-CN" altLang="en-US" dirty="0"/>
              <a:t>自适应多变的网络状态 </a:t>
            </a:r>
            <a:endParaRPr kumimoji="1" lang="en-US" altLang="zh-CN" dirty="0"/>
          </a:p>
          <a:p>
            <a:pPr lvl="1"/>
            <a:r>
              <a:rPr kumimoji="1" lang="zh-CN" altLang="en-US" dirty="0"/>
              <a:t>优化目标：结合应用需求及网络状态</a:t>
            </a:r>
            <a:endParaRPr kumimoji="1" lang="en-US" altLang="zh-CN" dirty="0"/>
          </a:p>
          <a:p>
            <a:r>
              <a:rPr kumimoji="1" lang="zh-CN" altLang="en-US" dirty="0">
                <a:solidFill>
                  <a:srgbClr val="C00000"/>
                </a:solidFill>
              </a:rPr>
              <a:t>在线调节</a:t>
            </a:r>
            <a:r>
              <a:rPr kumimoji="1" lang="zh-CN" altLang="en-US" dirty="0"/>
              <a:t>优化目标</a:t>
            </a:r>
            <a:endParaRPr kumimoji="1" lang="en-US" altLang="zh-CN" dirty="0"/>
          </a:p>
          <a:p>
            <a:pPr lvl="1"/>
            <a:r>
              <a:rPr kumimoji="1" lang="zh-CN" altLang="en-US" dirty="0"/>
              <a:t>适应应用指定的需求</a:t>
            </a:r>
            <a:endParaRPr kumimoji="1" lang="en-US" altLang="zh-CN" dirty="0"/>
          </a:p>
          <a:p>
            <a:pPr lvl="1"/>
            <a:r>
              <a:rPr kumimoji="1" lang="zh-CN" altLang="en-US" dirty="0"/>
              <a:t>动态调整优化目标适应</a:t>
            </a:r>
            <a:r>
              <a:rPr kumimoji="1" lang="zh-CN" altLang="en-US" dirty="0">
                <a:solidFill>
                  <a:srgbClr val="C00000"/>
                </a:solidFill>
              </a:rPr>
              <a:t>训练</a:t>
            </a:r>
            <a:r>
              <a:rPr kumimoji="1" lang="en-US" altLang="zh-CN" dirty="0">
                <a:solidFill>
                  <a:srgbClr val="C00000"/>
                </a:solidFill>
              </a:rPr>
              <a:t>/</a:t>
            </a:r>
            <a:r>
              <a:rPr kumimoji="1" lang="zh-CN" altLang="en-US" dirty="0">
                <a:solidFill>
                  <a:srgbClr val="C00000"/>
                </a:solidFill>
              </a:rPr>
              <a:t>未训练过的网络状态</a:t>
            </a:r>
          </a:p>
        </p:txBody>
      </p:sp>
      <p:sp>
        <p:nvSpPr>
          <p:cNvPr id="4" name="灯片编号占位符 3"/>
          <p:cNvSpPr>
            <a:spLocks noGrp="1"/>
          </p:cNvSpPr>
          <p:nvPr>
            <p:ph type="sldNum" sz="quarter" idx="11"/>
          </p:nvPr>
        </p:nvSpPr>
        <p:spPr/>
        <p:txBody>
          <a:bodyPr/>
          <a:lstStyle/>
          <a:p>
            <a:fld id="{28FF2491-BBA2-490F-B661-EDF894F81FF2}" type="slidenum">
              <a:rPr lang="zh-CN" altLang="en-US" smtClean="0">
                <a:solidFill>
                  <a:srgbClr val="000000"/>
                </a:solidFill>
                <a:latin typeface="Arial" panose="020B0604020202020204"/>
              </a:rPr>
              <a:pPr/>
              <a:t>75</a:t>
            </a:fld>
            <a:endParaRPr lang="zh-CN" altLang="en-US" dirty="0">
              <a:solidFill>
                <a:srgbClr val="000000"/>
              </a:solidFill>
              <a:latin typeface="Arial" panose="020B0604020202020204"/>
            </a:endParaRPr>
          </a:p>
        </p:txBody>
      </p:sp>
      <p:grpSp>
        <p:nvGrpSpPr>
          <p:cNvPr id="5" name="组 5"/>
          <p:cNvGrpSpPr/>
          <p:nvPr/>
        </p:nvGrpSpPr>
        <p:grpSpPr>
          <a:xfrm>
            <a:off x="302938" y="4140201"/>
            <a:ext cx="11685863" cy="2545071"/>
            <a:chOff x="450326" y="3100237"/>
            <a:chExt cx="10223534" cy="2768750"/>
          </a:xfrm>
        </p:grpSpPr>
        <p:sp>
          <p:nvSpPr>
            <p:cNvPr id="6" name="矩形 5"/>
            <p:cNvSpPr/>
            <p:nvPr/>
          </p:nvSpPr>
          <p:spPr>
            <a:xfrm>
              <a:off x="7689266" y="3843867"/>
              <a:ext cx="2984594" cy="2025119"/>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100" b="1"/>
            </a:p>
          </p:txBody>
        </p:sp>
        <p:sp>
          <p:nvSpPr>
            <p:cNvPr id="7" name="矩形 6"/>
            <p:cNvSpPr/>
            <p:nvPr/>
          </p:nvSpPr>
          <p:spPr>
            <a:xfrm>
              <a:off x="1032934" y="3843869"/>
              <a:ext cx="6449552" cy="2025118"/>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100" b="1"/>
            </a:p>
          </p:txBody>
        </p:sp>
        <p:sp>
          <p:nvSpPr>
            <p:cNvPr id="8" name="矩形 7"/>
            <p:cNvSpPr/>
            <p:nvPr/>
          </p:nvSpPr>
          <p:spPr>
            <a:xfrm>
              <a:off x="4681833" y="4246090"/>
              <a:ext cx="2732052" cy="1344529"/>
            </a:xfrm>
            <a:prstGeom prst="rect">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nvGrpSpPr>
            <p:cNvPr id="9" name="组合 175"/>
            <p:cNvGrpSpPr/>
            <p:nvPr/>
          </p:nvGrpSpPr>
          <p:grpSpPr>
            <a:xfrm>
              <a:off x="5570323" y="4543970"/>
              <a:ext cx="933530" cy="691517"/>
              <a:chOff x="5151873" y="4365111"/>
              <a:chExt cx="1076354" cy="814795"/>
            </a:xfrm>
          </p:grpSpPr>
          <p:grpSp>
            <p:nvGrpSpPr>
              <p:cNvPr id="167" name="组合 77"/>
              <p:cNvGrpSpPr/>
              <p:nvPr/>
            </p:nvGrpSpPr>
            <p:grpSpPr>
              <a:xfrm>
                <a:off x="5151873" y="4365111"/>
                <a:ext cx="292144" cy="814795"/>
                <a:chOff x="3131800" y="692619"/>
                <a:chExt cx="619137" cy="814795"/>
              </a:xfrm>
            </p:grpSpPr>
            <p:sp>
              <p:nvSpPr>
                <p:cNvPr id="173" name="矩形 172"/>
                <p:cNvSpPr/>
                <p:nvPr/>
              </p:nvSpPr>
              <p:spPr>
                <a:xfrm>
                  <a:off x="3131800" y="692620"/>
                  <a:ext cx="72010" cy="81412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4" name="矩形 173"/>
                <p:cNvSpPr/>
                <p:nvPr/>
              </p:nvSpPr>
              <p:spPr>
                <a:xfrm>
                  <a:off x="3212998" y="692619"/>
                  <a:ext cx="72010" cy="8141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5" name="矩形 174"/>
                <p:cNvSpPr/>
                <p:nvPr/>
              </p:nvSpPr>
              <p:spPr>
                <a:xfrm>
                  <a:off x="3287648" y="692620"/>
                  <a:ext cx="72010" cy="81412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6" name="矩形 175"/>
                <p:cNvSpPr/>
                <p:nvPr/>
              </p:nvSpPr>
              <p:spPr>
                <a:xfrm>
                  <a:off x="3368846" y="692619"/>
                  <a:ext cx="72010" cy="8141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7" name="矩形 176"/>
                <p:cNvSpPr/>
                <p:nvPr/>
              </p:nvSpPr>
              <p:spPr>
                <a:xfrm>
                  <a:off x="3443496" y="693285"/>
                  <a:ext cx="72010" cy="81412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8" name="矩形 177"/>
                <p:cNvSpPr/>
                <p:nvPr/>
              </p:nvSpPr>
              <p:spPr>
                <a:xfrm>
                  <a:off x="3524694" y="693284"/>
                  <a:ext cx="72010" cy="8141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9" name="矩形 178"/>
                <p:cNvSpPr/>
                <p:nvPr/>
              </p:nvSpPr>
              <p:spPr>
                <a:xfrm>
                  <a:off x="3597723" y="692620"/>
                  <a:ext cx="72010" cy="81412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80" name="矩形 179"/>
                <p:cNvSpPr/>
                <p:nvPr/>
              </p:nvSpPr>
              <p:spPr>
                <a:xfrm>
                  <a:off x="3678926" y="692619"/>
                  <a:ext cx="72011" cy="81412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sp>
            <p:nvSpPr>
              <p:cNvPr id="168" name="矩形 167"/>
              <p:cNvSpPr/>
              <p:nvPr/>
            </p:nvSpPr>
            <p:spPr>
              <a:xfrm>
                <a:off x="5448764" y="4700991"/>
                <a:ext cx="779463" cy="142368"/>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69" name="矩形 168"/>
              <p:cNvSpPr/>
              <p:nvPr/>
            </p:nvSpPr>
            <p:spPr>
              <a:xfrm>
                <a:off x="5443924" y="4700991"/>
                <a:ext cx="118527" cy="1385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0" name="矩形 169"/>
              <p:cNvSpPr/>
              <p:nvPr/>
            </p:nvSpPr>
            <p:spPr>
              <a:xfrm>
                <a:off x="5661941" y="4700991"/>
                <a:ext cx="118527" cy="1385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1" name="矩形 170"/>
              <p:cNvSpPr/>
              <p:nvPr/>
            </p:nvSpPr>
            <p:spPr>
              <a:xfrm>
                <a:off x="5882512" y="4700991"/>
                <a:ext cx="118527" cy="1385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72" name="矩形 171"/>
              <p:cNvSpPr/>
              <p:nvPr/>
            </p:nvSpPr>
            <p:spPr>
              <a:xfrm>
                <a:off x="6100362" y="4699340"/>
                <a:ext cx="118527" cy="1385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cxnSp>
          <p:nvCxnSpPr>
            <p:cNvPr id="10" name="直接箭头连接符 121"/>
            <p:cNvCxnSpPr/>
            <p:nvPr/>
          </p:nvCxnSpPr>
          <p:spPr>
            <a:xfrm flipV="1">
              <a:off x="6520039" y="4458091"/>
              <a:ext cx="170153" cy="351239"/>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23"/>
            <p:cNvCxnSpPr/>
            <p:nvPr/>
          </p:nvCxnSpPr>
          <p:spPr>
            <a:xfrm flipV="1">
              <a:off x="6546095" y="4759401"/>
              <a:ext cx="156277" cy="106737"/>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27"/>
            <p:cNvCxnSpPr/>
            <p:nvPr/>
          </p:nvCxnSpPr>
          <p:spPr>
            <a:xfrm>
              <a:off x="6544958" y="4942354"/>
              <a:ext cx="122355" cy="394441"/>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929166" y="4897541"/>
              <a:ext cx="309652" cy="366691"/>
            </a:xfrm>
            <a:prstGeom prst="rect">
              <a:avLst/>
            </a:prstGeom>
            <a:noFill/>
          </p:spPr>
          <p:txBody>
            <a:bodyPr vert="eaVert" wrap="square" rtlCol="0">
              <a:spAutoFit/>
            </a:bodyPr>
            <a:lstStyle/>
            <a:p>
              <a:pPr algn="ctr"/>
              <a:r>
                <a:rPr lang="en-US" altLang="zh-CN" sz="1100" b="1" dirty="0">
                  <a:latin typeface="Calibri" panose="020F0502020204030204" pitchFamily="34" charset="0"/>
                  <a:ea typeface="Times New Roman" panose="02020603050405020304" pitchFamily="18" charset="0"/>
                  <a:cs typeface="Calibri" panose="020F0502020204030204" pitchFamily="34" charset="0"/>
                </a:rPr>
                <a:t>...</a:t>
              </a:r>
            </a:p>
          </p:txBody>
        </p:sp>
        <p:cxnSp>
          <p:nvCxnSpPr>
            <p:cNvPr id="14" name="直接箭头连接符 134"/>
            <p:cNvCxnSpPr/>
            <p:nvPr/>
          </p:nvCxnSpPr>
          <p:spPr>
            <a:xfrm>
              <a:off x="5390849" y="4458123"/>
              <a:ext cx="151257" cy="355247"/>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6"/>
            <p:cNvCxnSpPr/>
            <p:nvPr/>
          </p:nvCxnSpPr>
          <p:spPr>
            <a:xfrm flipV="1">
              <a:off x="5368872" y="4938349"/>
              <a:ext cx="168373" cy="338924"/>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6" name="直接箭头连接符 151"/>
            <p:cNvCxnSpPr/>
            <p:nvPr/>
          </p:nvCxnSpPr>
          <p:spPr>
            <a:xfrm>
              <a:off x="5396127" y="4759059"/>
              <a:ext cx="145405" cy="109885"/>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7" name="Rectangle 47"/>
            <p:cNvSpPr>
              <a:spLocks noChangeArrowheads="1"/>
            </p:cNvSpPr>
            <p:nvPr/>
          </p:nvSpPr>
          <p:spPr bwMode="auto">
            <a:xfrm>
              <a:off x="2438783" y="4246090"/>
              <a:ext cx="2177906" cy="1344529"/>
            </a:xfrm>
            <a:prstGeom prst="rect">
              <a:avLst/>
            </a:prstGeom>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cxnSp>
          <p:nvCxnSpPr>
            <p:cNvPr id="18" name="直线箭头连接符 176"/>
            <p:cNvCxnSpPr/>
            <p:nvPr/>
          </p:nvCxnSpPr>
          <p:spPr>
            <a:xfrm>
              <a:off x="4308145" y="4821898"/>
              <a:ext cx="478683" cy="0"/>
            </a:xfrm>
            <a:prstGeom prst="straightConnector1">
              <a:avLst/>
            </a:prstGeom>
            <a:ln w="95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流程图: 过程 4"/>
            <p:cNvSpPr/>
            <p:nvPr/>
          </p:nvSpPr>
          <p:spPr>
            <a:xfrm>
              <a:off x="3658318" y="4303759"/>
              <a:ext cx="1035688" cy="243335"/>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pPr>
                <a:lnSpc>
                  <a:spcPts val="800"/>
                </a:lnSpc>
              </a:pP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Neural Network</a:t>
              </a:r>
            </a:p>
          </p:txBody>
        </p:sp>
        <p:sp>
          <p:nvSpPr>
            <p:cNvPr id="20" name="流程图: 过程 4"/>
            <p:cNvSpPr/>
            <p:nvPr/>
          </p:nvSpPr>
          <p:spPr>
            <a:xfrm>
              <a:off x="4218682" y="4637018"/>
              <a:ext cx="434778" cy="155775"/>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nSpc>
                  <a:spcPts val="800"/>
                </a:lnSpc>
              </a:pP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Sending rate</a:t>
              </a:r>
            </a:p>
          </p:txBody>
        </p:sp>
        <p:sp>
          <p:nvSpPr>
            <p:cNvPr id="21" name="文本框 20"/>
            <p:cNvSpPr txBox="1"/>
            <p:nvPr/>
          </p:nvSpPr>
          <p:spPr>
            <a:xfrm>
              <a:off x="5018832" y="4899141"/>
              <a:ext cx="309652" cy="366691"/>
            </a:xfrm>
            <a:prstGeom prst="rect">
              <a:avLst/>
            </a:prstGeom>
            <a:noFill/>
          </p:spPr>
          <p:txBody>
            <a:bodyPr vert="eaVert" wrap="square" rtlCol="0">
              <a:spAutoFit/>
            </a:bodyPr>
            <a:lstStyle/>
            <a:p>
              <a:pPr algn="ctr"/>
              <a:r>
                <a:rPr lang="en-US" altLang="zh-CN" sz="1100" b="1" dirty="0">
                  <a:latin typeface="Calibri" panose="020F0502020204030204" pitchFamily="34" charset="0"/>
                  <a:ea typeface="Times New Roman" panose="02020603050405020304" pitchFamily="18" charset="0"/>
                  <a:cs typeface="Calibri" panose="020F0502020204030204" pitchFamily="34" charset="0"/>
                </a:rPr>
                <a:t>...</a:t>
              </a:r>
            </a:p>
          </p:txBody>
        </p:sp>
        <p:sp>
          <p:nvSpPr>
            <p:cNvPr id="22" name="流程图: 过程 4"/>
            <p:cNvSpPr/>
            <p:nvPr/>
          </p:nvSpPr>
          <p:spPr>
            <a:xfrm>
              <a:off x="4665875" y="5438764"/>
              <a:ext cx="2748012" cy="157559"/>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Congestion control environment</a:t>
              </a:r>
            </a:p>
          </p:txBody>
        </p:sp>
        <p:sp>
          <p:nvSpPr>
            <p:cNvPr id="23" name="流程图: 过程 4"/>
            <p:cNvSpPr/>
            <p:nvPr/>
          </p:nvSpPr>
          <p:spPr>
            <a:xfrm>
              <a:off x="5440624" y="4367146"/>
              <a:ext cx="560448" cy="157559"/>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Queue</a:t>
              </a:r>
            </a:p>
          </p:txBody>
        </p:sp>
        <p:grpSp>
          <p:nvGrpSpPr>
            <p:cNvPr id="24" name="组合 64"/>
            <p:cNvGrpSpPr/>
            <p:nvPr/>
          </p:nvGrpSpPr>
          <p:grpSpPr>
            <a:xfrm>
              <a:off x="6708417" y="5198860"/>
              <a:ext cx="658393" cy="267861"/>
              <a:chOff x="7252148" y="3238524"/>
              <a:chExt cx="759123" cy="315611"/>
            </a:xfrm>
          </p:grpSpPr>
          <p:sp>
            <p:nvSpPr>
              <p:cNvPr id="165" name="Rectangle 47"/>
              <p:cNvSpPr>
                <a:spLocks noChangeArrowheads="1"/>
              </p:cNvSpPr>
              <p:nvPr/>
            </p:nvSpPr>
            <p:spPr bwMode="auto">
              <a:xfrm>
                <a:off x="7266191" y="3286305"/>
                <a:ext cx="731038" cy="214133"/>
              </a:xfrm>
              <a:prstGeom prst="rect">
                <a:avLst/>
              </a:prstGeom>
              <a:solidFill>
                <a:schemeClr val="accent3">
                  <a:lumMod val="60000"/>
                  <a:lumOff val="40000"/>
                </a:schemeClr>
              </a:solidFill>
              <a:ln w="9525" cap="rnd">
                <a:noFill/>
                <a:prstDash val="solid"/>
                <a:round/>
              </a:ln>
            </p:spPr>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166" name="矩形 165"/>
              <p:cNvSpPr/>
              <p:nvPr/>
            </p:nvSpPr>
            <p:spPr>
              <a:xfrm>
                <a:off x="7252148" y="3238524"/>
                <a:ext cx="759123" cy="315611"/>
              </a:xfrm>
              <a:prstGeom prst="rect">
                <a:avLst/>
              </a:prstGeom>
            </p:spPr>
            <p:style>
              <a:lnRef idx="1">
                <a:schemeClr val="accent6"/>
              </a:lnRef>
              <a:fillRef idx="2">
                <a:schemeClr val="accent6"/>
              </a:fillRef>
              <a:effectRef idx="1">
                <a:schemeClr val="accent6"/>
              </a:effectRef>
              <a:fontRef idx="minor">
                <a:schemeClr val="dk1"/>
              </a:fontRef>
            </p:style>
            <p:txBody>
              <a:bodyPr wrap="square" lIns="48000" rIns="48000">
                <a:spAutoFit/>
              </a:bodyPr>
              <a:lstStyle/>
              <a:p>
                <a:pPr eaLnBrk="0" hangingPunct="0">
                  <a:lnSpc>
                    <a:spcPts val="1200"/>
                  </a:lnSpc>
                </a:pPr>
                <a:r>
                  <a:rPr lang="zh-CN"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Receiver</a:t>
                </a:r>
                <a:endParaRPr lang="zh-CN" altLang="zh-CN" sz="1100" b="1" dirty="0">
                  <a:latin typeface="Calibri" panose="020F0502020204030204" pitchFamily="34" charset="0"/>
                  <a:cs typeface="Calibri" panose="020F0502020204030204" pitchFamily="34" charset="0"/>
                </a:endParaRPr>
              </a:p>
            </p:txBody>
          </p:sp>
        </p:grpSp>
        <p:sp>
          <p:nvSpPr>
            <p:cNvPr id="25" name="矩形 24"/>
            <p:cNvSpPr/>
            <p:nvPr/>
          </p:nvSpPr>
          <p:spPr>
            <a:xfrm>
              <a:off x="4803544" y="4310108"/>
              <a:ext cx="579287" cy="26786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eaLnBrk="0" hangingPunct="0">
                <a:lnSpc>
                  <a:spcPts val="1200"/>
                </a:lnSpc>
              </a:pPr>
              <a:r>
                <a:rPr lang="en-US"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Sender</a:t>
              </a:r>
            </a:p>
          </p:txBody>
        </p:sp>
        <p:grpSp>
          <p:nvGrpSpPr>
            <p:cNvPr id="26" name="组合 278"/>
            <p:cNvGrpSpPr/>
            <p:nvPr/>
          </p:nvGrpSpPr>
          <p:grpSpPr>
            <a:xfrm>
              <a:off x="4802446" y="4658320"/>
              <a:ext cx="579287" cy="435275"/>
              <a:chOff x="6852760" y="2655443"/>
              <a:chExt cx="667914" cy="512872"/>
            </a:xfrm>
          </p:grpSpPr>
          <p:sp>
            <p:nvSpPr>
              <p:cNvPr id="163" name="Rectangle 47"/>
              <p:cNvSpPr>
                <a:spLocks noChangeArrowheads="1"/>
              </p:cNvSpPr>
              <p:nvPr/>
            </p:nvSpPr>
            <p:spPr bwMode="auto">
              <a:xfrm>
                <a:off x="6859128" y="2659601"/>
                <a:ext cx="660043" cy="398968"/>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164" name="矩形 163"/>
              <p:cNvSpPr/>
              <p:nvPr/>
            </p:nvSpPr>
            <p:spPr>
              <a:xfrm>
                <a:off x="6852760" y="2655443"/>
                <a:ext cx="667914" cy="512872"/>
              </a:xfrm>
              <a:prstGeom prst="rect">
                <a:avLst/>
              </a:prstGeom>
              <a:ln>
                <a:noFill/>
              </a:ln>
            </p:spPr>
            <p:txBody>
              <a:bodyPr wrap="square" lIns="48000" rIns="48000">
                <a:spAutoFit/>
              </a:bodyPr>
              <a:lstStyle/>
              <a:p>
                <a:pPr eaLnBrk="0" hangingPunct="0">
                  <a:lnSpc>
                    <a:spcPts val="1200"/>
                  </a:lnSpc>
                </a:pPr>
                <a:r>
                  <a:rPr lang="en-US" altLang="zh-CN" sz="1100" b="1" i="1" dirty="0" err="1">
                    <a:solidFill>
                      <a:srgbClr val="000000"/>
                    </a:solidFill>
                    <a:latin typeface="Calibri" panose="020F0502020204030204" pitchFamily="34" charset="0"/>
                    <a:ea typeface="等线 Light" panose="02010600030101010101" pitchFamily="2" charset="-122"/>
                    <a:cs typeface="Calibri" panose="020F0502020204030204" pitchFamily="34" charset="0"/>
                  </a:rPr>
                  <a:t>DeepCC</a:t>
                </a:r>
                <a:endParaRPr lang="en-US" altLang="zh-CN" sz="1100" b="1" i="1" dirty="0">
                  <a:latin typeface="Calibri" panose="020F0502020204030204" pitchFamily="34" charset="0"/>
                  <a:cs typeface="Calibri" panose="020F0502020204030204" pitchFamily="34" charset="0"/>
                </a:endParaRPr>
              </a:p>
              <a:p>
                <a:pPr eaLnBrk="0" hangingPunct="0">
                  <a:lnSpc>
                    <a:spcPts val="1200"/>
                  </a:lnSpc>
                </a:pPr>
                <a:r>
                  <a:rPr lang="en-US" altLang="zh-CN" sz="1100" b="1" i="1" dirty="0">
                    <a:solidFill>
                      <a:srgbClr val="000000"/>
                    </a:solidFill>
                    <a:latin typeface="Calibri" panose="020F0502020204030204" pitchFamily="34" charset="0"/>
                    <a:ea typeface="等线 Light" panose="02010600030101010101" pitchFamily="2" charset="-122"/>
                    <a:cs typeface="Calibri" panose="020F0502020204030204" pitchFamily="34" charset="0"/>
                  </a:rPr>
                  <a:t>Sender</a:t>
                </a:r>
              </a:p>
            </p:txBody>
          </p:sp>
        </p:grpSp>
        <p:grpSp>
          <p:nvGrpSpPr>
            <p:cNvPr id="27" name="组合 281"/>
            <p:cNvGrpSpPr/>
            <p:nvPr/>
          </p:nvGrpSpPr>
          <p:grpSpPr>
            <a:xfrm>
              <a:off x="4771708" y="5143178"/>
              <a:ext cx="583600" cy="256533"/>
              <a:chOff x="6808507" y="2660252"/>
              <a:chExt cx="672887" cy="272561"/>
            </a:xfrm>
          </p:grpSpPr>
          <p:sp>
            <p:nvSpPr>
              <p:cNvPr id="161" name="Rectangle 47"/>
              <p:cNvSpPr>
                <a:spLocks noChangeArrowheads="1"/>
              </p:cNvSpPr>
              <p:nvPr/>
            </p:nvSpPr>
            <p:spPr bwMode="auto">
              <a:xfrm>
                <a:off x="6821351" y="2660252"/>
                <a:ext cx="660043" cy="272561"/>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162" name="矩形 161"/>
              <p:cNvSpPr/>
              <p:nvPr/>
            </p:nvSpPr>
            <p:spPr>
              <a:xfrm>
                <a:off x="6808507" y="2707796"/>
                <a:ext cx="667913" cy="177873"/>
              </a:xfrm>
              <a:prstGeom prst="rect">
                <a:avLst/>
              </a:prstGeom>
              <a:ln>
                <a:noFill/>
              </a:ln>
            </p:spPr>
            <p:txBody>
              <a:bodyPr wrap="square" lIns="90000" tIns="0" rIns="90000" bIns="0">
                <a:spAutoFit/>
              </a:bodyPr>
              <a:lstStyle/>
              <a:p>
                <a:pPr eaLnBrk="0" hangingPunct="0">
                  <a:lnSpc>
                    <a:spcPts val="1200"/>
                  </a:lnSpc>
                </a:pPr>
                <a:r>
                  <a:rPr lang="en-US"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Sender</a:t>
                </a:r>
              </a:p>
            </p:txBody>
          </p:sp>
        </p:grpSp>
        <p:grpSp>
          <p:nvGrpSpPr>
            <p:cNvPr id="28" name="组合 288"/>
            <p:cNvGrpSpPr/>
            <p:nvPr/>
          </p:nvGrpSpPr>
          <p:grpSpPr>
            <a:xfrm>
              <a:off x="2554502" y="4297824"/>
              <a:ext cx="946651" cy="336614"/>
              <a:chOff x="3106116" y="2958315"/>
              <a:chExt cx="673775" cy="310720"/>
            </a:xfrm>
          </p:grpSpPr>
          <p:sp>
            <p:nvSpPr>
              <p:cNvPr id="159" name="Rectangle 47"/>
              <p:cNvSpPr>
                <a:spLocks noChangeArrowheads="1"/>
              </p:cNvSpPr>
              <p:nvPr/>
            </p:nvSpPr>
            <p:spPr bwMode="auto">
              <a:xfrm>
                <a:off x="3106116" y="2958315"/>
                <a:ext cx="673775" cy="310720"/>
              </a:xfrm>
              <a:prstGeom prst="rect">
                <a:avLst/>
              </a:prstGeom>
              <a:noFill/>
              <a:ln w="9525" cap="rnd">
                <a:noFill/>
                <a:prstDash val="solid"/>
                <a:round/>
              </a:ln>
            </p:spPr>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160" name="矩形 159"/>
              <p:cNvSpPr/>
              <p:nvPr/>
            </p:nvSpPr>
            <p:spPr>
              <a:xfrm>
                <a:off x="3106116" y="2989448"/>
                <a:ext cx="673775" cy="26270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eaLnBrk="0" fontAlgn="base" hangingPunct="0">
                  <a:spcBef>
                    <a:spcPct val="0"/>
                  </a:spcBef>
                  <a:spcAft>
                    <a:spcPct val="0"/>
                  </a:spcAft>
                </a:pPr>
                <a:r>
                  <a:rPr lang="en-US"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Goal</a:t>
                </a:r>
              </a:p>
            </p:txBody>
          </p:sp>
        </p:grpSp>
        <p:grpSp>
          <p:nvGrpSpPr>
            <p:cNvPr id="29" name="组合 289"/>
            <p:cNvGrpSpPr/>
            <p:nvPr/>
          </p:nvGrpSpPr>
          <p:grpSpPr>
            <a:xfrm>
              <a:off x="2552003" y="4563050"/>
              <a:ext cx="946028" cy="347625"/>
              <a:chOff x="3103530" y="2958315"/>
              <a:chExt cx="676360" cy="310720"/>
            </a:xfrm>
          </p:grpSpPr>
          <p:sp>
            <p:nvSpPr>
              <p:cNvPr id="157" name="Rectangle 47"/>
              <p:cNvSpPr>
                <a:spLocks noChangeArrowheads="1"/>
              </p:cNvSpPr>
              <p:nvPr/>
            </p:nvSpPr>
            <p:spPr bwMode="auto">
              <a:xfrm>
                <a:off x="3106115" y="2958315"/>
                <a:ext cx="673775" cy="310720"/>
              </a:xfrm>
              <a:prstGeom prst="rect">
                <a:avLst/>
              </a:prstGeom>
              <a:noFill/>
              <a:ln w="9525" cap="rnd">
                <a:noFill/>
                <a:prstDash val="solid"/>
                <a:round/>
              </a:ln>
            </p:spPr>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158" name="矩形 157"/>
              <p:cNvSpPr/>
              <p:nvPr/>
            </p:nvSpPr>
            <p:spPr>
              <a:xfrm>
                <a:off x="3103530" y="3000661"/>
                <a:ext cx="673775" cy="239424"/>
              </a:xfrm>
              <a:prstGeom prst="rect">
                <a:avLst/>
              </a:prstGeom>
            </p:spPr>
            <p:style>
              <a:lnRef idx="2">
                <a:schemeClr val="accent2"/>
              </a:lnRef>
              <a:fillRef idx="1">
                <a:schemeClr val="lt1"/>
              </a:fillRef>
              <a:effectRef idx="0">
                <a:schemeClr val="accent2"/>
              </a:effectRef>
              <a:fontRef idx="minor">
                <a:schemeClr val="dk1"/>
              </a:fontRef>
            </p:style>
            <p:txBody>
              <a:bodyPr wrap="square" lIns="48000" rIns="48000">
                <a:spAutoFit/>
              </a:bodyPr>
              <a:lstStyle/>
              <a:p>
                <a:pPr eaLnBrk="0" hangingPunct="0">
                  <a:lnSpc>
                    <a:spcPts val="1200"/>
                  </a:lnSpc>
                </a:pPr>
                <a:r>
                  <a:rPr lang="en-US"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Measurement</a:t>
                </a:r>
              </a:p>
            </p:txBody>
          </p:sp>
        </p:grpSp>
        <p:grpSp>
          <p:nvGrpSpPr>
            <p:cNvPr id="30" name="组合 292"/>
            <p:cNvGrpSpPr/>
            <p:nvPr/>
          </p:nvGrpSpPr>
          <p:grpSpPr>
            <a:xfrm>
              <a:off x="2557793" y="5007597"/>
              <a:ext cx="944880" cy="406628"/>
              <a:chOff x="3103925" y="2973790"/>
              <a:chExt cx="675966" cy="295244"/>
            </a:xfrm>
          </p:grpSpPr>
          <p:sp>
            <p:nvSpPr>
              <p:cNvPr id="155" name="Rectangle 47"/>
              <p:cNvSpPr>
                <a:spLocks noChangeArrowheads="1"/>
              </p:cNvSpPr>
              <p:nvPr/>
            </p:nvSpPr>
            <p:spPr bwMode="auto">
              <a:xfrm>
                <a:off x="3106116" y="2973790"/>
                <a:ext cx="673775" cy="295244"/>
              </a:xfrm>
              <a:prstGeom prst="rect">
                <a:avLst/>
              </a:prstGeom>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100" b="1">
                  <a:latin typeface="Calibri" panose="020F0502020204030204" pitchFamily="34" charset="0"/>
                  <a:cs typeface="Calibri" panose="020F0502020204030204" pitchFamily="34" charset="0"/>
                </a:endParaRPr>
              </a:p>
            </p:txBody>
          </p:sp>
          <p:sp>
            <p:nvSpPr>
              <p:cNvPr id="156" name="矩形 155"/>
              <p:cNvSpPr/>
              <p:nvPr/>
            </p:nvSpPr>
            <p:spPr>
              <a:xfrm>
                <a:off x="3103925" y="3027356"/>
                <a:ext cx="673775" cy="206644"/>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State</a:t>
                </a:r>
              </a:p>
            </p:txBody>
          </p:sp>
        </p:grpSp>
        <p:cxnSp>
          <p:nvCxnSpPr>
            <p:cNvPr id="31" name="直线连接符 86"/>
            <p:cNvCxnSpPr/>
            <p:nvPr/>
          </p:nvCxnSpPr>
          <p:spPr>
            <a:xfrm>
              <a:off x="3501153" y="4411156"/>
              <a:ext cx="13048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86"/>
            <p:cNvCxnSpPr/>
            <p:nvPr/>
          </p:nvCxnSpPr>
          <p:spPr>
            <a:xfrm>
              <a:off x="3502675" y="5067238"/>
              <a:ext cx="12750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线连接符 86"/>
            <p:cNvCxnSpPr/>
            <p:nvPr/>
          </p:nvCxnSpPr>
          <p:spPr>
            <a:xfrm flipV="1">
              <a:off x="3498031" y="4777782"/>
              <a:ext cx="129420" cy="10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线连接符 86"/>
            <p:cNvCxnSpPr/>
            <p:nvPr/>
          </p:nvCxnSpPr>
          <p:spPr>
            <a:xfrm>
              <a:off x="3502674" y="5200250"/>
              <a:ext cx="126998" cy="17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86"/>
            <p:cNvCxnSpPr/>
            <p:nvPr/>
          </p:nvCxnSpPr>
          <p:spPr>
            <a:xfrm>
              <a:off x="3508197" y="5336795"/>
              <a:ext cx="121475" cy="24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组合 68"/>
            <p:cNvGrpSpPr/>
            <p:nvPr/>
          </p:nvGrpSpPr>
          <p:grpSpPr>
            <a:xfrm>
              <a:off x="3627451" y="4396411"/>
              <a:ext cx="684650" cy="978422"/>
              <a:chOff x="3703867" y="2392476"/>
              <a:chExt cx="789397" cy="1152847"/>
            </a:xfrm>
          </p:grpSpPr>
          <p:sp>
            <p:nvSpPr>
              <p:cNvPr id="107" name="椭圆 106"/>
              <p:cNvSpPr/>
              <p:nvPr/>
            </p:nvSpPr>
            <p:spPr>
              <a:xfrm>
                <a:off x="3708694" y="2392476"/>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08" name="椭圆 107"/>
              <p:cNvSpPr/>
              <p:nvPr/>
            </p:nvSpPr>
            <p:spPr>
              <a:xfrm>
                <a:off x="3707015" y="3140960"/>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09" name="椭圆 108"/>
              <p:cNvSpPr/>
              <p:nvPr/>
            </p:nvSpPr>
            <p:spPr>
              <a:xfrm>
                <a:off x="3706428" y="3299766"/>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0" name="椭圆 109"/>
              <p:cNvSpPr/>
              <p:nvPr/>
            </p:nvSpPr>
            <p:spPr>
              <a:xfrm>
                <a:off x="3991177" y="2557652"/>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1" name="椭圆 110"/>
              <p:cNvSpPr/>
              <p:nvPr/>
            </p:nvSpPr>
            <p:spPr>
              <a:xfrm>
                <a:off x="3992587" y="2780155"/>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2" name="椭圆 111"/>
              <p:cNvSpPr/>
              <p:nvPr/>
            </p:nvSpPr>
            <p:spPr>
              <a:xfrm>
                <a:off x="3990696" y="2983279"/>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3" name="椭圆 112"/>
              <p:cNvSpPr/>
              <p:nvPr/>
            </p:nvSpPr>
            <p:spPr>
              <a:xfrm>
                <a:off x="3993199" y="3178284"/>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4" name="椭圆 113"/>
              <p:cNvSpPr/>
              <p:nvPr/>
            </p:nvSpPr>
            <p:spPr>
              <a:xfrm>
                <a:off x="4227195" y="2659358"/>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5" name="椭圆 114"/>
              <p:cNvSpPr/>
              <p:nvPr/>
            </p:nvSpPr>
            <p:spPr>
              <a:xfrm>
                <a:off x="4231283" y="2851882"/>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6" name="椭圆 115"/>
              <p:cNvSpPr/>
              <p:nvPr/>
            </p:nvSpPr>
            <p:spPr>
              <a:xfrm>
                <a:off x="4226356" y="3036514"/>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7" name="椭圆 116"/>
              <p:cNvSpPr/>
              <p:nvPr/>
            </p:nvSpPr>
            <p:spPr>
              <a:xfrm>
                <a:off x="4417566" y="2851882"/>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sp>
            <p:nvSpPr>
              <p:cNvPr id="118" name="椭圆 117"/>
              <p:cNvSpPr/>
              <p:nvPr/>
            </p:nvSpPr>
            <p:spPr>
              <a:xfrm>
                <a:off x="3706428" y="3461459"/>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cxnSp>
            <p:nvCxnSpPr>
              <p:cNvPr id="119" name="直线连接符 80"/>
              <p:cNvCxnSpPr/>
              <p:nvPr/>
            </p:nvCxnSpPr>
            <p:spPr>
              <a:xfrm>
                <a:off x="3784392" y="2434408"/>
                <a:ext cx="206785" cy="1651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线连接符 84"/>
              <p:cNvCxnSpPr/>
              <p:nvPr/>
            </p:nvCxnSpPr>
            <p:spPr>
              <a:xfrm>
                <a:off x="3784392" y="2434408"/>
                <a:ext cx="206304" cy="5908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线连接符 96"/>
              <p:cNvCxnSpPr/>
              <p:nvPr/>
            </p:nvCxnSpPr>
            <p:spPr>
              <a:xfrm flipV="1">
                <a:off x="3782713" y="2822087"/>
                <a:ext cx="209874" cy="36080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线连接符 98"/>
              <p:cNvCxnSpPr/>
              <p:nvPr/>
            </p:nvCxnSpPr>
            <p:spPr>
              <a:xfrm flipV="1">
                <a:off x="3782713" y="3025211"/>
                <a:ext cx="207983" cy="15768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线连接符 100"/>
              <p:cNvCxnSpPr/>
              <p:nvPr/>
            </p:nvCxnSpPr>
            <p:spPr>
              <a:xfrm>
                <a:off x="3782713" y="3182892"/>
                <a:ext cx="210486" cy="373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p:nvPr/>
            </p:nvCxnSpPr>
            <p:spPr>
              <a:xfrm flipV="1">
                <a:off x="3782126" y="2599584"/>
                <a:ext cx="209051" cy="7421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线连接符 106"/>
              <p:cNvCxnSpPr/>
              <p:nvPr/>
            </p:nvCxnSpPr>
            <p:spPr>
              <a:xfrm flipV="1">
                <a:off x="3782126" y="2822087"/>
                <a:ext cx="210461" cy="51961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线连接符 108"/>
              <p:cNvCxnSpPr/>
              <p:nvPr/>
            </p:nvCxnSpPr>
            <p:spPr>
              <a:xfrm flipV="1">
                <a:off x="3782126" y="3025211"/>
                <a:ext cx="208570" cy="31648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线连接符 111"/>
              <p:cNvCxnSpPr/>
              <p:nvPr/>
            </p:nvCxnSpPr>
            <p:spPr>
              <a:xfrm flipV="1">
                <a:off x="3782126" y="3220216"/>
                <a:ext cx="211073" cy="1214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线连接符 116"/>
              <p:cNvCxnSpPr/>
              <p:nvPr/>
            </p:nvCxnSpPr>
            <p:spPr>
              <a:xfrm flipV="1">
                <a:off x="3782126" y="2599584"/>
                <a:ext cx="209051" cy="90380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线连接符 118"/>
              <p:cNvCxnSpPr/>
              <p:nvPr/>
            </p:nvCxnSpPr>
            <p:spPr>
              <a:xfrm flipV="1">
                <a:off x="3782126" y="2822087"/>
                <a:ext cx="210461" cy="68130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线连接符 120"/>
              <p:cNvCxnSpPr/>
              <p:nvPr/>
            </p:nvCxnSpPr>
            <p:spPr>
              <a:xfrm flipV="1">
                <a:off x="3782126" y="3025211"/>
                <a:ext cx="208570" cy="4781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线连接符 122"/>
              <p:cNvCxnSpPr/>
              <p:nvPr/>
            </p:nvCxnSpPr>
            <p:spPr>
              <a:xfrm flipV="1">
                <a:off x="3782126" y="3220216"/>
                <a:ext cx="211073" cy="283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线连接符 136"/>
              <p:cNvCxnSpPr/>
              <p:nvPr/>
            </p:nvCxnSpPr>
            <p:spPr>
              <a:xfrm>
                <a:off x="4066875" y="2599584"/>
                <a:ext cx="160320" cy="1017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线连接符 139"/>
              <p:cNvCxnSpPr/>
              <p:nvPr/>
            </p:nvCxnSpPr>
            <p:spPr>
              <a:xfrm>
                <a:off x="4066875" y="2599584"/>
                <a:ext cx="164408" cy="29423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线连接符 142"/>
              <p:cNvCxnSpPr/>
              <p:nvPr/>
            </p:nvCxnSpPr>
            <p:spPr>
              <a:xfrm>
                <a:off x="4066875" y="2599584"/>
                <a:ext cx="159481" cy="4788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线连接符 144"/>
              <p:cNvCxnSpPr/>
              <p:nvPr/>
            </p:nvCxnSpPr>
            <p:spPr>
              <a:xfrm flipV="1">
                <a:off x="4068285" y="2701290"/>
                <a:ext cx="158910" cy="12079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线连接符 146"/>
              <p:cNvCxnSpPr/>
              <p:nvPr/>
            </p:nvCxnSpPr>
            <p:spPr>
              <a:xfrm>
                <a:off x="4068285" y="2822087"/>
                <a:ext cx="162998" cy="717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线连接符 148"/>
              <p:cNvCxnSpPr/>
              <p:nvPr/>
            </p:nvCxnSpPr>
            <p:spPr>
              <a:xfrm>
                <a:off x="4068285" y="2822087"/>
                <a:ext cx="158071" cy="25635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线连接符 150"/>
              <p:cNvCxnSpPr/>
              <p:nvPr/>
            </p:nvCxnSpPr>
            <p:spPr>
              <a:xfrm flipV="1">
                <a:off x="4066394" y="2701290"/>
                <a:ext cx="160801" cy="3239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线连接符 152"/>
              <p:cNvCxnSpPr/>
              <p:nvPr/>
            </p:nvCxnSpPr>
            <p:spPr>
              <a:xfrm flipV="1">
                <a:off x="4066394" y="2893814"/>
                <a:ext cx="164889" cy="13139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线连接符 155"/>
              <p:cNvCxnSpPr/>
              <p:nvPr/>
            </p:nvCxnSpPr>
            <p:spPr>
              <a:xfrm>
                <a:off x="4066394" y="3025211"/>
                <a:ext cx="159962" cy="5323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线连接符 157"/>
              <p:cNvCxnSpPr/>
              <p:nvPr/>
            </p:nvCxnSpPr>
            <p:spPr>
              <a:xfrm flipV="1">
                <a:off x="4068897" y="2701290"/>
                <a:ext cx="158298" cy="51892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线连接符 160"/>
              <p:cNvCxnSpPr/>
              <p:nvPr/>
            </p:nvCxnSpPr>
            <p:spPr>
              <a:xfrm flipV="1">
                <a:off x="4068897" y="2893814"/>
                <a:ext cx="162386" cy="326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线连接符 162"/>
              <p:cNvCxnSpPr/>
              <p:nvPr/>
            </p:nvCxnSpPr>
            <p:spPr>
              <a:xfrm flipV="1">
                <a:off x="4068897" y="3078446"/>
                <a:ext cx="157459" cy="1417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线连接符 170"/>
              <p:cNvCxnSpPr/>
              <p:nvPr/>
            </p:nvCxnSpPr>
            <p:spPr>
              <a:xfrm>
                <a:off x="4302893" y="2701290"/>
                <a:ext cx="114673" cy="1925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线连接符 172"/>
              <p:cNvCxnSpPr/>
              <p:nvPr/>
            </p:nvCxnSpPr>
            <p:spPr>
              <a:xfrm>
                <a:off x="4306981" y="2893814"/>
                <a:ext cx="11058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线连接符 174"/>
              <p:cNvCxnSpPr/>
              <p:nvPr/>
            </p:nvCxnSpPr>
            <p:spPr>
              <a:xfrm flipV="1">
                <a:off x="4302054" y="2893814"/>
                <a:ext cx="115512" cy="1846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椭圆 146"/>
              <p:cNvSpPr/>
              <p:nvPr/>
            </p:nvSpPr>
            <p:spPr>
              <a:xfrm>
                <a:off x="3703867" y="2799902"/>
                <a:ext cx="75698" cy="838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b="1">
                  <a:solidFill>
                    <a:schemeClr val="tx1"/>
                  </a:solidFill>
                  <a:latin typeface="Calibri" panose="020F0502020204030204" pitchFamily="34" charset="0"/>
                  <a:cs typeface="Calibri" panose="020F0502020204030204" pitchFamily="34" charset="0"/>
                </a:endParaRPr>
              </a:p>
            </p:txBody>
          </p:sp>
          <p:cxnSp>
            <p:nvCxnSpPr>
              <p:cNvPr id="148" name="直线连接符 245"/>
              <p:cNvCxnSpPr/>
              <p:nvPr/>
            </p:nvCxnSpPr>
            <p:spPr>
              <a:xfrm flipV="1">
                <a:off x="3779565" y="2599584"/>
                <a:ext cx="211612" cy="2422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线连接符 247"/>
              <p:cNvCxnSpPr/>
              <p:nvPr/>
            </p:nvCxnSpPr>
            <p:spPr>
              <a:xfrm flipV="1">
                <a:off x="3779565" y="2822087"/>
                <a:ext cx="213022" cy="197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线连接符 249"/>
              <p:cNvCxnSpPr/>
              <p:nvPr/>
            </p:nvCxnSpPr>
            <p:spPr>
              <a:xfrm>
                <a:off x="3779565" y="2841834"/>
                <a:ext cx="211131" cy="1833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线连接符 80"/>
              <p:cNvCxnSpPr/>
              <p:nvPr/>
            </p:nvCxnSpPr>
            <p:spPr>
              <a:xfrm flipV="1">
                <a:off x="3782713" y="2599584"/>
                <a:ext cx="208464" cy="5833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线连接符 80"/>
              <p:cNvCxnSpPr/>
              <p:nvPr/>
            </p:nvCxnSpPr>
            <p:spPr>
              <a:xfrm>
                <a:off x="3784392" y="2434408"/>
                <a:ext cx="208195" cy="3876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线连接符 100"/>
              <p:cNvCxnSpPr/>
              <p:nvPr/>
            </p:nvCxnSpPr>
            <p:spPr>
              <a:xfrm>
                <a:off x="3779565" y="2841834"/>
                <a:ext cx="213634" cy="37838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线连接符 100"/>
              <p:cNvCxnSpPr/>
              <p:nvPr/>
            </p:nvCxnSpPr>
            <p:spPr>
              <a:xfrm>
                <a:off x="3784392" y="2434408"/>
                <a:ext cx="208807" cy="7858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流程图: 过程 4"/>
            <p:cNvSpPr/>
            <p:nvPr/>
          </p:nvSpPr>
          <p:spPr>
            <a:xfrm>
              <a:off x="3248853" y="5431569"/>
              <a:ext cx="831756" cy="146800"/>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i="1" dirty="0" err="1">
                  <a:solidFill>
                    <a:schemeClr val="tx1"/>
                  </a:solidFill>
                  <a:latin typeface="Calibri" panose="020F0502020204030204" pitchFamily="34" charset="0"/>
                  <a:ea typeface="Times New Roman" panose="02020603050405020304" pitchFamily="18" charset="0"/>
                  <a:cs typeface="Calibri" panose="020F0502020204030204" pitchFamily="34" charset="0"/>
                </a:rPr>
                <a:t>DeepCC</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agent</a:t>
              </a:r>
            </a:p>
          </p:txBody>
        </p:sp>
        <p:sp>
          <p:nvSpPr>
            <p:cNvPr id="38" name="流程图: 过程 4"/>
            <p:cNvSpPr/>
            <p:nvPr/>
          </p:nvSpPr>
          <p:spPr>
            <a:xfrm>
              <a:off x="9238512" y="4015544"/>
              <a:ext cx="947653" cy="323764"/>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measurement</a:t>
              </a:r>
            </a:p>
          </p:txBody>
        </p:sp>
        <p:cxnSp>
          <p:nvCxnSpPr>
            <p:cNvPr id="39" name="肘形连接符 38"/>
            <p:cNvCxnSpPr/>
            <p:nvPr/>
          </p:nvCxnSpPr>
          <p:spPr>
            <a:xfrm rot="5400000" flipH="1">
              <a:off x="3391101" y="2888274"/>
              <a:ext cx="501764" cy="4914335"/>
            </a:xfrm>
            <a:prstGeom prst="bentConnector4">
              <a:avLst>
                <a:gd name="adj1" fmla="val -45559"/>
                <a:gd name="adj2" fmla="val 10188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17"/>
            <p:cNvCxnSpPr/>
            <p:nvPr/>
          </p:nvCxnSpPr>
          <p:spPr>
            <a:xfrm>
              <a:off x="2292591" y="4786685"/>
              <a:ext cx="244993" cy="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17"/>
            <p:cNvCxnSpPr/>
            <p:nvPr/>
          </p:nvCxnSpPr>
          <p:spPr>
            <a:xfrm>
              <a:off x="2300908" y="5175639"/>
              <a:ext cx="2449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左大括号 41"/>
            <p:cNvSpPr/>
            <p:nvPr/>
          </p:nvSpPr>
          <p:spPr>
            <a:xfrm>
              <a:off x="972102" y="4577850"/>
              <a:ext cx="153442" cy="877627"/>
            </a:xfrm>
            <a:prstGeom prst="leftBrace">
              <a:avLst>
                <a:gd name="adj1" fmla="val 8333"/>
                <a:gd name="adj2" fmla="val 46191"/>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100" b="1">
                <a:latin typeface="Calibri" panose="020F0502020204030204" pitchFamily="34" charset="0"/>
                <a:cs typeface="Calibri" panose="020F0502020204030204" pitchFamily="34" charset="0"/>
              </a:endParaRPr>
            </a:p>
          </p:txBody>
        </p:sp>
        <p:grpSp>
          <p:nvGrpSpPr>
            <p:cNvPr id="43" name="组合 527"/>
            <p:cNvGrpSpPr/>
            <p:nvPr/>
          </p:nvGrpSpPr>
          <p:grpSpPr>
            <a:xfrm>
              <a:off x="1187630" y="5001601"/>
              <a:ext cx="1037549" cy="543317"/>
              <a:chOff x="2473703" y="4695831"/>
              <a:chExt cx="937721" cy="686814"/>
            </a:xfrm>
          </p:grpSpPr>
          <p:sp>
            <p:nvSpPr>
              <p:cNvPr id="101" name="文本框 100"/>
              <p:cNvSpPr txBox="1"/>
              <p:nvPr/>
            </p:nvSpPr>
            <p:spPr>
              <a:xfrm>
                <a:off x="2731194" y="5002061"/>
                <a:ext cx="413704" cy="224323"/>
              </a:xfrm>
              <a:prstGeom prst="rect">
                <a:avLst/>
              </a:prstGeom>
              <a:noFill/>
            </p:spPr>
            <p:txBody>
              <a:bodyPr vert="eaVert" wrap="square" rtlCol="0">
                <a:spAutoFit/>
              </a:bodyPr>
              <a:lstStyle/>
              <a:p>
                <a:r>
                  <a:rPr lang="en-US" altLang="zh-CN" sz="1100" b="1" dirty="0">
                    <a:latin typeface="Calibri" panose="020F0502020204030204" pitchFamily="34" charset="0"/>
                    <a:ea typeface="Times New Roman" panose="02020603050405020304" pitchFamily="18" charset="0"/>
                    <a:cs typeface="Calibri" panose="020F0502020204030204" pitchFamily="34" charset="0"/>
                  </a:rPr>
                  <a:t>...</a:t>
                </a:r>
              </a:p>
            </p:txBody>
          </p:sp>
          <p:sp>
            <p:nvSpPr>
              <p:cNvPr id="102" name="流程图: 过程 4"/>
              <p:cNvSpPr/>
              <p:nvPr/>
            </p:nvSpPr>
            <p:spPr>
              <a:xfrm>
                <a:off x="2738288" y="4703407"/>
                <a:ext cx="380918" cy="155971"/>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RTT</a:t>
                </a:r>
              </a:p>
            </p:txBody>
          </p:sp>
          <p:sp>
            <p:nvSpPr>
              <p:cNvPr id="103" name="流程图: 过程 4"/>
              <p:cNvSpPr/>
              <p:nvPr/>
            </p:nvSpPr>
            <p:spPr>
              <a:xfrm>
                <a:off x="2473703" y="5160011"/>
                <a:ext cx="908566" cy="155971"/>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err="1">
                    <a:solidFill>
                      <a:schemeClr val="tx1"/>
                    </a:solidFill>
                    <a:latin typeface="Calibri" panose="020F0502020204030204" pitchFamily="34" charset="0"/>
                    <a:ea typeface="Times New Roman" panose="02020603050405020304" pitchFamily="18" charset="0"/>
                    <a:cs typeface="Calibri" panose="020F0502020204030204" pitchFamily="34" charset="0"/>
                  </a:rPr>
                  <a:t>ack_send_ewma</a:t>
                </a:r>
                <a:endPar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104" name="流程图: 过程 4"/>
              <p:cNvSpPr/>
              <p:nvPr/>
            </p:nvSpPr>
            <p:spPr>
              <a:xfrm>
                <a:off x="2652891" y="4861357"/>
                <a:ext cx="540507" cy="155971"/>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err="1">
                    <a:solidFill>
                      <a:schemeClr val="tx1"/>
                    </a:solidFill>
                    <a:latin typeface="Calibri" panose="020F0502020204030204" pitchFamily="34" charset="0"/>
                    <a:ea typeface="Times New Roman" panose="02020603050405020304" pitchFamily="18" charset="0"/>
                    <a:cs typeface="Calibri" panose="020F0502020204030204" pitchFamily="34" charset="0"/>
                  </a:rPr>
                  <a:t>cwnds</a:t>
                </a:r>
                <a:endPar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105" name="左中括号 104"/>
              <p:cNvSpPr/>
              <p:nvPr/>
            </p:nvSpPr>
            <p:spPr>
              <a:xfrm>
                <a:off x="2508350" y="4695831"/>
                <a:ext cx="48804" cy="686814"/>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06" name="右中括号 105"/>
              <p:cNvSpPr/>
              <p:nvPr/>
            </p:nvSpPr>
            <p:spPr>
              <a:xfrm>
                <a:off x="3362620" y="4696493"/>
                <a:ext cx="48804" cy="68548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grpSp>
          <p:nvGrpSpPr>
            <p:cNvPr id="44" name="组合 9"/>
            <p:cNvGrpSpPr/>
            <p:nvPr/>
          </p:nvGrpSpPr>
          <p:grpSpPr>
            <a:xfrm>
              <a:off x="1234431" y="4639243"/>
              <a:ext cx="994196" cy="355881"/>
              <a:chOff x="1241099" y="2630540"/>
              <a:chExt cx="795307" cy="419324"/>
            </a:xfrm>
          </p:grpSpPr>
          <p:sp>
            <p:nvSpPr>
              <p:cNvPr id="95" name="流程图: 过程 4"/>
              <p:cNvSpPr/>
              <p:nvPr/>
            </p:nvSpPr>
            <p:spPr>
              <a:xfrm>
                <a:off x="1342970" y="2747056"/>
                <a:ext cx="522481" cy="185647"/>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err="1">
                    <a:solidFill>
                      <a:schemeClr val="tx1"/>
                    </a:solidFill>
                    <a:latin typeface="Calibri" panose="020F0502020204030204" pitchFamily="34" charset="0"/>
                    <a:ea typeface="Times New Roman" panose="02020603050405020304" pitchFamily="18" charset="0"/>
                    <a:cs typeface="Calibri" panose="020F0502020204030204" pitchFamily="34" charset="0"/>
                  </a:rPr>
                  <a:t>Goodput</a:t>
                </a:r>
                <a:endPar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96" name="流程图: 过程 4"/>
              <p:cNvSpPr/>
              <p:nvPr/>
            </p:nvSpPr>
            <p:spPr>
              <a:xfrm>
                <a:off x="1421927" y="2630540"/>
                <a:ext cx="375194" cy="155971"/>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Delay</a:t>
                </a:r>
              </a:p>
            </p:txBody>
          </p:sp>
          <p:sp>
            <p:nvSpPr>
              <p:cNvPr id="97" name="流程图: 过程 4"/>
              <p:cNvSpPr/>
              <p:nvPr/>
            </p:nvSpPr>
            <p:spPr>
              <a:xfrm>
                <a:off x="1337626" y="2893893"/>
                <a:ext cx="533168" cy="155971"/>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Loss rate</a:t>
                </a:r>
              </a:p>
            </p:txBody>
          </p:sp>
          <p:grpSp>
            <p:nvGrpSpPr>
              <p:cNvPr id="98" name="组合 529"/>
              <p:cNvGrpSpPr/>
              <p:nvPr/>
            </p:nvGrpSpPr>
            <p:grpSpPr>
              <a:xfrm>
                <a:off x="1241099" y="2659987"/>
                <a:ext cx="795307" cy="382246"/>
                <a:chOff x="2564403" y="4685128"/>
                <a:chExt cx="795307" cy="686814"/>
              </a:xfrm>
            </p:grpSpPr>
            <p:sp>
              <p:nvSpPr>
                <p:cNvPr id="99" name="左中括号 98"/>
                <p:cNvSpPr/>
                <p:nvPr/>
              </p:nvSpPr>
              <p:spPr>
                <a:xfrm>
                  <a:off x="2564403" y="4685128"/>
                  <a:ext cx="44308" cy="686814"/>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100" name="右中括号 99"/>
                <p:cNvSpPr/>
                <p:nvPr/>
              </p:nvSpPr>
              <p:spPr>
                <a:xfrm>
                  <a:off x="3316513" y="4685791"/>
                  <a:ext cx="43197" cy="68548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grpSp>
        <p:cxnSp>
          <p:nvCxnSpPr>
            <p:cNvPr id="45" name="直接箭头连接符 17"/>
            <p:cNvCxnSpPr/>
            <p:nvPr/>
          </p:nvCxnSpPr>
          <p:spPr>
            <a:xfrm>
              <a:off x="2282495" y="4455134"/>
              <a:ext cx="248400" cy="1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255"/>
            <p:cNvGrpSpPr/>
            <p:nvPr/>
          </p:nvGrpSpPr>
          <p:grpSpPr>
            <a:xfrm>
              <a:off x="6708417" y="4676585"/>
              <a:ext cx="658393" cy="267860"/>
              <a:chOff x="7252148" y="3282147"/>
              <a:chExt cx="759123" cy="315609"/>
            </a:xfrm>
          </p:grpSpPr>
          <p:sp>
            <p:nvSpPr>
              <p:cNvPr id="93" name="Rectangle 47"/>
              <p:cNvSpPr>
                <a:spLocks noChangeArrowheads="1"/>
              </p:cNvSpPr>
              <p:nvPr/>
            </p:nvSpPr>
            <p:spPr bwMode="auto">
              <a:xfrm>
                <a:off x="7266191" y="3286305"/>
                <a:ext cx="731038" cy="214133"/>
              </a:xfrm>
              <a:prstGeom prst="rect">
                <a:avLst/>
              </a:prstGeom>
              <a:solidFill>
                <a:schemeClr val="accent3">
                  <a:lumMod val="60000"/>
                  <a:lumOff val="40000"/>
                </a:schemeClr>
              </a:solidFill>
              <a:ln w="9525" cap="rnd">
                <a:noFill/>
                <a:prstDash val="solid"/>
                <a:round/>
              </a:ln>
            </p:spPr>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94" name="矩形 93"/>
              <p:cNvSpPr/>
              <p:nvPr/>
            </p:nvSpPr>
            <p:spPr>
              <a:xfrm>
                <a:off x="7252148" y="3282147"/>
                <a:ext cx="759123" cy="315609"/>
              </a:xfrm>
              <a:prstGeom prst="rect">
                <a:avLst/>
              </a:prstGeom>
            </p:spPr>
            <p:style>
              <a:lnRef idx="1">
                <a:schemeClr val="accent6"/>
              </a:lnRef>
              <a:fillRef idx="2">
                <a:schemeClr val="accent6"/>
              </a:fillRef>
              <a:effectRef idx="1">
                <a:schemeClr val="accent6"/>
              </a:effectRef>
              <a:fontRef idx="minor">
                <a:schemeClr val="dk1"/>
              </a:fontRef>
            </p:style>
            <p:txBody>
              <a:bodyPr wrap="square" lIns="48000" rIns="48000">
                <a:spAutoFit/>
              </a:bodyPr>
              <a:lstStyle/>
              <a:p>
                <a:pPr eaLnBrk="0" hangingPunct="0">
                  <a:lnSpc>
                    <a:spcPts val="1200"/>
                  </a:lnSpc>
                </a:pPr>
                <a:r>
                  <a:rPr lang="zh-CN"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Receiver</a:t>
                </a:r>
                <a:endParaRPr lang="zh-CN" altLang="zh-CN" sz="1100" b="1" dirty="0">
                  <a:latin typeface="Calibri" panose="020F0502020204030204" pitchFamily="34" charset="0"/>
                  <a:cs typeface="Calibri" panose="020F0502020204030204" pitchFamily="34" charset="0"/>
                </a:endParaRPr>
              </a:p>
            </p:txBody>
          </p:sp>
        </p:grpSp>
        <p:grpSp>
          <p:nvGrpSpPr>
            <p:cNvPr id="47" name="组合 259"/>
            <p:cNvGrpSpPr/>
            <p:nvPr/>
          </p:nvGrpSpPr>
          <p:grpSpPr>
            <a:xfrm>
              <a:off x="6705285" y="4353862"/>
              <a:ext cx="658393" cy="267860"/>
              <a:chOff x="7252148" y="3282147"/>
              <a:chExt cx="759123" cy="315609"/>
            </a:xfrm>
          </p:grpSpPr>
          <p:sp>
            <p:nvSpPr>
              <p:cNvPr id="91" name="Rectangle 47"/>
              <p:cNvSpPr>
                <a:spLocks noChangeArrowheads="1"/>
              </p:cNvSpPr>
              <p:nvPr/>
            </p:nvSpPr>
            <p:spPr bwMode="auto">
              <a:xfrm>
                <a:off x="7266191" y="3286305"/>
                <a:ext cx="731038" cy="214133"/>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endParaRPr lang="zh-CN" altLang="en-US" sz="1100" b="1">
                  <a:latin typeface="Calibri" panose="020F0502020204030204" pitchFamily="34" charset="0"/>
                  <a:cs typeface="Calibri" panose="020F0502020204030204" pitchFamily="34" charset="0"/>
                </a:endParaRPr>
              </a:p>
            </p:txBody>
          </p:sp>
          <p:sp>
            <p:nvSpPr>
              <p:cNvPr id="92" name="矩形 91"/>
              <p:cNvSpPr/>
              <p:nvPr/>
            </p:nvSpPr>
            <p:spPr>
              <a:xfrm>
                <a:off x="7252148" y="3282147"/>
                <a:ext cx="759123" cy="315609"/>
              </a:xfrm>
              <a:prstGeom prst="rect">
                <a:avLst/>
              </a:prstGeom>
            </p:spPr>
            <p:style>
              <a:lnRef idx="1">
                <a:schemeClr val="accent6"/>
              </a:lnRef>
              <a:fillRef idx="2">
                <a:schemeClr val="accent6"/>
              </a:fillRef>
              <a:effectRef idx="1">
                <a:schemeClr val="accent6"/>
              </a:effectRef>
              <a:fontRef idx="minor">
                <a:schemeClr val="dk1"/>
              </a:fontRef>
            </p:style>
            <p:txBody>
              <a:bodyPr wrap="square" lIns="48000" rIns="48000">
                <a:spAutoFit/>
              </a:bodyPr>
              <a:lstStyle/>
              <a:p>
                <a:pPr eaLnBrk="0" hangingPunct="0">
                  <a:lnSpc>
                    <a:spcPts val="1200"/>
                  </a:lnSpc>
                </a:pPr>
                <a:r>
                  <a:rPr lang="zh-CN" altLang="zh-CN" sz="1100" b="1" dirty="0">
                    <a:solidFill>
                      <a:srgbClr val="000000"/>
                    </a:solidFill>
                    <a:latin typeface="Calibri" panose="020F0502020204030204" pitchFamily="34" charset="0"/>
                    <a:ea typeface="等线 Light" panose="02010600030101010101" pitchFamily="2" charset="-122"/>
                    <a:cs typeface="Calibri" panose="020F0502020204030204" pitchFamily="34" charset="0"/>
                  </a:rPr>
                  <a:t>Receiver</a:t>
                </a:r>
                <a:endParaRPr lang="zh-CN" altLang="zh-CN" sz="1100" b="1" dirty="0">
                  <a:latin typeface="Calibri" panose="020F0502020204030204" pitchFamily="34" charset="0"/>
                  <a:cs typeface="Calibri" panose="020F0502020204030204" pitchFamily="34" charset="0"/>
                </a:endParaRPr>
              </a:p>
            </p:txBody>
          </p:sp>
        </p:grpSp>
        <p:cxnSp>
          <p:nvCxnSpPr>
            <p:cNvPr id="48" name="肘形连接符 47"/>
            <p:cNvCxnSpPr/>
            <p:nvPr/>
          </p:nvCxnSpPr>
          <p:spPr>
            <a:xfrm rot="5400000" flipH="1" flipV="1">
              <a:off x="3189828" y="3848928"/>
              <a:ext cx="320623" cy="64462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rot="10800000">
              <a:off x="4238348" y="4010927"/>
              <a:ext cx="1809515" cy="235166"/>
            </a:xfrm>
            <a:prstGeom prst="bentConnector3">
              <a:avLst>
                <a:gd name="adj1" fmla="val -53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组合 525"/>
            <p:cNvGrpSpPr/>
            <p:nvPr/>
          </p:nvGrpSpPr>
          <p:grpSpPr>
            <a:xfrm>
              <a:off x="3657893" y="3932753"/>
              <a:ext cx="580454" cy="165741"/>
              <a:chOff x="3150485" y="1673591"/>
              <a:chExt cx="895040" cy="284479"/>
            </a:xfrm>
          </p:grpSpPr>
          <p:grpSp>
            <p:nvGrpSpPr>
              <p:cNvPr id="85" name="组合 84"/>
              <p:cNvGrpSpPr/>
              <p:nvPr/>
            </p:nvGrpSpPr>
            <p:grpSpPr>
              <a:xfrm>
                <a:off x="3155951" y="1673591"/>
                <a:ext cx="889574" cy="282341"/>
                <a:chOff x="4148925" y="1616180"/>
                <a:chExt cx="573783" cy="220341"/>
              </a:xfrm>
            </p:grpSpPr>
            <p:sp>
              <p:nvSpPr>
                <p:cNvPr id="87" name="流程图: 过程 4"/>
                <p:cNvSpPr/>
                <p:nvPr/>
              </p:nvSpPr>
              <p:spPr>
                <a:xfrm>
                  <a:off x="4159878" y="1628071"/>
                  <a:ext cx="562830" cy="185647"/>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Reward</a:t>
                  </a:r>
                </a:p>
              </p:txBody>
            </p:sp>
            <p:grpSp>
              <p:nvGrpSpPr>
                <p:cNvPr id="88" name="组合 297"/>
                <p:cNvGrpSpPr/>
                <p:nvPr/>
              </p:nvGrpSpPr>
              <p:grpSpPr>
                <a:xfrm>
                  <a:off x="4148925" y="1616180"/>
                  <a:ext cx="562830" cy="220341"/>
                  <a:chOff x="2439480" y="4685128"/>
                  <a:chExt cx="998862" cy="686814"/>
                </a:xfrm>
              </p:grpSpPr>
              <p:sp>
                <p:nvSpPr>
                  <p:cNvPr id="89" name="左中括号 88"/>
                  <p:cNvSpPr/>
                  <p:nvPr/>
                </p:nvSpPr>
                <p:spPr>
                  <a:xfrm>
                    <a:off x="2439480" y="4685128"/>
                    <a:ext cx="101501" cy="686814"/>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90" name="右中括号 89"/>
                  <p:cNvSpPr/>
                  <p:nvPr/>
                </p:nvSpPr>
                <p:spPr>
                  <a:xfrm>
                    <a:off x="3316513" y="4685790"/>
                    <a:ext cx="121829" cy="685489"/>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grpSp>
          <p:sp>
            <p:nvSpPr>
              <p:cNvPr id="86" name="矩形 85"/>
              <p:cNvSpPr/>
              <p:nvPr/>
            </p:nvSpPr>
            <p:spPr>
              <a:xfrm>
                <a:off x="3150485" y="1677928"/>
                <a:ext cx="877808" cy="28014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cxnSp>
          <p:nvCxnSpPr>
            <p:cNvPr id="51" name="肘形连接符 323"/>
            <p:cNvCxnSpPr/>
            <p:nvPr/>
          </p:nvCxnSpPr>
          <p:spPr>
            <a:xfrm>
              <a:off x="3942173" y="4098236"/>
              <a:ext cx="438" cy="1478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926060" y="4263470"/>
              <a:ext cx="329335" cy="2995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53" name="文本框 52"/>
            <p:cNvSpPr txBox="1"/>
            <p:nvPr/>
          </p:nvSpPr>
          <p:spPr>
            <a:xfrm>
              <a:off x="7942266" y="3538525"/>
              <a:ext cx="1463901" cy="184154"/>
            </a:xfrm>
            <a:prstGeom prst="rect">
              <a:avLst/>
            </a:prstGeom>
            <a:noFill/>
          </p:spPr>
          <p:txBody>
            <a:bodyPr wrap="square" lIns="0" tIns="0" rIns="0" bIns="0" rtlCol="0">
              <a:spAutoFit/>
            </a:bodyPr>
            <a:lstStyle/>
            <a:p>
              <a:r>
                <a:rPr lang="en-US" altLang="zh-CN" sz="1100" b="1" dirty="0">
                  <a:latin typeface="Calibri" panose="020F0502020204030204" pitchFamily="34" charset="0"/>
                  <a:ea typeface="Times New Roman" panose="02020603050405020304" pitchFamily="18" charset="0"/>
                  <a:cs typeface="Calibri" panose="020F0502020204030204" pitchFamily="34" charset="0"/>
                </a:rPr>
                <a:t>Application</a:t>
              </a:r>
              <a:r>
                <a:rPr lang="zh-CN" altLang="en-US" sz="1100" b="1" dirty="0">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latin typeface="Calibri" panose="020F0502020204030204" pitchFamily="34" charset="0"/>
                  <a:ea typeface="Times New Roman" panose="02020603050405020304" pitchFamily="18" charset="0"/>
                  <a:cs typeface="Calibri" panose="020F0502020204030204" pitchFamily="34" charset="0"/>
                </a:rPr>
                <a:t>requirements</a:t>
              </a:r>
            </a:p>
          </p:txBody>
        </p:sp>
        <p:grpSp>
          <p:nvGrpSpPr>
            <p:cNvPr id="54" name="组合 342"/>
            <p:cNvGrpSpPr/>
            <p:nvPr/>
          </p:nvGrpSpPr>
          <p:grpSpPr>
            <a:xfrm>
              <a:off x="7905219" y="3519191"/>
              <a:ext cx="1351896" cy="242530"/>
              <a:chOff x="2845790" y="4685790"/>
              <a:chExt cx="681381" cy="708551"/>
            </a:xfrm>
          </p:grpSpPr>
          <p:sp>
            <p:nvSpPr>
              <p:cNvPr id="83" name="左中括号 82"/>
              <p:cNvSpPr/>
              <p:nvPr/>
            </p:nvSpPr>
            <p:spPr>
              <a:xfrm>
                <a:off x="2845790" y="4705376"/>
                <a:ext cx="38353" cy="688965"/>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84" name="右中括号 83"/>
              <p:cNvSpPr/>
              <p:nvPr/>
            </p:nvSpPr>
            <p:spPr>
              <a:xfrm>
                <a:off x="3481155" y="4685790"/>
                <a:ext cx="46016" cy="685487"/>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grpSp>
          <p:nvGrpSpPr>
            <p:cNvPr id="55" name="组合 570"/>
            <p:cNvGrpSpPr/>
            <p:nvPr/>
          </p:nvGrpSpPr>
          <p:grpSpPr>
            <a:xfrm>
              <a:off x="8037534" y="3139153"/>
              <a:ext cx="1112091" cy="223478"/>
              <a:chOff x="1815733" y="215924"/>
              <a:chExt cx="7768748" cy="1595382"/>
            </a:xfrm>
          </p:grpSpPr>
          <p:pic>
            <p:nvPicPr>
              <p:cNvPr id="79" name="Picture 2" descr="âfacebook logo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8110" y="217134"/>
                <a:ext cx="1593572" cy="1593577"/>
              </a:xfrm>
              <a:prstGeom prst="rect">
                <a:avLst/>
              </a:prstGeom>
              <a:noFill/>
              <a:extLst>
                <a:ext uri="{909E8E84-426E-40DD-AFC4-6F175D3DCCD1}">
                  <a14:hiddenFill xmlns:a14="http://schemas.microsoft.com/office/drawing/2010/main">
                    <a:solidFill>
                      <a:srgbClr val="FFFFFF"/>
                    </a:solidFill>
                  </a14:hiddenFill>
                </a:ext>
              </a:extLst>
            </p:spPr>
          </p:pic>
          <p:pic>
            <p:nvPicPr>
              <p:cNvPr id="80" name="图片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9105" y="216529"/>
                <a:ext cx="2259779" cy="1594777"/>
              </a:xfrm>
              <a:prstGeom prst="rect">
                <a:avLst/>
              </a:prstGeom>
            </p:spPr>
          </p:pic>
          <p:pic>
            <p:nvPicPr>
              <p:cNvPr id="81" name="Picture 12" descr="âdropbox logo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5733" y="215924"/>
                <a:ext cx="1559421" cy="155942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4" descr="âchrome logoâçå¾çæç´¢ç»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26266" y="217134"/>
                <a:ext cx="1558215" cy="1558218"/>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矩形 55"/>
            <p:cNvSpPr/>
            <p:nvPr/>
          </p:nvSpPr>
          <p:spPr>
            <a:xfrm>
              <a:off x="7962373" y="3100237"/>
              <a:ext cx="1187253" cy="284429"/>
            </a:xfrm>
            <a:prstGeom prst="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cxnSp>
          <p:nvCxnSpPr>
            <p:cNvPr id="57" name="直接箭头连接符 17"/>
            <p:cNvCxnSpPr/>
            <p:nvPr/>
          </p:nvCxnSpPr>
          <p:spPr>
            <a:xfrm>
              <a:off x="8527423" y="3404032"/>
              <a:ext cx="0" cy="173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流程图: 过程 4"/>
            <p:cNvSpPr/>
            <p:nvPr/>
          </p:nvSpPr>
          <p:spPr>
            <a:xfrm>
              <a:off x="3942173" y="4059409"/>
              <a:ext cx="2185396" cy="145730"/>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Performance metric measurements</a:t>
              </a:r>
            </a:p>
          </p:txBody>
        </p:sp>
        <p:cxnSp>
          <p:nvCxnSpPr>
            <p:cNvPr id="59" name="直接箭头连接符 17"/>
            <p:cNvCxnSpPr/>
            <p:nvPr/>
          </p:nvCxnSpPr>
          <p:spPr>
            <a:xfrm>
              <a:off x="8527423" y="3761721"/>
              <a:ext cx="0" cy="297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50326" y="3910703"/>
              <a:ext cx="1309202" cy="200896"/>
            </a:xfrm>
            <a:prstGeom prst="rect">
              <a:avLst/>
            </a:prstGeom>
            <a:noFill/>
          </p:spPr>
          <p:txBody>
            <a:bodyPr wrap="square" lIns="0" tIns="0" rIns="0" bIns="0" rtlCol="0">
              <a:spAutoFit/>
            </a:bodyPr>
            <a:lstStyle/>
            <a:p>
              <a:pPr algn="r"/>
              <a:r>
                <a:rPr lang="en-US" altLang="zh-CN" sz="1200" b="1" dirty="0">
                  <a:latin typeface="Calibri" panose="020F0502020204030204" pitchFamily="34" charset="0"/>
                  <a:ea typeface="Times New Roman" panose="02020603050405020304" pitchFamily="18" charset="0"/>
                  <a:cs typeface="Calibri" panose="020F0502020204030204" pitchFamily="34" charset="0"/>
                </a:rPr>
                <a:t>Offline</a:t>
              </a:r>
              <a:r>
                <a:rPr lang="zh-CN" altLang="en-US" sz="1200" b="1" dirty="0">
                  <a:latin typeface="Calibri" panose="020F0502020204030204" pitchFamily="34" charset="0"/>
                  <a:ea typeface="Times New Roman" panose="02020603050405020304" pitchFamily="18" charset="0"/>
                  <a:cs typeface="Calibri" panose="020F0502020204030204" pitchFamily="34" charset="0"/>
                </a:rPr>
                <a:t> </a:t>
              </a:r>
              <a:r>
                <a:rPr lang="en-US" altLang="zh-CN" sz="1200" b="1" dirty="0">
                  <a:latin typeface="Calibri" panose="020F0502020204030204" pitchFamily="34" charset="0"/>
                  <a:ea typeface="Times New Roman" panose="02020603050405020304" pitchFamily="18" charset="0"/>
                  <a:cs typeface="Calibri" panose="020F0502020204030204" pitchFamily="34" charset="0"/>
                </a:rPr>
                <a:t>stage</a:t>
              </a:r>
            </a:p>
          </p:txBody>
        </p:sp>
        <p:grpSp>
          <p:nvGrpSpPr>
            <p:cNvPr id="61" name="组合 9"/>
            <p:cNvGrpSpPr/>
            <p:nvPr/>
          </p:nvGrpSpPr>
          <p:grpSpPr>
            <a:xfrm>
              <a:off x="1242278" y="4308985"/>
              <a:ext cx="978099" cy="324412"/>
              <a:chOff x="1238743" y="2729820"/>
              <a:chExt cx="834765" cy="382245"/>
            </a:xfrm>
          </p:grpSpPr>
          <p:sp>
            <p:nvSpPr>
              <p:cNvPr id="75" name="流程图: 过程 4"/>
              <p:cNvSpPr/>
              <p:nvPr/>
            </p:nvSpPr>
            <p:spPr>
              <a:xfrm>
                <a:off x="1346991" y="2798349"/>
                <a:ext cx="623498" cy="274456"/>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Random</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goal</a:t>
                </a:r>
              </a:p>
            </p:txBody>
          </p:sp>
          <p:grpSp>
            <p:nvGrpSpPr>
              <p:cNvPr id="76" name="组合 529"/>
              <p:cNvGrpSpPr/>
              <p:nvPr/>
            </p:nvGrpSpPr>
            <p:grpSpPr>
              <a:xfrm>
                <a:off x="1238743" y="2729820"/>
                <a:ext cx="834765" cy="382245"/>
                <a:chOff x="2562047" y="4810607"/>
                <a:chExt cx="834765" cy="686813"/>
              </a:xfrm>
            </p:grpSpPr>
            <p:sp>
              <p:nvSpPr>
                <p:cNvPr id="77" name="左中括号 76"/>
                <p:cNvSpPr/>
                <p:nvPr/>
              </p:nvSpPr>
              <p:spPr>
                <a:xfrm>
                  <a:off x="2562047" y="4810607"/>
                  <a:ext cx="44308" cy="686813"/>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sp>
              <p:nvSpPr>
                <p:cNvPr id="78" name="右中括号 77"/>
                <p:cNvSpPr/>
                <p:nvPr/>
              </p:nvSpPr>
              <p:spPr>
                <a:xfrm>
                  <a:off x="3351811" y="4810607"/>
                  <a:ext cx="45001" cy="685490"/>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00" b="1">
                    <a:latin typeface="Calibri" panose="020F0502020204030204" pitchFamily="34" charset="0"/>
                    <a:cs typeface="Calibri" panose="020F0502020204030204" pitchFamily="34" charset="0"/>
                  </a:endParaRPr>
                </a:p>
              </p:txBody>
            </p:sp>
          </p:grpSp>
        </p:grpSp>
        <p:sp>
          <p:nvSpPr>
            <p:cNvPr id="62" name="右箭头 61"/>
            <p:cNvSpPr/>
            <p:nvPr/>
          </p:nvSpPr>
          <p:spPr>
            <a:xfrm>
              <a:off x="7488348" y="5007594"/>
              <a:ext cx="393153" cy="284758"/>
            </a:xfrm>
            <a:prstGeom prst="rightArrow">
              <a:avLst>
                <a:gd name="adj1" fmla="val 50000"/>
                <a:gd name="adj2" fmla="val 4491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100" b="1"/>
            </a:p>
          </p:txBody>
        </p:sp>
        <p:sp>
          <p:nvSpPr>
            <p:cNvPr id="63" name="文本框 62"/>
            <p:cNvSpPr txBox="1"/>
            <p:nvPr/>
          </p:nvSpPr>
          <p:spPr>
            <a:xfrm>
              <a:off x="9753890" y="3882529"/>
              <a:ext cx="879697" cy="200896"/>
            </a:xfrm>
            <a:prstGeom prst="rect">
              <a:avLst/>
            </a:prstGeom>
            <a:noFill/>
          </p:spPr>
          <p:txBody>
            <a:bodyPr wrap="square" lIns="0" tIns="0" rIns="0" bIns="0" rtlCol="0">
              <a:spAutoFit/>
            </a:bodyPr>
            <a:lstStyle/>
            <a:p>
              <a:pPr algn="r"/>
              <a:r>
                <a:rPr lang="en-US" altLang="zh-CN" sz="1200" b="1" dirty="0">
                  <a:latin typeface="Calibri" panose="020F0502020204030204" pitchFamily="34" charset="0"/>
                  <a:ea typeface="Times New Roman" panose="02020603050405020304" pitchFamily="18" charset="0"/>
                  <a:cs typeface="Calibri" panose="020F0502020204030204" pitchFamily="34" charset="0"/>
                </a:rPr>
                <a:t> Online</a:t>
              </a:r>
              <a:r>
                <a:rPr lang="zh-CN" altLang="en-US" sz="1200" b="1" dirty="0">
                  <a:latin typeface="Calibri" panose="020F0502020204030204" pitchFamily="34" charset="0"/>
                  <a:ea typeface="Times New Roman" panose="02020603050405020304" pitchFamily="18" charset="0"/>
                  <a:cs typeface="Calibri" panose="020F0502020204030204" pitchFamily="34" charset="0"/>
                </a:rPr>
                <a:t> </a:t>
              </a:r>
              <a:r>
                <a:rPr lang="en-US" altLang="zh-CN" sz="1200" b="1" dirty="0">
                  <a:latin typeface="Calibri" panose="020F0502020204030204" pitchFamily="34" charset="0"/>
                  <a:ea typeface="Times New Roman" panose="02020603050405020304" pitchFamily="18" charset="0"/>
                  <a:cs typeface="Calibri" panose="020F0502020204030204" pitchFamily="34" charset="0"/>
                </a:rPr>
                <a:t>stage</a:t>
              </a:r>
            </a:p>
          </p:txBody>
        </p:sp>
        <p:sp>
          <p:nvSpPr>
            <p:cNvPr id="64" name="圆角矩形 63"/>
            <p:cNvSpPr/>
            <p:nvPr/>
          </p:nvSpPr>
          <p:spPr>
            <a:xfrm>
              <a:off x="7887363" y="4909758"/>
              <a:ext cx="1112350" cy="43113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1100" b="1" i="1" dirty="0" err="1">
                  <a:latin typeface="Calibri" panose="020F0502020204030204" pitchFamily="34" charset="0"/>
                  <a:ea typeface="Calibri" panose="020F0502020204030204" pitchFamily="34" charset="0"/>
                  <a:cs typeface="Calibri" panose="020F0502020204030204" pitchFamily="34" charset="0"/>
                </a:rPr>
                <a:t>DeepCC</a:t>
              </a:r>
              <a:r>
                <a:rPr kumimoji="1" lang="zh-CN" altLang="en-US" sz="1100" b="1" i="1" dirty="0">
                  <a:latin typeface="Calibri" panose="020F0502020204030204" pitchFamily="34" charset="0"/>
                  <a:ea typeface="Calibri" panose="020F0502020204030204" pitchFamily="34" charset="0"/>
                  <a:cs typeface="Calibri" panose="020F0502020204030204" pitchFamily="34" charset="0"/>
                </a:rPr>
                <a:t> </a:t>
              </a:r>
              <a:r>
                <a:rPr kumimoji="1" lang="en-US" altLang="zh-CN" sz="1100" b="1" dirty="0">
                  <a:latin typeface="Calibri" panose="020F0502020204030204" pitchFamily="34" charset="0"/>
                  <a:ea typeface="Calibri" panose="020F0502020204030204" pitchFamily="34" charset="0"/>
                  <a:cs typeface="Calibri" panose="020F0502020204030204" pitchFamily="34" charset="0"/>
                </a:rPr>
                <a:t>agent</a:t>
              </a:r>
              <a:endParaRPr kumimoji="1" lang="zh-CN" alt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圆角矩形 64"/>
            <p:cNvSpPr/>
            <p:nvPr/>
          </p:nvSpPr>
          <p:spPr>
            <a:xfrm>
              <a:off x="7858450" y="4059409"/>
              <a:ext cx="1268632" cy="4311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100" b="1" dirty="0">
                  <a:solidFill>
                    <a:schemeClr val="tx1"/>
                  </a:solidFill>
                  <a:latin typeface="Calibri" panose="020F0502020204030204" pitchFamily="34" charset="0"/>
                  <a:ea typeface="Calibri" panose="020F0502020204030204" pitchFamily="34" charset="0"/>
                  <a:cs typeface="Calibri" panose="020F0502020204030204" pitchFamily="34" charset="0"/>
                </a:rPr>
                <a:t>Multi-dimensional</a:t>
              </a:r>
              <a:r>
                <a:rPr lang="zh-CN" altLang="en-US" sz="11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zh-CN" sz="1100" b="1" dirty="0">
                  <a:solidFill>
                    <a:schemeClr val="tx1"/>
                  </a:solidFill>
                  <a:latin typeface="Calibri" panose="020F0502020204030204" pitchFamily="34" charset="0"/>
                  <a:ea typeface="Calibri" panose="020F0502020204030204" pitchFamily="34" charset="0"/>
                  <a:cs typeface="Calibri" panose="020F0502020204030204" pitchFamily="34" charset="0"/>
                </a:rPr>
                <a:t>gradient</a:t>
              </a:r>
              <a:r>
                <a:rPr lang="zh-CN" altLang="en-US" sz="11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zh-CN" sz="1100" b="1" dirty="0">
                  <a:solidFill>
                    <a:schemeClr val="tx1"/>
                  </a:solidFill>
                  <a:latin typeface="Calibri" panose="020F0502020204030204" pitchFamily="34" charset="0"/>
                  <a:ea typeface="Calibri" panose="020F0502020204030204" pitchFamily="34" charset="0"/>
                  <a:cs typeface="Calibri" panose="020F0502020204030204" pitchFamily="34" charset="0"/>
                </a:rPr>
                <a:t>descent</a:t>
              </a:r>
              <a:endParaRPr lang="zh-CN" altLang="en-US" sz="11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66" name="直接箭头连接符 17"/>
            <p:cNvCxnSpPr/>
            <p:nvPr/>
          </p:nvCxnSpPr>
          <p:spPr>
            <a:xfrm flipH="1">
              <a:off x="8527423" y="4523437"/>
              <a:ext cx="0" cy="3786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176"/>
            <p:cNvCxnSpPr>
              <a:endCxn id="68" idx="1"/>
            </p:cNvCxnSpPr>
            <p:nvPr/>
          </p:nvCxnSpPr>
          <p:spPr>
            <a:xfrm>
              <a:off x="8999714" y="5055019"/>
              <a:ext cx="754177"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9753890" y="4794576"/>
              <a:ext cx="856271" cy="520885"/>
            </a:xfrm>
            <a:prstGeom prst="roundRect">
              <a:avLst/>
            </a:prstGeom>
          </p:spPr>
          <p:style>
            <a:lnRef idx="1">
              <a:schemeClr val="accent3"/>
            </a:lnRef>
            <a:fillRef idx="2">
              <a:schemeClr val="accent3"/>
            </a:fillRef>
            <a:effectRef idx="1">
              <a:schemeClr val="accent3"/>
            </a:effectRef>
            <a:fontRef idx="minor">
              <a:schemeClr val="dk1"/>
            </a:fontRef>
          </p:style>
          <p:txBody>
            <a:bodyPr lIns="90000" tIns="46800" rIns="90000" bIns="46800" rtlCol="0" anchor="ctr"/>
            <a:lstStyle/>
            <a:p>
              <a:pPr algn="ctr"/>
              <a:r>
                <a:rPr kumimoji="1" lang="en-US" altLang="zh-CN" sz="1100" b="1" dirty="0">
                  <a:latin typeface="Calibri" panose="020F0502020204030204" pitchFamily="34" charset="0"/>
                  <a:ea typeface="Calibri" panose="020F0502020204030204" pitchFamily="34" charset="0"/>
                  <a:cs typeface="Calibri" panose="020F0502020204030204" pitchFamily="34" charset="0"/>
                </a:rPr>
                <a:t>Congestion</a:t>
              </a:r>
              <a:r>
                <a:rPr kumimoji="1" lang="zh-CN" altLang="en-US" sz="1100" b="1" dirty="0">
                  <a:latin typeface="Calibri" panose="020F0502020204030204" pitchFamily="34" charset="0"/>
                  <a:ea typeface="Calibri" panose="020F0502020204030204" pitchFamily="34" charset="0"/>
                  <a:cs typeface="Calibri" panose="020F0502020204030204" pitchFamily="34" charset="0"/>
                </a:rPr>
                <a:t> </a:t>
              </a:r>
              <a:r>
                <a:rPr kumimoji="1" lang="en-US" altLang="zh-CN" sz="1100" b="1" dirty="0">
                  <a:latin typeface="Calibri" panose="020F0502020204030204" pitchFamily="34" charset="0"/>
                  <a:ea typeface="Calibri" panose="020F0502020204030204" pitchFamily="34" charset="0"/>
                  <a:cs typeface="Calibri" panose="020F0502020204030204" pitchFamily="34" charset="0"/>
                </a:rPr>
                <a:t>control</a:t>
              </a:r>
              <a:r>
                <a:rPr kumimoji="1" lang="zh-CN" altLang="en-US" sz="1100" b="1" dirty="0">
                  <a:latin typeface="Calibri" panose="020F0502020204030204" pitchFamily="34" charset="0"/>
                  <a:ea typeface="Calibri" panose="020F0502020204030204" pitchFamily="34" charset="0"/>
                  <a:cs typeface="Calibri" panose="020F0502020204030204" pitchFamily="34" charset="0"/>
                </a:rPr>
                <a:t> </a:t>
              </a:r>
              <a:r>
                <a:rPr kumimoji="1" lang="en-US" altLang="zh-CN" sz="1100" b="1" dirty="0">
                  <a:latin typeface="Calibri" panose="020F0502020204030204" pitchFamily="34" charset="0"/>
                  <a:ea typeface="Calibri" panose="020F0502020204030204" pitchFamily="34" charset="0"/>
                  <a:cs typeface="Calibri" panose="020F0502020204030204" pitchFamily="34" charset="0"/>
                </a:rPr>
                <a:t>environment</a:t>
              </a:r>
              <a:endParaRPr kumimoji="1" lang="zh-CN" altLang="en-US" sz="11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69" name="肘形连接符 68"/>
            <p:cNvCxnSpPr/>
            <p:nvPr/>
          </p:nvCxnSpPr>
          <p:spPr>
            <a:xfrm rot="16200000" flipV="1">
              <a:off x="9334191" y="4067868"/>
              <a:ext cx="519600" cy="93381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流程图: 过程 4"/>
            <p:cNvSpPr/>
            <p:nvPr/>
          </p:nvSpPr>
          <p:spPr>
            <a:xfrm>
              <a:off x="1734391" y="5642353"/>
              <a:ext cx="4313473" cy="226633"/>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When receives an ACK, the sender computes the measurement</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and</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the</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state</a:t>
              </a:r>
            </a:p>
          </p:txBody>
        </p:sp>
        <p:sp>
          <p:nvSpPr>
            <p:cNvPr id="71" name="文本框 70"/>
            <p:cNvSpPr txBox="1"/>
            <p:nvPr/>
          </p:nvSpPr>
          <p:spPr>
            <a:xfrm>
              <a:off x="8544832" y="4589070"/>
              <a:ext cx="338135" cy="184154"/>
            </a:xfrm>
            <a:prstGeom prst="rect">
              <a:avLst/>
            </a:prstGeom>
            <a:noFill/>
          </p:spPr>
          <p:txBody>
            <a:bodyPr wrap="square" lIns="0" tIns="0" rIns="0" bIns="0" rtlCol="0">
              <a:spAutoFit/>
            </a:bodyPr>
            <a:lstStyle/>
            <a:p>
              <a:r>
                <a:rPr lang="en-US" altLang="zh-CN" sz="1100" b="1" dirty="0">
                  <a:latin typeface="Calibri" panose="020F0502020204030204" pitchFamily="34" charset="0"/>
                  <a:ea typeface="Times New Roman" panose="02020603050405020304" pitchFamily="18" charset="0"/>
                  <a:cs typeface="Calibri" panose="020F0502020204030204" pitchFamily="34" charset="0"/>
                </a:rPr>
                <a:t>goal</a:t>
              </a:r>
            </a:p>
          </p:txBody>
        </p:sp>
        <p:cxnSp>
          <p:nvCxnSpPr>
            <p:cNvPr id="72" name="肘形连接符 71"/>
            <p:cNvCxnSpPr/>
            <p:nvPr/>
          </p:nvCxnSpPr>
          <p:spPr>
            <a:xfrm rot="5400000">
              <a:off x="9290836" y="4536551"/>
              <a:ext cx="25433" cy="1647638"/>
            </a:xfrm>
            <a:prstGeom prst="bentConnector3">
              <a:avLst>
                <a:gd name="adj1" fmla="val 163134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流程图: 过程 4"/>
            <p:cNvSpPr/>
            <p:nvPr/>
          </p:nvSpPr>
          <p:spPr>
            <a:xfrm>
              <a:off x="8611365" y="5486220"/>
              <a:ext cx="1516008" cy="348843"/>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measurement</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and</a:t>
              </a:r>
              <a:r>
                <a:rPr lang="zh-CN" altLang="en-US"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state</a:t>
              </a:r>
            </a:p>
          </p:txBody>
        </p:sp>
        <p:sp>
          <p:nvSpPr>
            <p:cNvPr id="74" name="流程图: 过程 4"/>
            <p:cNvSpPr/>
            <p:nvPr/>
          </p:nvSpPr>
          <p:spPr>
            <a:xfrm>
              <a:off x="9027509" y="4819079"/>
              <a:ext cx="655434" cy="216774"/>
            </a:xfrm>
            <a:prstGeom prst="flowChartProcess">
              <a:avLst/>
            </a:prstGeom>
            <a:noFill/>
            <a:ln w="12700">
              <a:no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nSpc>
                  <a:spcPts val="800"/>
                </a:lnSpc>
              </a:pPr>
              <a:r>
                <a:rPr lang="en-US" altLang="zh-CN" sz="11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Sending rate</a:t>
              </a:r>
            </a:p>
          </p:txBody>
        </p:sp>
      </p:grpSp>
      <p:sp>
        <p:nvSpPr>
          <p:cNvPr id="181" name="矩形 180"/>
          <p:cNvSpPr/>
          <p:nvPr/>
        </p:nvSpPr>
        <p:spPr>
          <a:xfrm>
            <a:off x="7359933" y="1639443"/>
            <a:ext cx="3877985" cy="1348061"/>
          </a:xfrm>
          <a:prstGeom prst="rect">
            <a:avLst/>
          </a:prstGeom>
          <a:ln w="25400">
            <a:solidFill>
              <a:srgbClr val="C00000"/>
            </a:solidFill>
          </a:ln>
        </p:spPr>
        <p:txBody>
          <a:bodyPr wrap="none">
            <a:spAutoFit/>
          </a:bodyPr>
          <a:lstStyle/>
          <a:p>
            <a:pPr marL="0" lvl="2">
              <a:spcBef>
                <a:spcPct val="20000"/>
              </a:spcBef>
              <a:buClr>
                <a:srgbClr val="8351AA"/>
              </a:buClr>
              <a:buSzPct val="60000"/>
            </a:pPr>
            <a:r>
              <a:rPr lang="zh-CN" altLang="en-US" sz="2400" kern="0" dirty="0">
                <a:solidFill>
                  <a:srgbClr val="C00000"/>
                </a:solidFill>
                <a:latin typeface="Arial" panose="020B0604020202020204" pitchFamily="34" charset="0"/>
                <a:ea typeface="微软雅黑" panose="020B0503020204020204" pitchFamily="34" charset="-122"/>
                <a:cs typeface="Arial" panose="020B0604020202020204" pitchFamily="34" charset="0"/>
              </a:rPr>
              <a:t>复杂应用需求难直接训练</a:t>
            </a:r>
            <a:endParaRPr lang="en-US" altLang="zh-CN" sz="2400" kern="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marL="0" lvl="2">
              <a:spcBef>
                <a:spcPct val="20000"/>
              </a:spcBef>
              <a:buClr>
                <a:srgbClr val="8351AA"/>
              </a:buClr>
              <a:buSzPct val="60000"/>
            </a:pPr>
            <a:r>
              <a:rPr lang="zh-CN" altLang="en-US" sz="2400" kern="0" dirty="0">
                <a:solidFill>
                  <a:srgbClr val="C00000"/>
                </a:solidFill>
                <a:latin typeface="Arial" panose="020B0604020202020204" pitchFamily="34" charset="0"/>
                <a:ea typeface="微软雅黑" panose="020B0503020204020204" pitchFamily="34" charset="-122"/>
                <a:cs typeface="Arial" panose="020B0604020202020204" pitchFamily="34" charset="0"/>
              </a:rPr>
              <a:t>引入中间目标：多维权值</a:t>
            </a:r>
          </a:p>
          <a:p>
            <a:pPr marL="0" lvl="2">
              <a:spcBef>
                <a:spcPct val="20000"/>
              </a:spcBef>
              <a:buClr>
                <a:srgbClr val="8351AA"/>
              </a:buClr>
              <a:buSzPct val="60000"/>
            </a:pPr>
            <a:r>
              <a:rPr lang="zh-CN" altLang="en-US" sz="2400" kern="0" dirty="0">
                <a:solidFill>
                  <a:srgbClr val="C00000"/>
                </a:solidFill>
                <a:latin typeface="Arial" panose="020B0604020202020204" pitchFamily="34" charset="0"/>
                <a:ea typeface="微软雅黑" panose="020B0503020204020204" pitchFamily="34" charset="-122"/>
                <a:cs typeface="Arial" panose="020B0604020202020204" pitchFamily="34" charset="0"/>
              </a:rPr>
              <a:t>在线调节权值解决泛化问题</a:t>
            </a:r>
          </a:p>
        </p:txBody>
      </p:sp>
      <p:sp>
        <p:nvSpPr>
          <p:cNvPr id="182" name="文本框 181">
            <a:extLst>
              <a:ext uri="{FF2B5EF4-FFF2-40B4-BE49-F238E27FC236}">
                <a16:creationId xmlns:a16="http://schemas.microsoft.com/office/drawing/2014/main" id="{D4E77D3B-3AEB-4E39-9B67-CB3A282C6499}"/>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30000"/>
              </a:lnSpc>
            </a:pPr>
            <a:r>
              <a:rPr kumimoji="1" lang="zh-CN" altLang="en-US" dirty="0"/>
              <a:t>网络层：拓扑与路由</a:t>
            </a:r>
            <a:endParaRPr kumimoji="1"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76</a:t>
            </a:fld>
            <a:endParaRPr kumimoji="1" lang="zh-CN" altLang="en-US" dirty="0"/>
          </a:p>
        </p:txBody>
      </p:sp>
      <p:pic>
        <p:nvPicPr>
          <p:cNvPr id="14338" name="Picture 2" descr="Internet routing protocol (article) | Khan Academy"/>
          <p:cNvPicPr>
            <a:picLocks noChangeAspect="1" noChangeArrowheads="1"/>
          </p:cNvPicPr>
          <p:nvPr/>
        </p:nvPicPr>
        <p:blipFill rotWithShape="1">
          <a:blip r:embed="rId3">
            <a:extLst>
              <a:ext uri="{28A0092B-C50C-407E-A947-70E740481C1C}">
                <a14:useLocalDpi xmlns:a14="http://schemas.microsoft.com/office/drawing/2010/main" val="0"/>
              </a:ext>
            </a:extLst>
          </a:blip>
          <a:srcRect t="8463" b="22128"/>
          <a:stretch>
            <a:fillRect/>
          </a:stretch>
        </p:blipFill>
        <p:spPr bwMode="auto">
          <a:xfrm>
            <a:off x="6869834" y="1405098"/>
            <a:ext cx="4974087" cy="19420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内容占位符 2"/>
              <p:cNvSpPr txBox="1">
                <a:spLocks/>
              </p:cNvSpPr>
              <p:nvPr/>
            </p:nvSpPr>
            <p:spPr>
              <a:xfrm>
                <a:off x="1307508" y="1635535"/>
                <a:ext cx="4256354" cy="1380700"/>
              </a:xfrm>
              <a:prstGeom prst="rect">
                <a:avLst/>
              </a:prstGeom>
              <a:ln w="25400">
                <a:solidFill>
                  <a:schemeClr val="accent1">
                    <a:shade val="50000"/>
                  </a:schemeClr>
                </a:solidFill>
              </a:ln>
            </p:spPr>
            <p:txBody>
              <a:bodyPr vert="horz" lIns="91440" tIns="45720" rIns="91440" bIns="45720" rtlCol="0">
                <a:normAutofit/>
              </a:bodyPr>
              <a:lstStyle>
                <a:lvl1pPr marL="361950" indent="-361950"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400" dirty="0"/>
                  <a:t>互联网的拓扑和路由</a:t>
                </a:r>
                <a:endParaRPr kumimoji="1" lang="en-US" altLang="zh-CN" sz="2400" dirty="0"/>
              </a:p>
              <a:p>
                <a:pPr marL="354013" lvl="1" indent="-342900">
                  <a:lnSpc>
                    <a:spcPct val="130000"/>
                  </a:lnSpc>
                </a:pPr>
                <a:r>
                  <a:rPr kumimoji="1" lang="zh-CN" altLang="en-US" sz="2000" dirty="0"/>
                  <a:t>曾经：关注</a:t>
                </a:r>
                <a:r>
                  <a:rPr kumimoji="1" lang="zh-CN" altLang="en-US" sz="2000" dirty="0">
                    <a:solidFill>
                      <a:srgbClr val="C00000"/>
                    </a:solidFill>
                  </a:rPr>
                  <a:t>可达性</a:t>
                </a:r>
                <a14:m>
                  <m:oMath xmlns:m="http://schemas.openxmlformats.org/officeDocument/2006/math">
                    <m:r>
                      <a:rPr kumimoji="1" lang="zh-CN" altLang="en-US" sz="2000">
                        <a:solidFill>
                          <a:srgbClr val="C00000"/>
                        </a:solidFill>
                        <a:latin typeface="Cambria Math" panose="02040503050406030204" pitchFamily="18" charset="0"/>
                      </a:rPr>
                      <m:t> ≫ </m:t>
                    </m:r>
                  </m:oMath>
                </a14:m>
                <a:r>
                  <a:rPr kumimoji="1" lang="zh-CN" altLang="en-US" sz="2000" dirty="0">
                    <a:solidFill>
                      <a:srgbClr val="C00000"/>
                    </a:solidFill>
                  </a:rPr>
                  <a:t>性能 </a:t>
                </a:r>
                <a:endParaRPr kumimoji="1" lang="en-US" altLang="zh-CN" sz="2000" dirty="0"/>
              </a:p>
              <a:p>
                <a:pPr marL="354013" lvl="1" indent="-342900">
                  <a:lnSpc>
                    <a:spcPct val="130000"/>
                  </a:lnSpc>
                </a:pPr>
                <a:r>
                  <a:rPr kumimoji="1" lang="zh-CN" altLang="en-US" sz="2000" dirty="0"/>
                  <a:t>近期：性能</a:t>
                </a:r>
                <a:r>
                  <a:rPr kumimoji="1" lang="en-US" altLang="zh-CN" sz="2000" dirty="0"/>
                  <a:t>/</a:t>
                </a:r>
                <a:r>
                  <a:rPr kumimoji="1" lang="zh-CN" altLang="en-US" sz="2000" dirty="0"/>
                  <a:t>流量感知路由</a:t>
                </a:r>
                <a:r>
                  <a:rPr kumimoji="1" lang="en-US" altLang="zh-CN" sz="2000" dirty="0"/>
                  <a:t>/</a:t>
                </a:r>
                <a:r>
                  <a:rPr kumimoji="1" lang="zh-CN" altLang="en-US" sz="2000" dirty="0"/>
                  <a:t>拓扑</a:t>
                </a:r>
                <a:endParaRPr kumimoji="1" lang="en-US" altLang="zh-CN" sz="200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1307508" y="1635535"/>
                <a:ext cx="4256354" cy="1380700"/>
              </a:xfrm>
              <a:prstGeom prst="rect">
                <a:avLst/>
              </a:prstGeom>
              <a:blipFill rotWithShape="1">
                <a:blip r:embed="rId4"/>
                <a:stretch>
                  <a:fillRect l="-590" t="-2679" b="-5357"/>
                </a:stretch>
              </a:blipFill>
              <a:ln w="25400">
                <a:solidFill>
                  <a:schemeClr val="accent1">
                    <a:shade val="50000"/>
                  </a:schemeClr>
                </a:solidFill>
              </a:ln>
            </p:spPr>
            <p:txBody>
              <a:bodyPr/>
              <a:lstStyle/>
              <a:p>
                <a:r>
                  <a:rPr lang="zh-CN" altLang="en-US">
                    <a:noFill/>
                  </a:rPr>
                  <a:t> </a:t>
                </a:r>
              </a:p>
            </p:txBody>
          </p:sp>
        </mc:Fallback>
      </mc:AlternateContent>
      <p:sp>
        <p:nvSpPr>
          <p:cNvPr id="7" name="内容占位符 2"/>
          <p:cNvSpPr txBox="1"/>
          <p:nvPr/>
        </p:nvSpPr>
        <p:spPr>
          <a:xfrm>
            <a:off x="3623263" y="3356483"/>
            <a:ext cx="7210876" cy="1431776"/>
          </a:xfrm>
          <a:prstGeom prst="rect">
            <a:avLst/>
          </a:prstGeom>
          <a:ln w="25400">
            <a:solidFill>
              <a:schemeClr val="accent1">
                <a:shade val="50000"/>
              </a:schemeClr>
            </a:solidFill>
          </a:ln>
        </p:spPr>
        <p:txBody>
          <a:bodyPr vert="horz" lIns="91440" tIns="45720" rIns="91440" bIns="45720" rtlCol="0">
            <a:normAutofit fontScale="47500" lnSpcReduction="20000"/>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kumimoji="1" lang="zh-CN" altLang="en-US" sz="5100" dirty="0"/>
              <a:t>挑战：“</a:t>
            </a:r>
            <a:r>
              <a:rPr kumimoji="1" lang="en-US" altLang="zh-CN" sz="5100" dirty="0"/>
              <a:t>what-if</a:t>
            </a:r>
            <a:r>
              <a:rPr kumimoji="1" lang="zh-CN" altLang="en-US" sz="5100" dirty="0"/>
              <a:t>”问题</a:t>
            </a:r>
            <a:endParaRPr kumimoji="1" lang="en-US" altLang="zh-CN" sz="5100" dirty="0"/>
          </a:p>
          <a:p>
            <a:pPr marL="354330" lvl="1" indent="-342900">
              <a:lnSpc>
                <a:spcPct val="140000"/>
              </a:lnSpc>
            </a:pPr>
            <a:r>
              <a:rPr kumimoji="1" lang="zh-CN" altLang="en-US" sz="4200" dirty="0"/>
              <a:t>如何确定更改配置后的性能情况？</a:t>
            </a:r>
            <a:endParaRPr kumimoji="1" lang="en-US" altLang="zh-CN" sz="4200" dirty="0"/>
          </a:p>
          <a:p>
            <a:pPr marL="354330" lvl="1" indent="-342900">
              <a:lnSpc>
                <a:spcPct val="140000"/>
              </a:lnSpc>
            </a:pPr>
            <a:r>
              <a:rPr kumimoji="1" lang="zh-CN" altLang="en-US" sz="4200" dirty="0"/>
              <a:t>网络拓扑、路由、配置繁多，流量模式复杂，不易建模</a:t>
            </a:r>
            <a:endParaRPr kumimoji="1" lang="en-US" altLang="zh-CN" sz="4200" dirty="0"/>
          </a:p>
        </p:txBody>
      </p:sp>
      <p:sp>
        <p:nvSpPr>
          <p:cNvPr id="8" name="内容占位符 2"/>
          <p:cNvSpPr txBox="1"/>
          <p:nvPr/>
        </p:nvSpPr>
        <p:spPr>
          <a:xfrm>
            <a:off x="7228701" y="5128619"/>
            <a:ext cx="4719818" cy="1185853"/>
          </a:xfrm>
          <a:prstGeom prst="rect">
            <a:avLst/>
          </a:prstGeom>
          <a:ln w="25400">
            <a:solidFill>
              <a:schemeClr val="accent1">
                <a:shade val="50000"/>
              </a:schemeClr>
            </a:solidFill>
          </a:ln>
        </p:spPr>
        <p:txBody>
          <a:bodyPr vert="horz" lIns="91440" tIns="45720" rIns="91440" bIns="45720" rtlCol="0">
            <a:normAutofit fontScale="92500" lnSpcReduction="10000"/>
          </a:bodyPr>
          <a:lstStyle>
            <a:lvl1pPr marL="361950" indent="-36195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 lvl="1" indent="0" algn="ctr">
              <a:lnSpc>
                <a:spcPct val="120000"/>
              </a:lnSpc>
              <a:buNone/>
            </a:pPr>
            <a:r>
              <a:rPr kumimoji="1" lang="zh-CN" altLang="en-US" sz="1900" dirty="0"/>
              <a:t>机器学习方法：学习性能模型</a:t>
            </a:r>
            <a:endParaRPr kumimoji="1" lang="en-US" altLang="zh-CN" sz="1900" dirty="0"/>
          </a:p>
          <a:p>
            <a:pPr marL="354330" lvl="1" indent="-342900">
              <a:lnSpc>
                <a:spcPct val="120000"/>
              </a:lnSpc>
            </a:pPr>
            <a:r>
              <a:rPr kumimoji="1" lang="zh-CN" altLang="en-US" sz="1900" dirty="0"/>
              <a:t>自动从数据中学习流量与配置的交互关系</a:t>
            </a:r>
            <a:endParaRPr kumimoji="1" lang="en-US" altLang="zh-CN" sz="1900" dirty="0"/>
          </a:p>
          <a:p>
            <a:pPr marL="354330" lvl="1" indent="-342900">
              <a:lnSpc>
                <a:spcPct val="120000"/>
              </a:lnSpc>
            </a:pPr>
            <a:r>
              <a:rPr kumimoji="1" lang="zh-CN" altLang="en-US" sz="1900" dirty="0"/>
              <a:t>嵌入领域知识，提高学习效率</a:t>
            </a:r>
            <a:endParaRPr kumimoji="1" lang="en-US" altLang="zh-CN" sz="1900" dirty="0"/>
          </a:p>
          <a:p>
            <a:pPr marL="354330" lvl="1" indent="-342900">
              <a:lnSpc>
                <a:spcPct val="120000"/>
              </a:lnSpc>
            </a:pPr>
            <a:endParaRPr kumimoji="1" lang="en-US" altLang="zh-CN" sz="1900" dirty="0"/>
          </a:p>
        </p:txBody>
      </p:sp>
      <p:cxnSp>
        <p:nvCxnSpPr>
          <p:cNvPr id="11" name="肘形连接符 10"/>
          <p:cNvCxnSpPr>
            <a:stCxn id="6" idx="2"/>
            <a:endCxn id="7" idx="0"/>
          </p:cNvCxnSpPr>
          <p:nvPr/>
        </p:nvCxnSpPr>
        <p:spPr>
          <a:xfrm rot="16200000" flipH="1">
            <a:off x="5162069" y="1289851"/>
            <a:ext cx="340248" cy="3793016"/>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stretch>
            <a:fillRect/>
          </a:stretch>
        </p:blipFill>
        <p:spPr>
          <a:xfrm>
            <a:off x="243481" y="4906582"/>
            <a:ext cx="6384407" cy="1769173"/>
          </a:xfrm>
          <a:prstGeom prst="rect">
            <a:avLst/>
          </a:prstGeom>
        </p:spPr>
      </p:pic>
      <p:cxnSp>
        <p:nvCxnSpPr>
          <p:cNvPr id="123" name="肘形连接符 122"/>
          <p:cNvCxnSpPr>
            <a:stCxn id="7" idx="2"/>
            <a:endCxn id="8" idx="0"/>
          </p:cNvCxnSpPr>
          <p:nvPr/>
        </p:nvCxnSpPr>
        <p:spPr>
          <a:xfrm rot="16200000" flipH="1">
            <a:off x="8238475" y="3778484"/>
            <a:ext cx="340360" cy="2359909"/>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9" name="矩形 138"/>
          <p:cNvSpPr/>
          <p:nvPr/>
        </p:nvSpPr>
        <p:spPr>
          <a:xfrm>
            <a:off x="-12357" y="3424433"/>
            <a:ext cx="12204357" cy="11858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C00000"/>
                </a:solidFill>
                <a:latin typeface="Comic Sans MS" panose="030F0702030302020204" pitchFamily="66" charset="0"/>
              </a:rPr>
              <a:t>We can only optimize what we can model</a:t>
            </a:r>
            <a:r>
              <a:rPr lang="zh-CN" altLang="en-US" sz="2400" dirty="0">
                <a:solidFill>
                  <a:srgbClr val="C00000"/>
                </a:solidFill>
                <a:latin typeface="Comic Sans MS" panose="030F0702030302020204" pitchFamily="66" charset="0"/>
              </a:rPr>
              <a:t> </a:t>
            </a:r>
            <a:r>
              <a:rPr lang="en-US" altLang="zh-CN" sz="2400" dirty="0">
                <a:solidFill>
                  <a:srgbClr val="C00000"/>
                </a:solidFill>
                <a:latin typeface="Comic Sans MS" panose="030F0702030302020204" pitchFamily="66" charset="0"/>
              </a:rPr>
              <a:t>!</a:t>
            </a:r>
            <a:endParaRPr lang="zh-CN" altLang="en-US" sz="2400" dirty="0">
              <a:solidFill>
                <a:srgbClr val="C00000"/>
              </a:solidFill>
              <a:latin typeface="Comic Sans MS" panose="030F0702030302020204" pitchFamily="66" charset="0"/>
            </a:endParaRPr>
          </a:p>
          <a:p>
            <a:pPr algn="ctr"/>
            <a:r>
              <a:rPr lang="zh-CN" altLang="en-US" sz="2400" dirty="0">
                <a:solidFill>
                  <a:schemeClr val="tx1"/>
                </a:solidFill>
                <a:latin typeface="微软雅黑" panose="020B0503020204020204" pitchFamily="34" charset="-122"/>
                <a:ea typeface="微软雅黑" panose="020B0503020204020204" pitchFamily="34" charset="-122"/>
              </a:rPr>
              <a:t>性能模型是进行优化的关键</a:t>
            </a:r>
          </a:p>
        </p:txBody>
      </p:sp>
      <p:sp>
        <p:nvSpPr>
          <p:cNvPr id="12" name="文本框 11">
            <a:extLst>
              <a:ext uri="{FF2B5EF4-FFF2-40B4-BE49-F238E27FC236}">
                <a16:creationId xmlns:a16="http://schemas.microsoft.com/office/drawing/2014/main" id="{D2B4C8C5-DBAC-4F6B-9EBF-EB90934318CC}"/>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blinds(horizontal)">
                                      <p:cBhvr>
                                        <p:cTn id="15" dur="500"/>
                                        <p:tgtEl>
                                          <p:spTgt spid="12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linds(horizontal)">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路由性能评价面临的困境</a:t>
            </a:r>
          </a:p>
        </p:txBody>
      </p:sp>
      <p:sp>
        <p:nvSpPr>
          <p:cNvPr id="47" name="内容占位符 2"/>
          <p:cNvSpPr txBox="1"/>
          <p:nvPr/>
        </p:nvSpPr>
        <p:spPr>
          <a:xfrm>
            <a:off x="609600" y="1600201"/>
            <a:ext cx="109728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黑体" panose="02010609060101010101" pitchFamily="2" charset="-122"/>
                <a:ea typeface="黑体" panose="02010609060101010101" pitchFamily="2" charset="-122"/>
              </a:rPr>
              <a:t>网络仿真器（</a:t>
            </a:r>
            <a:r>
              <a:rPr lang="en-US" altLang="zh-CN" dirty="0"/>
              <a:t>NS2, NS3, …</a:t>
            </a:r>
            <a:r>
              <a:rPr lang="zh-CN" altLang="en-US" dirty="0">
                <a:latin typeface="黑体" panose="02010609060101010101" pitchFamily="2" charset="-122"/>
                <a:ea typeface="黑体" panose="02010609060101010101" pitchFamily="2" charset="-122"/>
              </a:rPr>
              <a:t>）</a:t>
            </a:r>
            <a:endParaRPr lang="en-US" altLang="zh-CN" dirty="0">
              <a:latin typeface="黑体" panose="02010609060101010101" pitchFamily="2" charset="-122"/>
              <a:ea typeface="黑体" panose="02010609060101010101" pitchFamily="2" charset="-122"/>
            </a:endParaRPr>
          </a:p>
          <a:p>
            <a:pPr lvl="1"/>
            <a:r>
              <a:rPr lang="zh-CN" altLang="en-US" dirty="0">
                <a:solidFill>
                  <a:srgbClr val="C00000"/>
                </a:solidFill>
                <a:latin typeface="黑体" panose="02010609060101010101" pitchFamily="2" charset="-122"/>
                <a:ea typeface="黑体" panose="02010609060101010101" pitchFamily="2" charset="-122"/>
              </a:rPr>
              <a:t>慢 </a:t>
            </a:r>
            <a:r>
              <a:rPr lang="en-US" altLang="zh-CN" dirty="0">
                <a:solidFill>
                  <a:srgbClr val="C00000"/>
                </a:solidFill>
                <a:latin typeface="黑体" panose="02010609060101010101" pitchFamily="2" charset="-122"/>
                <a:ea typeface="黑体" panose="02010609060101010101" pitchFamily="2" charset="-122"/>
              </a:rPr>
              <a:t>&amp; </a:t>
            </a:r>
            <a:r>
              <a:rPr lang="zh-CN" altLang="en-US" dirty="0">
                <a:solidFill>
                  <a:srgbClr val="C00000"/>
                </a:solidFill>
                <a:latin typeface="黑体" panose="02010609060101010101" pitchFamily="2" charset="-122"/>
                <a:ea typeface="黑体" panose="02010609060101010101" pitchFamily="2" charset="-122"/>
              </a:rPr>
              <a:t>忽略现实因素</a:t>
            </a:r>
            <a:endParaRPr lang="en-US" altLang="zh-CN" dirty="0">
              <a:solidFill>
                <a:srgbClr val="C00000"/>
              </a:solidFill>
              <a:latin typeface="黑体" panose="02010609060101010101" pitchFamily="2" charset="-122"/>
              <a:ea typeface="黑体" panose="02010609060101010101" pitchFamily="2" charset="-122"/>
            </a:endParaRPr>
          </a:p>
          <a:p>
            <a:r>
              <a:rPr lang="zh-CN" altLang="en-US" dirty="0">
                <a:latin typeface="黑体" panose="02010609060101010101" pitchFamily="2" charset="-122"/>
                <a:ea typeface="黑体" panose="02010609060101010101" pitchFamily="2" charset="-122"/>
              </a:rPr>
              <a:t>网络模拟器（</a:t>
            </a:r>
            <a:r>
              <a:rPr lang="en-US" altLang="zh-CN" dirty="0" err="1"/>
              <a:t>Mininet</a:t>
            </a:r>
            <a:r>
              <a:rPr lang="en-US" altLang="zh-CN" dirty="0"/>
              <a:t>,  </a:t>
            </a:r>
            <a:r>
              <a:rPr lang="en-US" altLang="zh-CN" dirty="0" err="1"/>
              <a:t>MahiMahi</a:t>
            </a:r>
            <a:r>
              <a:rPr lang="en-US" altLang="zh-CN" dirty="0"/>
              <a:t>, </a:t>
            </a:r>
            <a:r>
              <a:rPr lang="en-US" altLang="zh-CN" dirty="0" err="1"/>
              <a:t>Crystalnet</a:t>
            </a:r>
            <a:r>
              <a:rPr lang="en-US" altLang="zh-CN" dirty="0"/>
              <a:t>…</a:t>
            </a:r>
            <a:r>
              <a:rPr lang="zh-CN" altLang="en-US" dirty="0">
                <a:latin typeface="黑体" panose="02010609060101010101" pitchFamily="2" charset="-122"/>
                <a:ea typeface="黑体" panose="02010609060101010101" pitchFamily="2" charset="-122"/>
              </a:rPr>
              <a:t>）</a:t>
            </a:r>
            <a:endParaRPr lang="en-US" altLang="zh-CN" dirty="0">
              <a:latin typeface="黑体" panose="02010609060101010101" pitchFamily="2" charset="-122"/>
              <a:ea typeface="黑体" panose="02010609060101010101" pitchFamily="2" charset="-122"/>
            </a:endParaRPr>
          </a:p>
          <a:p>
            <a:pPr lvl="1"/>
            <a:r>
              <a:rPr lang="zh-CN" altLang="en-US" dirty="0">
                <a:solidFill>
                  <a:srgbClr val="C00000"/>
                </a:solidFill>
                <a:latin typeface="黑体" panose="02010609060101010101" pitchFamily="2" charset="-122"/>
                <a:ea typeface="黑体" panose="02010609060101010101" pitchFamily="2" charset="-122"/>
              </a:rPr>
              <a:t>开销大 </a:t>
            </a:r>
            <a:r>
              <a:rPr lang="en-US" altLang="zh-CN" dirty="0">
                <a:solidFill>
                  <a:srgbClr val="C00000"/>
                </a:solidFill>
                <a:latin typeface="黑体" panose="02010609060101010101" pitchFamily="2" charset="-122"/>
                <a:ea typeface="黑体" panose="02010609060101010101" pitchFamily="2" charset="-122"/>
              </a:rPr>
              <a:t>&amp; </a:t>
            </a:r>
            <a:r>
              <a:rPr lang="zh-CN" altLang="en-US" dirty="0">
                <a:solidFill>
                  <a:srgbClr val="C00000"/>
                </a:solidFill>
                <a:latin typeface="黑体" panose="02010609060101010101" pitchFamily="2" charset="-122"/>
                <a:ea typeface="黑体" panose="02010609060101010101" pitchFamily="2" charset="-122"/>
              </a:rPr>
              <a:t>部分不可控</a:t>
            </a:r>
          </a:p>
          <a:p>
            <a:pPr lvl="1"/>
            <a:endParaRPr lang="zh-CN" altLang="en-US" dirty="0">
              <a:latin typeface="黑体" panose="02010609060101010101" pitchFamily="2" charset="-122"/>
              <a:ea typeface="黑体" panose="02010609060101010101" pitchFamily="2" charset="-122"/>
            </a:endParaRPr>
          </a:p>
          <a:p>
            <a:endParaRPr lang="zh-CN" altLang="en-US" dirty="0">
              <a:solidFill>
                <a:srgbClr val="C00000"/>
              </a:solidFill>
              <a:latin typeface="黑体" panose="02010609060101010101" pitchFamily="2" charset="-122"/>
              <a:ea typeface="黑体" panose="02010609060101010101" pitchFamily="2" charset="-122"/>
            </a:endParaRPr>
          </a:p>
          <a:p>
            <a:endParaRPr lang="zh-CN" altLang="en-US" dirty="0">
              <a:latin typeface="黑体" panose="02010609060101010101" pitchFamily="2" charset="-122"/>
              <a:ea typeface="黑体" panose="02010609060101010101" pitchFamily="2" charset="-122"/>
            </a:endParaRPr>
          </a:p>
        </p:txBody>
      </p:sp>
      <p:grpSp>
        <p:nvGrpSpPr>
          <p:cNvPr id="92" name="组合 91"/>
          <p:cNvGrpSpPr/>
          <p:nvPr/>
        </p:nvGrpSpPr>
        <p:grpSpPr>
          <a:xfrm>
            <a:off x="918566" y="2991537"/>
            <a:ext cx="10929836" cy="3520626"/>
            <a:chOff x="609600" y="3892993"/>
            <a:chExt cx="11497482" cy="3845672"/>
          </a:xfrm>
        </p:grpSpPr>
        <p:sp>
          <p:nvSpPr>
            <p:cNvPr id="48" name="矩形 47"/>
            <p:cNvSpPr/>
            <p:nvPr/>
          </p:nvSpPr>
          <p:spPr>
            <a:xfrm>
              <a:off x="3148081" y="4785688"/>
              <a:ext cx="1800493" cy="523220"/>
            </a:xfrm>
            <a:prstGeom prst="rect">
              <a:avLst/>
            </a:prstGeom>
          </p:spPr>
          <p:txBody>
            <a:bodyPr wrap="none">
              <a:spAutoFit/>
            </a:bodyPr>
            <a:lstStyle/>
            <a:p>
              <a:r>
                <a:rPr lang="zh-CN" altLang="en-US" sz="2800" dirty="0">
                  <a:latin typeface="黑体" panose="02010609060101010101" pitchFamily="2" charset="-122"/>
                  <a:ea typeface="黑体" panose="02010609060101010101" pitchFamily="2" charset="-122"/>
                </a:rPr>
                <a:t>流量负载</a:t>
              </a:r>
              <a:r>
                <a:rPr lang="en-US" altLang="zh-CN" sz="2800" dirty="0">
                  <a:latin typeface="黑体" panose="02010609060101010101" pitchFamily="2" charset="-122"/>
                  <a:ea typeface="黑体" panose="02010609060101010101" pitchFamily="2" charset="-122"/>
                </a:rPr>
                <a:t> </a:t>
              </a:r>
            </a:p>
          </p:txBody>
        </p:sp>
        <p:sp>
          <p:nvSpPr>
            <p:cNvPr id="49" name="矩形 48"/>
            <p:cNvSpPr/>
            <p:nvPr/>
          </p:nvSpPr>
          <p:spPr>
            <a:xfrm>
              <a:off x="2962357" y="6841760"/>
              <a:ext cx="1620957" cy="523220"/>
            </a:xfrm>
            <a:prstGeom prst="rect">
              <a:avLst/>
            </a:prstGeom>
          </p:spPr>
          <p:txBody>
            <a:bodyPr wrap="none">
              <a:spAutoFit/>
            </a:bodyPr>
            <a:lstStyle/>
            <a:p>
              <a:r>
                <a:rPr lang="zh-CN" altLang="en-US" sz="2800" dirty="0">
                  <a:latin typeface="黑体" panose="02010609060101010101" pitchFamily="2" charset="-122"/>
                  <a:ea typeface="黑体" panose="02010609060101010101" pitchFamily="2" charset="-122"/>
                </a:rPr>
                <a:t>网络环境</a:t>
              </a:r>
            </a:p>
          </p:txBody>
        </p:sp>
        <p:sp>
          <p:nvSpPr>
            <p:cNvPr id="50" name="矩形 49"/>
            <p:cNvSpPr/>
            <p:nvPr/>
          </p:nvSpPr>
          <p:spPr>
            <a:xfrm>
              <a:off x="7972617" y="5678340"/>
              <a:ext cx="4134465" cy="523220"/>
            </a:xfrm>
            <a:prstGeom prst="rect">
              <a:avLst/>
            </a:prstGeom>
          </p:spPr>
          <p:txBody>
            <a:bodyPr wrap="none">
              <a:spAutoFit/>
            </a:bodyPr>
            <a:lstStyle/>
            <a:p>
              <a:r>
                <a:rPr lang="zh-CN" altLang="en-US" sz="2800" dirty="0">
                  <a:latin typeface="黑体" panose="02010609060101010101" pitchFamily="2" charset="-122"/>
                  <a:ea typeface="黑体" panose="02010609060101010101" pitchFamily="2" charset="-122"/>
                </a:rPr>
                <a:t>时延，抖动，丢包，吞吐</a:t>
              </a:r>
            </a:p>
          </p:txBody>
        </p:sp>
        <p:sp>
          <p:nvSpPr>
            <p:cNvPr id="51" name="矩形 50"/>
            <p:cNvSpPr/>
            <p:nvPr/>
          </p:nvSpPr>
          <p:spPr>
            <a:xfrm>
              <a:off x="5380329" y="5433760"/>
              <a:ext cx="1872208" cy="1008112"/>
            </a:xfrm>
            <a:prstGeom prst="rect">
              <a:avLst/>
            </a:prstGeom>
            <a:ln w="41275"/>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黑体" panose="02010609060101010101" pitchFamily="2" charset="-122"/>
                  <a:ea typeface="黑体" panose="02010609060101010101" pitchFamily="2" charset="-122"/>
                </a:rPr>
                <a:t>排队论和网络演算</a:t>
              </a:r>
            </a:p>
          </p:txBody>
        </p:sp>
        <p:cxnSp>
          <p:nvCxnSpPr>
            <p:cNvPr id="52" name="直接箭头连接符 51"/>
            <p:cNvCxnSpPr>
              <a:endCxn id="51" idx="1"/>
            </p:cNvCxnSpPr>
            <p:nvPr/>
          </p:nvCxnSpPr>
          <p:spPr>
            <a:xfrm>
              <a:off x="4220811" y="5251197"/>
              <a:ext cx="1159518" cy="68661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9" idx="3"/>
              <a:endCxn id="51" idx="1"/>
            </p:cNvCxnSpPr>
            <p:nvPr/>
          </p:nvCxnSpPr>
          <p:spPr>
            <a:xfrm flipV="1">
              <a:off x="4406535" y="5937816"/>
              <a:ext cx="973794" cy="1165554"/>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51" idx="3"/>
              <a:endCxn id="50" idx="1"/>
            </p:cNvCxnSpPr>
            <p:nvPr/>
          </p:nvCxnSpPr>
          <p:spPr>
            <a:xfrm>
              <a:off x="7252537" y="5937816"/>
              <a:ext cx="720080" cy="2134"/>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629984" y="4476089"/>
              <a:ext cx="1438211" cy="1202251"/>
              <a:chOff x="1799823" y="741853"/>
              <a:chExt cx="1290867" cy="1080592"/>
            </a:xfrm>
          </p:grpSpPr>
          <p:pic>
            <p:nvPicPr>
              <p:cNvPr id="56" name="图片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9837" y="741853"/>
                <a:ext cx="1060853" cy="806109"/>
              </a:xfrm>
              <a:prstGeom prst="rect">
                <a:avLst/>
              </a:prstGeom>
              <a:ln w="0">
                <a:solidFill>
                  <a:schemeClr val="tx1"/>
                </a:solidFill>
              </a:ln>
            </p:spPr>
          </p:pic>
          <p:graphicFrame>
            <p:nvGraphicFramePr>
              <p:cNvPr id="57" name="对象 56"/>
              <p:cNvGraphicFramePr>
                <a:graphicFrameLocks noChangeAspect="1"/>
              </p:cNvGraphicFramePr>
              <p:nvPr/>
            </p:nvGraphicFramePr>
            <p:xfrm>
              <a:off x="1910958" y="872096"/>
              <a:ext cx="1072656" cy="817961"/>
            </p:xfrm>
            <a:graphic>
              <a:graphicData uri="http://schemas.openxmlformats.org/presentationml/2006/ole">
                <mc:AlternateContent xmlns:mc="http://schemas.openxmlformats.org/markup-compatibility/2006">
                  <mc:Choice xmlns:v="urn:schemas-microsoft-com:vml" Requires="v">
                    <p:oleObj spid="_x0000_s3073" name="Acrobat Document" r:id="rId4" imgW="5256000" imgH="4007880" progId="AcroExch.Document.7">
                      <p:embed/>
                    </p:oleObj>
                  </mc:Choice>
                  <mc:Fallback>
                    <p:oleObj name="Acrobat Document" r:id="rId4" imgW="5256000" imgH="4007880" progId="AcroExch.Document.7">
                      <p:embed/>
                      <p:pic>
                        <p:nvPicPr>
                          <p:cNvPr id="0" name="Picture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0958" y="872096"/>
                            <a:ext cx="1072656" cy="81796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8" name="图片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9823" y="987941"/>
                <a:ext cx="1056953" cy="834504"/>
              </a:xfrm>
              <a:prstGeom prst="rect">
                <a:avLst/>
              </a:prstGeom>
              <a:ln w="0">
                <a:solidFill>
                  <a:schemeClr val="tx1"/>
                </a:solidFill>
              </a:ln>
            </p:spPr>
          </p:pic>
        </p:grpSp>
        <p:grpSp>
          <p:nvGrpSpPr>
            <p:cNvPr id="59" name="组合 58"/>
            <p:cNvGrpSpPr/>
            <p:nvPr/>
          </p:nvGrpSpPr>
          <p:grpSpPr>
            <a:xfrm>
              <a:off x="609600" y="6844252"/>
              <a:ext cx="2238794" cy="799957"/>
              <a:chOff x="7088560" y="4385862"/>
              <a:chExt cx="3975992" cy="1080120"/>
            </a:xfrm>
          </p:grpSpPr>
          <p:pic>
            <p:nvPicPr>
              <p:cNvPr id="60" name="Picture 5" descr="云(色3)"/>
              <p:cNvPicPr>
                <a:picLocks noChangeAspect="1" noChangeArrowheads="1"/>
              </p:cNvPicPr>
              <p:nvPr/>
            </p:nvPicPr>
            <p:blipFill>
              <a:blip r:embed="rId7" cstate="print"/>
              <a:srcRect/>
              <a:stretch>
                <a:fillRect/>
              </a:stretch>
            </p:blipFill>
            <p:spPr bwMode="auto">
              <a:xfrm>
                <a:off x="9912424" y="4437112"/>
                <a:ext cx="1152128" cy="864096"/>
              </a:xfrm>
              <a:prstGeom prst="rect">
                <a:avLst/>
              </a:prstGeom>
              <a:noFill/>
              <a:ln>
                <a:noFill/>
              </a:ln>
            </p:spPr>
          </p:pic>
          <p:pic>
            <p:nvPicPr>
              <p:cNvPr id="61" name="Picture 5" descr="云(色3)"/>
              <p:cNvPicPr>
                <a:picLocks noChangeAspect="1" noChangeArrowheads="1"/>
              </p:cNvPicPr>
              <p:nvPr/>
            </p:nvPicPr>
            <p:blipFill>
              <a:blip r:embed="rId7" cstate="print"/>
              <a:srcRect/>
              <a:stretch>
                <a:fillRect/>
              </a:stretch>
            </p:blipFill>
            <p:spPr bwMode="auto">
              <a:xfrm>
                <a:off x="7088560" y="4385862"/>
                <a:ext cx="1584176" cy="1008112"/>
              </a:xfrm>
              <a:prstGeom prst="rect">
                <a:avLst/>
              </a:prstGeom>
              <a:noFill/>
              <a:ln>
                <a:noFill/>
              </a:ln>
            </p:spPr>
          </p:pic>
          <p:pic>
            <p:nvPicPr>
              <p:cNvPr id="62" name="Picture 5" descr="云(色3)"/>
              <p:cNvPicPr>
                <a:picLocks noChangeAspect="1" noChangeArrowheads="1"/>
              </p:cNvPicPr>
              <p:nvPr/>
            </p:nvPicPr>
            <p:blipFill>
              <a:blip r:embed="rId7" cstate="print"/>
              <a:srcRect/>
              <a:stretch>
                <a:fillRect/>
              </a:stretch>
            </p:blipFill>
            <p:spPr bwMode="auto">
              <a:xfrm>
                <a:off x="8528720" y="4457870"/>
                <a:ext cx="1527720" cy="1008112"/>
              </a:xfrm>
              <a:prstGeom prst="rect">
                <a:avLst/>
              </a:prstGeom>
              <a:noFill/>
              <a:ln>
                <a:noFill/>
              </a:ln>
            </p:spPr>
          </p:pic>
          <p:pic>
            <p:nvPicPr>
              <p:cNvPr id="63" name="Picture 456" descr="图片235"/>
              <p:cNvPicPr>
                <a:picLocks noChangeAspect="1" noChangeArrowheads="1"/>
              </p:cNvPicPr>
              <p:nvPr/>
            </p:nvPicPr>
            <p:blipFill>
              <a:blip r:embed="rId8" cstate="print"/>
              <a:stretch>
                <a:fillRect/>
              </a:stretch>
            </p:blipFill>
            <p:spPr bwMode="auto">
              <a:xfrm>
                <a:off x="7736632" y="4529878"/>
                <a:ext cx="303584" cy="357177"/>
              </a:xfrm>
              <a:prstGeom prst="rect">
                <a:avLst/>
              </a:prstGeom>
              <a:ln w="28575">
                <a:noFill/>
              </a:ln>
            </p:spPr>
          </p:pic>
          <p:pic>
            <p:nvPicPr>
              <p:cNvPr id="64" name="Picture 456" descr="图片235"/>
              <p:cNvPicPr>
                <a:picLocks noChangeAspect="1" noChangeArrowheads="1"/>
              </p:cNvPicPr>
              <p:nvPr/>
            </p:nvPicPr>
            <p:blipFill>
              <a:blip r:embed="rId8" cstate="print"/>
              <a:stretch>
                <a:fillRect/>
              </a:stretch>
            </p:blipFill>
            <p:spPr bwMode="auto">
              <a:xfrm>
                <a:off x="8096672" y="4961926"/>
                <a:ext cx="303584" cy="357177"/>
              </a:xfrm>
              <a:prstGeom prst="rect">
                <a:avLst/>
              </a:prstGeom>
              <a:ln w="28575">
                <a:noFill/>
              </a:ln>
            </p:spPr>
          </p:pic>
          <p:pic>
            <p:nvPicPr>
              <p:cNvPr id="65" name="Picture 456" descr="图片235"/>
              <p:cNvPicPr>
                <a:picLocks noChangeAspect="1" noChangeArrowheads="1"/>
              </p:cNvPicPr>
              <p:nvPr/>
            </p:nvPicPr>
            <p:blipFill>
              <a:blip r:embed="rId8" cstate="print"/>
              <a:stretch>
                <a:fillRect/>
              </a:stretch>
            </p:blipFill>
            <p:spPr bwMode="auto">
              <a:xfrm>
                <a:off x="8528720" y="4601886"/>
                <a:ext cx="303584" cy="357177"/>
              </a:xfrm>
              <a:prstGeom prst="rect">
                <a:avLst/>
              </a:prstGeom>
              <a:ln w="28575">
                <a:noFill/>
              </a:ln>
            </p:spPr>
          </p:pic>
          <p:pic>
            <p:nvPicPr>
              <p:cNvPr id="66" name="Picture 456" descr="图片235"/>
              <p:cNvPicPr>
                <a:picLocks noChangeAspect="1" noChangeArrowheads="1"/>
              </p:cNvPicPr>
              <p:nvPr/>
            </p:nvPicPr>
            <p:blipFill>
              <a:blip r:embed="rId8" cstate="print"/>
              <a:stretch>
                <a:fillRect/>
              </a:stretch>
            </p:blipFill>
            <p:spPr bwMode="auto">
              <a:xfrm>
                <a:off x="9176792" y="5105942"/>
                <a:ext cx="303584" cy="357177"/>
              </a:xfrm>
              <a:prstGeom prst="rect">
                <a:avLst/>
              </a:prstGeom>
              <a:ln w="28575">
                <a:noFill/>
              </a:ln>
            </p:spPr>
          </p:pic>
          <p:pic>
            <p:nvPicPr>
              <p:cNvPr id="67" name="Picture 456" descr="图片235"/>
              <p:cNvPicPr>
                <a:picLocks noChangeAspect="1" noChangeArrowheads="1"/>
              </p:cNvPicPr>
              <p:nvPr/>
            </p:nvPicPr>
            <p:blipFill>
              <a:blip r:embed="rId8" cstate="print"/>
              <a:stretch>
                <a:fillRect/>
              </a:stretch>
            </p:blipFill>
            <p:spPr bwMode="auto">
              <a:xfrm>
                <a:off x="9696400" y="4653136"/>
                <a:ext cx="303584" cy="357177"/>
              </a:xfrm>
              <a:prstGeom prst="rect">
                <a:avLst/>
              </a:prstGeom>
              <a:ln w="28575">
                <a:noFill/>
              </a:ln>
            </p:spPr>
          </p:pic>
          <p:cxnSp>
            <p:nvCxnSpPr>
              <p:cNvPr id="68" name="直接连接符 67"/>
              <p:cNvCxnSpPr>
                <a:endCxn id="63" idx="1"/>
              </p:cNvCxnSpPr>
              <p:nvPr/>
            </p:nvCxnSpPr>
            <p:spPr bwMode="auto">
              <a:xfrm flipV="1">
                <a:off x="7520608" y="4708467"/>
                <a:ext cx="216024" cy="16751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68"/>
              <p:cNvCxnSpPr>
                <a:stCxn id="63" idx="3"/>
                <a:endCxn id="65" idx="1"/>
              </p:cNvCxnSpPr>
              <p:nvPr/>
            </p:nvCxnSpPr>
            <p:spPr bwMode="auto">
              <a:xfrm>
                <a:off x="8040216" y="4708467"/>
                <a:ext cx="488504" cy="72008"/>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65" idx="3"/>
                <a:endCxn id="67" idx="1"/>
              </p:cNvCxnSpPr>
              <p:nvPr/>
            </p:nvCxnSpPr>
            <p:spPr bwMode="auto">
              <a:xfrm>
                <a:off x="8832304" y="4780475"/>
                <a:ext cx="864096" cy="51250"/>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70"/>
              <p:cNvCxnSpPr>
                <a:stCxn id="67" idx="3"/>
              </p:cNvCxnSpPr>
              <p:nvPr/>
            </p:nvCxnSpPr>
            <p:spPr bwMode="auto">
              <a:xfrm>
                <a:off x="9999984" y="4831725"/>
                <a:ext cx="776536" cy="16677"/>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连接符 71"/>
              <p:cNvCxnSpPr>
                <a:endCxn id="64" idx="1"/>
              </p:cNvCxnSpPr>
              <p:nvPr/>
            </p:nvCxnSpPr>
            <p:spPr bwMode="auto">
              <a:xfrm>
                <a:off x="7520608" y="4875981"/>
                <a:ext cx="576064" cy="26453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连接符 72"/>
              <p:cNvCxnSpPr>
                <a:stCxn id="64" idx="3"/>
                <a:endCxn id="65" idx="2"/>
              </p:cNvCxnSpPr>
              <p:nvPr/>
            </p:nvCxnSpPr>
            <p:spPr bwMode="auto">
              <a:xfrm flipV="1">
                <a:off x="8400256" y="4959063"/>
                <a:ext cx="280256" cy="181452"/>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p:cNvCxnSpPr>
                <a:stCxn id="66" idx="3"/>
                <a:endCxn id="67" idx="2"/>
              </p:cNvCxnSpPr>
              <p:nvPr/>
            </p:nvCxnSpPr>
            <p:spPr bwMode="auto">
              <a:xfrm flipV="1">
                <a:off x="9480376" y="5010313"/>
                <a:ext cx="367816" cy="274218"/>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5" name="Picture 456" descr="图片235"/>
              <p:cNvPicPr>
                <a:picLocks noChangeAspect="1" noChangeArrowheads="1"/>
              </p:cNvPicPr>
              <p:nvPr/>
            </p:nvPicPr>
            <p:blipFill>
              <a:blip r:embed="rId8" cstate="print"/>
              <a:stretch>
                <a:fillRect/>
              </a:stretch>
            </p:blipFill>
            <p:spPr bwMode="auto">
              <a:xfrm>
                <a:off x="10272464" y="4941168"/>
                <a:ext cx="303584" cy="357177"/>
              </a:xfrm>
              <a:prstGeom prst="rect">
                <a:avLst/>
              </a:prstGeom>
              <a:ln w="28575">
                <a:noFill/>
              </a:ln>
            </p:spPr>
          </p:pic>
          <p:pic>
            <p:nvPicPr>
              <p:cNvPr id="76" name="Picture 456" descr="图片235"/>
              <p:cNvPicPr>
                <a:picLocks noChangeAspect="1" noChangeArrowheads="1"/>
              </p:cNvPicPr>
              <p:nvPr/>
            </p:nvPicPr>
            <p:blipFill>
              <a:blip r:embed="rId8" cstate="print"/>
              <a:stretch>
                <a:fillRect/>
              </a:stretch>
            </p:blipFill>
            <p:spPr bwMode="auto">
              <a:xfrm>
                <a:off x="10704512" y="4653136"/>
                <a:ext cx="303584" cy="357177"/>
              </a:xfrm>
              <a:prstGeom prst="rect">
                <a:avLst/>
              </a:prstGeom>
              <a:ln w="28575">
                <a:noFill/>
              </a:ln>
            </p:spPr>
          </p:pic>
          <p:cxnSp>
            <p:nvCxnSpPr>
              <p:cNvPr id="77" name="直接连接符 76"/>
              <p:cNvCxnSpPr>
                <a:stCxn id="75" idx="3"/>
                <a:endCxn id="76" idx="2"/>
              </p:cNvCxnSpPr>
              <p:nvPr/>
            </p:nvCxnSpPr>
            <p:spPr bwMode="auto">
              <a:xfrm flipV="1">
                <a:off x="10576048" y="5010313"/>
                <a:ext cx="280256" cy="10944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a:stCxn id="67" idx="3"/>
                <a:endCxn id="75" idx="1"/>
              </p:cNvCxnSpPr>
              <p:nvPr/>
            </p:nvCxnSpPr>
            <p:spPr bwMode="auto">
              <a:xfrm>
                <a:off x="9999984" y="4831725"/>
                <a:ext cx="272480" cy="288032"/>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连接符 78"/>
              <p:cNvCxnSpPr>
                <a:stCxn id="65" idx="2"/>
                <a:endCxn id="66" idx="1"/>
              </p:cNvCxnSpPr>
              <p:nvPr/>
            </p:nvCxnSpPr>
            <p:spPr bwMode="auto">
              <a:xfrm>
                <a:off x="8680512" y="4959063"/>
                <a:ext cx="496280" cy="325468"/>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64" idx="3"/>
                <a:endCxn id="66" idx="1"/>
              </p:cNvCxnSpPr>
              <p:nvPr/>
            </p:nvCxnSpPr>
            <p:spPr bwMode="auto">
              <a:xfrm>
                <a:off x="8400256" y="5140515"/>
                <a:ext cx="776536" cy="144016"/>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连接符 80"/>
              <p:cNvCxnSpPr>
                <a:stCxn id="66" idx="3"/>
                <a:endCxn id="75" idx="1"/>
              </p:cNvCxnSpPr>
              <p:nvPr/>
            </p:nvCxnSpPr>
            <p:spPr bwMode="auto">
              <a:xfrm flipV="1">
                <a:off x="9480376" y="5119757"/>
                <a:ext cx="792088" cy="16477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2" name="Picture 456" descr="图片235"/>
              <p:cNvPicPr>
                <a:picLocks noChangeAspect="1" noChangeArrowheads="1"/>
              </p:cNvPicPr>
              <p:nvPr/>
            </p:nvPicPr>
            <p:blipFill>
              <a:blip r:embed="rId8" cstate="print"/>
              <a:stretch>
                <a:fillRect/>
              </a:stretch>
            </p:blipFill>
            <p:spPr bwMode="auto">
              <a:xfrm>
                <a:off x="7248128" y="4725144"/>
                <a:ext cx="303584" cy="357177"/>
              </a:xfrm>
              <a:prstGeom prst="rect">
                <a:avLst/>
              </a:prstGeom>
              <a:ln w="28575">
                <a:noFill/>
              </a:ln>
            </p:spPr>
          </p:pic>
        </p:grpSp>
        <p:grpSp>
          <p:nvGrpSpPr>
            <p:cNvPr id="83" name="组合 82"/>
            <p:cNvGrpSpPr/>
            <p:nvPr/>
          </p:nvGrpSpPr>
          <p:grpSpPr>
            <a:xfrm>
              <a:off x="8412055" y="4535426"/>
              <a:ext cx="2462619" cy="1142418"/>
              <a:chOff x="699508" y="4365181"/>
              <a:chExt cx="2792372" cy="1902674"/>
            </a:xfrm>
          </p:grpSpPr>
          <p:graphicFrame>
            <p:nvGraphicFramePr>
              <p:cNvPr id="84" name="图表 83"/>
              <p:cNvGraphicFramePr/>
              <p:nvPr/>
            </p:nvGraphicFramePr>
            <p:xfrm>
              <a:off x="827584" y="4365181"/>
              <a:ext cx="2664296" cy="172764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85" name="图表 84"/>
              <p:cNvGraphicFramePr/>
              <p:nvPr/>
            </p:nvGraphicFramePr>
            <p:xfrm>
              <a:off x="728612" y="4937393"/>
              <a:ext cx="2763268" cy="1330462"/>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86" name="图表 85"/>
              <p:cNvGraphicFramePr/>
              <p:nvPr/>
            </p:nvGraphicFramePr>
            <p:xfrm>
              <a:off x="699508" y="5600653"/>
              <a:ext cx="2669176" cy="667202"/>
            </p:xfrm>
            <a:graphic>
              <a:graphicData uri="http://schemas.openxmlformats.org/drawingml/2006/chart">
                <c:chart xmlns:c="http://schemas.openxmlformats.org/drawingml/2006/chart" xmlns:r="http://schemas.openxmlformats.org/officeDocument/2006/relationships" r:id="rId11"/>
              </a:graphicData>
            </a:graphic>
          </p:graphicFrame>
        </p:grpSp>
        <p:sp>
          <p:nvSpPr>
            <p:cNvPr id="87" name="椭圆形标注 44"/>
            <p:cNvSpPr/>
            <p:nvPr/>
          </p:nvSpPr>
          <p:spPr>
            <a:xfrm>
              <a:off x="5293541" y="3892993"/>
              <a:ext cx="2242619" cy="1358204"/>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latin typeface="黑体" panose="02010609060101010101" pitchFamily="2" charset="-122"/>
                  <a:ea typeface="黑体" panose="02010609060101010101" pitchFamily="2" charset="-122"/>
                </a:rPr>
                <a:t>简化的假设</a:t>
              </a:r>
            </a:p>
          </p:txBody>
        </p:sp>
        <p:sp>
          <p:nvSpPr>
            <p:cNvPr id="88" name="矩形 87"/>
            <p:cNvSpPr/>
            <p:nvPr/>
          </p:nvSpPr>
          <p:spPr>
            <a:xfrm>
              <a:off x="7391844" y="7215445"/>
              <a:ext cx="3954930" cy="523220"/>
            </a:xfrm>
            <a:prstGeom prst="rect">
              <a:avLst/>
            </a:prstGeom>
            <a:ln w="19050">
              <a:solidFill>
                <a:srgbClr val="C00000"/>
              </a:solidFill>
            </a:ln>
          </p:spPr>
          <p:txBody>
            <a:bodyPr wrap="none">
              <a:spAutoFit/>
            </a:bodyPr>
            <a:lstStyle/>
            <a:p>
              <a:pPr algn="ctr"/>
              <a:r>
                <a:rPr lang="zh-CN" altLang="en-US" sz="2800" dirty="0">
                  <a:solidFill>
                    <a:srgbClr val="C00000"/>
                  </a:solidFill>
                  <a:latin typeface="黑体" panose="02010609060101010101" pitchFamily="2" charset="-122"/>
                  <a:ea typeface="黑体" panose="02010609060101010101" pitchFamily="2" charset="-122"/>
                </a:rPr>
                <a:t>大量人工分析 </a:t>
              </a:r>
              <a:r>
                <a:rPr lang="en-US" altLang="zh-CN" sz="2800" dirty="0">
                  <a:solidFill>
                    <a:srgbClr val="C00000"/>
                  </a:solidFill>
                  <a:latin typeface="黑体" panose="02010609060101010101" pitchFamily="2" charset="-122"/>
                  <a:ea typeface="黑体" panose="02010609060101010101" pitchFamily="2" charset="-122"/>
                </a:rPr>
                <a:t>&amp; </a:t>
              </a:r>
              <a:r>
                <a:rPr lang="zh-CN" altLang="en-US" sz="2800" dirty="0">
                  <a:solidFill>
                    <a:srgbClr val="C00000"/>
                  </a:solidFill>
                  <a:latin typeface="黑体" panose="02010609060101010101" pitchFamily="2" charset="-122"/>
                  <a:ea typeface="黑体" panose="02010609060101010101" pitchFamily="2" charset="-122"/>
                </a:rPr>
                <a:t>不准确</a:t>
              </a:r>
            </a:p>
          </p:txBody>
        </p:sp>
      </p:grpSp>
      <p:sp>
        <p:nvSpPr>
          <p:cNvPr id="89" name="内容占位符 2"/>
          <p:cNvSpPr txBox="1"/>
          <p:nvPr/>
        </p:nvSpPr>
        <p:spPr>
          <a:xfrm>
            <a:off x="609600" y="3388937"/>
            <a:ext cx="109728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黑体" panose="02010609060101010101" pitchFamily="2" charset="-122"/>
                <a:ea typeface="黑体" panose="02010609060101010101" pitchFamily="2" charset="-122"/>
              </a:rPr>
              <a:t>数学建模</a:t>
            </a:r>
          </a:p>
        </p:txBody>
      </p:sp>
      <p:sp>
        <p:nvSpPr>
          <p:cNvPr id="90" name="矩形 89"/>
          <p:cNvSpPr/>
          <p:nvPr/>
        </p:nvSpPr>
        <p:spPr>
          <a:xfrm>
            <a:off x="0" y="5337296"/>
            <a:ext cx="12192000" cy="1149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zh-CN" altLang="en-US" sz="3200" dirty="0">
                <a:solidFill>
                  <a:schemeClr val="bg1"/>
                </a:solidFill>
                <a:latin typeface="黑体" panose="02010609060101010101" pitchFamily="2" charset="-122"/>
                <a:ea typeface="黑体" panose="02010609060101010101" pitchFamily="2" charset="-122"/>
              </a:rPr>
              <a:t>需要快速、准确、低开销的性能模型！</a:t>
            </a:r>
            <a:r>
              <a:rPr lang="en-US" altLang="zh-CN" sz="3200" dirty="0">
                <a:solidFill>
                  <a:schemeClr val="bg1"/>
                </a:solidFill>
                <a:latin typeface="黑体" panose="02010609060101010101" pitchFamily="2" charset="-122"/>
                <a:ea typeface="黑体" panose="02010609060101010101" pitchFamily="2" charset="-122"/>
              </a:rPr>
              <a:t>-&gt; </a:t>
            </a:r>
            <a:r>
              <a:rPr lang="zh-CN" altLang="en-US" sz="3200" dirty="0">
                <a:solidFill>
                  <a:schemeClr val="bg1"/>
                </a:solidFill>
                <a:latin typeface="黑体" panose="02010609060101010101" pitchFamily="2" charset="-122"/>
                <a:ea typeface="黑体" panose="02010609060101010101" pitchFamily="2" charset="-122"/>
              </a:rPr>
              <a:t>机器学习方法</a:t>
            </a:r>
            <a:endParaRPr lang="en-US" altLang="zh-CN" sz="3200" dirty="0">
              <a:solidFill>
                <a:schemeClr val="bg1"/>
              </a:solidFill>
              <a:latin typeface="黑体" panose="02010609060101010101" pitchFamily="2" charset="-122"/>
              <a:ea typeface="黑体" panose="02010609060101010101" pitchFamily="2" charset="-122"/>
            </a:endParaRPr>
          </a:p>
        </p:txBody>
      </p:sp>
      <p:sp>
        <p:nvSpPr>
          <p:cNvPr id="93" name="文本框 92">
            <a:extLst>
              <a:ext uri="{FF2B5EF4-FFF2-40B4-BE49-F238E27FC236}">
                <a16:creationId xmlns:a16="http://schemas.microsoft.com/office/drawing/2014/main" id="{4B390F17-A903-4E3D-9B4B-C261946AE1A1}"/>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
        <p:nvSpPr>
          <p:cNvPr id="94" name="灯片编号占位符 3">
            <a:extLst>
              <a:ext uri="{FF2B5EF4-FFF2-40B4-BE49-F238E27FC236}">
                <a16:creationId xmlns:a16="http://schemas.microsoft.com/office/drawing/2014/main" id="{43C3A4BE-CCFF-C941-9124-5AC6397803BD}"/>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77</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路由性能建模</a:t>
            </a:r>
          </a:p>
        </p:txBody>
      </p:sp>
      <p:pic>
        <p:nvPicPr>
          <p:cNvPr id="8" name="图片 7"/>
          <p:cNvPicPr>
            <a:picLocks noChangeAspect="1"/>
          </p:cNvPicPr>
          <p:nvPr/>
        </p:nvPicPr>
        <p:blipFill>
          <a:blip r:embed="rId3"/>
          <a:stretch>
            <a:fillRect/>
          </a:stretch>
        </p:blipFill>
        <p:spPr>
          <a:xfrm>
            <a:off x="6586689" y="2265445"/>
            <a:ext cx="5331624" cy="2126027"/>
          </a:xfrm>
          <a:prstGeom prst="rect">
            <a:avLst/>
          </a:prstGeom>
        </p:spPr>
      </p:pic>
      <p:pic>
        <p:nvPicPr>
          <p:cNvPr id="9" name="图片 8"/>
          <p:cNvPicPr>
            <a:picLocks noChangeAspect="1"/>
          </p:cNvPicPr>
          <p:nvPr/>
        </p:nvPicPr>
        <p:blipFill>
          <a:blip r:embed="rId4"/>
          <a:stretch>
            <a:fillRect/>
          </a:stretch>
        </p:blipFill>
        <p:spPr>
          <a:xfrm>
            <a:off x="6586689" y="4946683"/>
            <a:ext cx="5331624" cy="1049583"/>
          </a:xfrm>
          <a:prstGeom prst="rect">
            <a:avLst/>
          </a:prstGeom>
        </p:spPr>
      </p:pic>
      <p:pic>
        <p:nvPicPr>
          <p:cNvPr id="7" name="图片 6"/>
          <p:cNvPicPr>
            <a:picLocks noChangeAspect="1"/>
          </p:cNvPicPr>
          <p:nvPr/>
        </p:nvPicPr>
        <p:blipFill>
          <a:blip r:embed="rId5"/>
          <a:stretch>
            <a:fillRect/>
          </a:stretch>
        </p:blipFill>
        <p:spPr>
          <a:xfrm>
            <a:off x="981717" y="4450077"/>
            <a:ext cx="5232855" cy="2042797"/>
          </a:xfrm>
          <a:prstGeom prst="rect">
            <a:avLst/>
          </a:prstGeom>
        </p:spPr>
      </p:pic>
      <p:sp>
        <p:nvSpPr>
          <p:cNvPr id="10" name="矩形 9"/>
          <p:cNvSpPr/>
          <p:nvPr/>
        </p:nvSpPr>
        <p:spPr>
          <a:xfrm>
            <a:off x="-3611" y="6596390"/>
            <a:ext cx="9860280" cy="261610"/>
          </a:xfrm>
          <a:prstGeom prst="rect">
            <a:avLst/>
          </a:prstGeom>
        </p:spPr>
        <p:txBody>
          <a:bodyPr wrap="square">
            <a:spAutoFit/>
          </a:bodyPr>
          <a:lstStyle/>
          <a:p>
            <a:r>
              <a:rPr lang="en-GB"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Rusek</a:t>
            </a:r>
            <a:r>
              <a:rPr lang="en-GB" altLang="zh-CN" sz="1100" dirty="0">
                <a:solidFill>
                  <a:schemeClr val="tx1">
                    <a:lumMod val="50000"/>
                    <a:lumOff val="50000"/>
                  </a:schemeClr>
                </a:solidFill>
                <a:latin typeface="微软雅黑" panose="020B0503020204020204" pitchFamily="34" charset="-122"/>
                <a:ea typeface="微软雅黑" panose="020B0503020204020204" pitchFamily="34" charset="-122"/>
              </a:rPr>
              <a:t>, Krzysztof, et al. “</a:t>
            </a:r>
            <a:r>
              <a:rPr lang="en-GB" altLang="zh-CN" sz="1100" dirty="0" err="1">
                <a:solidFill>
                  <a:schemeClr val="tx1">
                    <a:lumMod val="50000"/>
                    <a:lumOff val="50000"/>
                  </a:schemeClr>
                </a:solidFill>
                <a:latin typeface="微软雅黑" panose="020B0503020204020204" pitchFamily="34" charset="-122"/>
                <a:ea typeface="微软雅黑" panose="020B0503020204020204" pitchFamily="34" charset="-122"/>
              </a:rPr>
              <a:t>RouteNet</a:t>
            </a:r>
            <a:r>
              <a:rPr lang="en-GB" altLang="zh-CN" sz="1100" dirty="0">
                <a:solidFill>
                  <a:schemeClr val="tx1">
                    <a:lumMod val="50000"/>
                    <a:lumOff val="50000"/>
                  </a:schemeClr>
                </a:solidFill>
                <a:latin typeface="微软雅黑" panose="020B0503020204020204" pitchFamily="34" charset="-122"/>
                <a:ea typeface="微软雅黑" panose="020B0503020204020204" pitchFamily="34" charset="-122"/>
              </a:rPr>
              <a:t>: Leveraging Graph Neural Networks for network modeling and optimization in</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GB" altLang="zh-CN" sz="1100" dirty="0">
                <a:solidFill>
                  <a:schemeClr val="tx1">
                    <a:lumMod val="50000"/>
                    <a:lumOff val="50000"/>
                  </a:schemeClr>
                </a:solidFill>
                <a:latin typeface="微软雅黑" panose="020B0503020204020204" pitchFamily="34" charset="-122"/>
                <a:ea typeface="微软雅黑" panose="020B0503020204020204" pitchFamily="34" charset="-122"/>
              </a:rPr>
              <a:t>SDN." </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SOSR’19</a:t>
            </a:r>
            <a:r>
              <a:rPr lang="en-GB" altLang="zh-CN" sz="11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内容占位符 2"/>
          <p:cNvSpPr txBox="1"/>
          <p:nvPr/>
        </p:nvSpPr>
        <p:spPr bwMode="auto">
          <a:xfrm>
            <a:off x="5896870" y="1382777"/>
            <a:ext cx="6191052" cy="824063"/>
          </a:xfrm>
          <a:prstGeom prst="rect">
            <a:avLst/>
          </a:prstGeom>
          <a:noFill/>
          <a:ln>
            <a:noFill/>
          </a:ln>
        </p:spPr>
        <p:txBody>
          <a:bodyPr vert="horz" wrap="square" lIns="121757" tIns="60876" rIns="121757" bIns="60876" numCol="1" anchor="t" anchorCtr="0" compatLnSpc="1">
            <a:normAutofit/>
          </a:bodyPr>
          <a:lstStyle>
            <a:lvl1pPr marL="340995" indent="-340995" algn="l" rtl="0" eaLnBrk="1" fontAlgn="base" hangingPunct="1">
              <a:spcBef>
                <a:spcPct val="20000"/>
              </a:spcBef>
              <a:spcAft>
                <a:spcPct val="0"/>
              </a:spcAft>
              <a:buClr>
                <a:schemeClr val="hlink"/>
              </a:buClr>
              <a:buFont typeface="Wingdings" panose="05000000000000000000" pitchFamily="2" charset="2"/>
              <a:buChar char="l"/>
              <a:defRPr sz="24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1" fontAlgn="base" hangingPunct="1">
              <a:spcBef>
                <a:spcPct val="20000"/>
              </a:spcBef>
              <a:spcAft>
                <a:spcPct val="0"/>
              </a:spcAft>
              <a:buClr>
                <a:schemeClr val="hlink"/>
              </a:buClr>
              <a:buSzPct val="130000"/>
              <a:buFont typeface="Arial" panose="020B0604020202020204" pitchFamily="34" charset="0"/>
              <a:buChar char="–"/>
              <a:defRPr sz="20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rtl="0" eaLnBrk="1" fontAlgn="base" hangingPunct="1">
              <a:spcBef>
                <a:spcPct val="20000"/>
              </a:spcBef>
              <a:spcAft>
                <a:spcPct val="0"/>
              </a:spcAft>
              <a:buClr>
                <a:schemeClr val="hlink"/>
              </a:buClr>
              <a:buSzPct val="75000"/>
              <a:buFont typeface="Wingdings" panose="05000000000000000000" pitchFamily="2" charset="2"/>
              <a:buChar char="Ø"/>
              <a:defRPr sz="18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rtl="0" eaLnBrk="1" fontAlgn="base" hangingPunct="1">
              <a:spcBef>
                <a:spcPct val="20000"/>
              </a:spcBef>
              <a:spcAft>
                <a:spcPct val="0"/>
              </a:spcAft>
              <a:buClr>
                <a:schemeClr val="hlink"/>
              </a:buClr>
              <a:buSzPct val="90000"/>
              <a:buFont typeface="Arial" panose="020B0604020202020204" pitchFamily="34" charset="0"/>
              <a:buChar char="–"/>
              <a:defRPr sz="18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rtl="0" eaLnBrk="1" fontAlgn="base" hangingPunct="1">
              <a:spcBef>
                <a:spcPct val="20000"/>
              </a:spcBef>
              <a:spcAft>
                <a:spcPct val="0"/>
              </a:spcAft>
              <a:buClr>
                <a:schemeClr val="hlink"/>
              </a:buClr>
              <a:buSzPct val="50000"/>
              <a:buFont typeface="Wingdings" panose="05000000000000000000" pitchFamily="2" charset="2"/>
              <a:buChar char="l"/>
              <a:defRPr sz="180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rtl="0" eaLnBrk="1" fontAlgn="base" hangingPunct="1">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6pPr>
            <a:lvl7pPr marL="2971800" indent="-228600" algn="l" rtl="0" eaLnBrk="1" fontAlgn="base" hangingPunct="1">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7pPr>
            <a:lvl8pPr marL="3429000" indent="-228600" algn="l" rtl="0" eaLnBrk="1" fontAlgn="base" hangingPunct="1">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8pPr>
            <a:lvl9pPr marL="3886200" indent="-228600" algn="l" rtl="0" eaLnBrk="1" fontAlgn="base" hangingPunct="1">
              <a:spcBef>
                <a:spcPct val="20000"/>
              </a:spcBef>
              <a:spcAft>
                <a:spcPct val="0"/>
              </a:spcAft>
              <a:buClr>
                <a:schemeClr val="hlink"/>
              </a:buClr>
              <a:buSzPct val="50000"/>
              <a:buFont typeface="Wingdings" panose="05000000000000000000" pitchFamily="2" charset="2"/>
              <a:buChar char="l"/>
              <a:defRPr sz="2000" b="1" i="1">
                <a:solidFill>
                  <a:srgbClr val="696969"/>
                </a:solidFill>
                <a:latin typeface="Times New Roman" panose="02020603050405020304" pitchFamily="18" charset="0"/>
              </a:defRPr>
            </a:lvl9pPr>
          </a:lstStyle>
          <a:p>
            <a:pPr marL="0" indent="0" algn="ctr">
              <a:buNone/>
            </a:pPr>
            <a:r>
              <a:rPr lang="zh-CN" altLang="en-US" kern="0" dirty="0">
                <a:solidFill>
                  <a:srgbClr val="C00000"/>
                </a:solidFill>
                <a:latin typeface="Comic Sans MS" panose="030F0702030302020204" pitchFamily="66" charset="0"/>
              </a:rPr>
              <a:t>自动驾驶网络，网络规划，调试，性能预警</a:t>
            </a:r>
          </a:p>
        </p:txBody>
      </p:sp>
      <p:sp>
        <p:nvSpPr>
          <p:cNvPr id="13" name="内容占位符 2"/>
          <p:cNvSpPr>
            <a:spLocks noGrp="1"/>
          </p:cNvSpPr>
          <p:nvPr>
            <p:ph idx="1"/>
          </p:nvPr>
        </p:nvSpPr>
        <p:spPr>
          <a:xfrm>
            <a:off x="838200" y="1510758"/>
            <a:ext cx="10515600" cy="4586694"/>
          </a:xfrm>
        </p:spPr>
        <p:txBody>
          <a:bodyPr/>
          <a:lstStyle/>
          <a:p>
            <a:r>
              <a:rPr lang="en-US" altLang="zh-CN" sz="3465" dirty="0" err="1">
                <a:latin typeface="微软雅黑" panose="020B0503020204020204" pitchFamily="34" charset="-122"/>
                <a:ea typeface="微软雅黑" panose="020B0503020204020204" pitchFamily="34" charset="-122"/>
              </a:rPr>
              <a:t>RouteNet</a:t>
            </a:r>
            <a:r>
              <a:rPr lang="zh-CN" altLang="en-US" dirty="0">
                <a:solidFill>
                  <a:srgbClr val="FF0000"/>
                </a:solidFill>
                <a:latin typeface="Comic Sans MS" panose="030F0702030302020204" pitchFamily="66" charset="0"/>
                <a:ea typeface="微软雅黑" panose="020B0503020204020204" pitchFamily="34" charset="-122"/>
              </a:rPr>
              <a:t> </a:t>
            </a:r>
            <a:r>
              <a:rPr lang="en-US" altLang="zh-CN" dirty="0">
                <a:solidFill>
                  <a:srgbClr val="FF0000"/>
                </a:solidFill>
                <a:latin typeface="Comic Sans MS" panose="030F0702030302020204" pitchFamily="66" charset="0"/>
                <a:ea typeface="微软雅黑" panose="020B0503020204020204" pitchFamily="34" charset="-122"/>
              </a:rPr>
              <a:t>[SoSR’19]</a:t>
            </a:r>
          </a:p>
          <a:p>
            <a:pPr lvl="1"/>
            <a:r>
              <a:rPr kumimoji="1" lang="en-US" altLang="zh-CN" dirty="0"/>
              <a:t>GNN</a:t>
            </a:r>
            <a:r>
              <a:rPr kumimoji="1" lang="zh-CN" altLang="en-US" dirty="0"/>
              <a:t>：消息传递神经网络</a:t>
            </a:r>
            <a:endParaRPr kumimoji="1" lang="en-US" altLang="zh-CN" dirty="0"/>
          </a:p>
          <a:p>
            <a:pPr lvl="1"/>
            <a:r>
              <a:rPr kumimoji="1" lang="zh-CN" altLang="en-US" dirty="0"/>
              <a:t>考虑拓扑，流量矩阵和路由策略</a:t>
            </a:r>
            <a:endParaRPr kumimoji="1" lang="en-US" altLang="zh-CN" dirty="0"/>
          </a:p>
          <a:p>
            <a:pPr lvl="1"/>
            <a:r>
              <a:rPr kumimoji="1" lang="zh-CN" altLang="en-US" dirty="0"/>
              <a:t>预测源</a:t>
            </a:r>
            <a:r>
              <a:rPr kumimoji="1" lang="en-US" altLang="zh-CN" dirty="0"/>
              <a:t>-</a:t>
            </a:r>
            <a:r>
              <a:rPr kumimoji="1" lang="zh-CN" altLang="en-US" dirty="0"/>
              <a:t>目的对之间的时延和抖动</a:t>
            </a:r>
            <a:endParaRPr kumimoji="1" lang="en-US" altLang="zh-CN" dirty="0"/>
          </a:p>
          <a:p>
            <a:pPr lvl="1"/>
            <a:r>
              <a:rPr kumimoji="1" lang="zh-CN" altLang="en-US" dirty="0"/>
              <a:t>拓扑泛化 </a:t>
            </a:r>
            <a:r>
              <a:rPr lang="en-US" altLang="zh-CN" dirty="0">
                <a:solidFill>
                  <a:srgbClr val="FF0000"/>
                </a:solidFill>
                <a:latin typeface="Comic Sans MS" panose="030F0702030302020204" pitchFamily="66" charset="0"/>
                <a:ea typeface="微软雅黑" panose="020B0503020204020204" pitchFamily="34" charset="-122"/>
              </a:rPr>
              <a:t>[Sigcomm’19</a:t>
            </a:r>
            <a:r>
              <a:rPr lang="zh-CN" altLang="en-US" dirty="0">
                <a:solidFill>
                  <a:srgbClr val="FF0000"/>
                </a:solidFill>
                <a:latin typeface="Comic Sans MS" panose="030F0702030302020204" pitchFamily="66" charset="0"/>
                <a:ea typeface="微软雅黑" panose="020B0503020204020204" pitchFamily="34" charset="-122"/>
              </a:rPr>
              <a:t> </a:t>
            </a:r>
            <a:r>
              <a:rPr lang="en-US" altLang="zh-CN" dirty="0">
                <a:solidFill>
                  <a:srgbClr val="FF0000"/>
                </a:solidFill>
                <a:latin typeface="Comic Sans MS" panose="030F0702030302020204" pitchFamily="66" charset="0"/>
                <a:ea typeface="微软雅黑" panose="020B0503020204020204" pitchFamily="34" charset="-122"/>
              </a:rPr>
              <a:t>poster]</a:t>
            </a:r>
          </a:p>
          <a:p>
            <a:pPr lvl="1"/>
            <a:r>
              <a:rPr kumimoji="1" lang="zh-CN" altLang="en-US" dirty="0"/>
              <a:t>节点排队模型 </a:t>
            </a:r>
            <a:r>
              <a:rPr lang="en-US" altLang="zh-CN" dirty="0">
                <a:solidFill>
                  <a:srgbClr val="FF0000"/>
                </a:solidFill>
                <a:latin typeface="Comic Sans MS" panose="030F0702030302020204" pitchFamily="66" charset="0"/>
                <a:ea typeface="微软雅黑" panose="020B0503020204020204" pitchFamily="34" charset="-122"/>
              </a:rPr>
              <a:t>[CoNEXT’19</a:t>
            </a:r>
            <a:r>
              <a:rPr lang="zh-CN" altLang="en-US" dirty="0">
                <a:solidFill>
                  <a:srgbClr val="FF0000"/>
                </a:solidFill>
                <a:latin typeface="Comic Sans MS" panose="030F0702030302020204" pitchFamily="66" charset="0"/>
                <a:ea typeface="微软雅黑" panose="020B0503020204020204" pitchFamily="34" charset="-122"/>
              </a:rPr>
              <a:t> </a:t>
            </a:r>
            <a:r>
              <a:rPr lang="en-US" altLang="zh-CN" dirty="0">
                <a:solidFill>
                  <a:srgbClr val="FF0000"/>
                </a:solidFill>
                <a:latin typeface="Comic Sans MS" panose="030F0702030302020204" pitchFamily="66" charset="0"/>
                <a:ea typeface="微软雅黑" panose="020B0503020204020204" pitchFamily="34" charset="-122"/>
              </a:rPr>
              <a:t>poster]</a:t>
            </a:r>
          </a:p>
          <a:p>
            <a:endParaRPr kumimoji="1" lang="zh-CN" altLang="en-US" dirty="0"/>
          </a:p>
        </p:txBody>
      </p:sp>
      <p:sp>
        <p:nvSpPr>
          <p:cNvPr id="3" name="灯片编号占位符 2"/>
          <p:cNvSpPr>
            <a:spLocks noGrp="1"/>
          </p:cNvSpPr>
          <p:nvPr>
            <p:ph type="sldNum" sz="quarter" idx="12"/>
          </p:nvPr>
        </p:nvSpPr>
        <p:spPr/>
        <p:txBody>
          <a:bodyPr/>
          <a:lstStyle/>
          <a:p>
            <a:fld id="{8D4D1E41-7A09-AB4A-A4E1-09765ADA2698}" type="slidenum">
              <a:rPr kumimoji="1" lang="zh-CN" altLang="en-US" smtClean="0"/>
              <a:pPr/>
              <a:t>78</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latin typeface="Comic Sans MS" panose="030F0702030302020204" pitchFamily="66" charset="0"/>
                <a:ea typeface="微软雅黑" panose="020B0503020204020204" pitchFamily="34" charset="-122"/>
              </a:rPr>
              <a:t>xWeaver</a:t>
            </a:r>
            <a:r>
              <a:rPr lang="zh-CN" altLang="en-US" dirty="0">
                <a:latin typeface="Comic Sans MS" panose="030F0702030302020204" pitchFamily="66" charset="0"/>
                <a:ea typeface="微软雅黑" panose="020B0503020204020204" pitchFamily="34" charset="-122"/>
              </a:rPr>
              <a:t>：</a:t>
            </a:r>
            <a:r>
              <a:rPr lang="zh-CN" altLang="en-US" dirty="0"/>
              <a:t>数据中心网络拓扑配置方案</a:t>
            </a:r>
          </a:p>
        </p:txBody>
      </p:sp>
      <p:sp>
        <p:nvSpPr>
          <p:cNvPr id="3" name="内容占位符 2"/>
          <p:cNvSpPr>
            <a:spLocks noGrp="1"/>
          </p:cNvSpPr>
          <p:nvPr>
            <p:ph idx="1"/>
          </p:nvPr>
        </p:nvSpPr>
        <p:spPr>
          <a:xfrm>
            <a:off x="812800" y="1373889"/>
            <a:ext cx="11450940" cy="2641600"/>
          </a:xfrm>
        </p:spPr>
        <p:txBody>
          <a:bodyPr/>
          <a:lstStyle/>
          <a:p>
            <a:pPr>
              <a:spcBef>
                <a:spcPts val="665"/>
              </a:spcBef>
            </a:pPr>
            <a:r>
              <a:rPr lang="zh-CN" altLang="en-US" dirty="0">
                <a:latin typeface="微软雅黑" panose="020B0503020204020204" pitchFamily="34" charset="-122"/>
                <a:ea typeface="微软雅黑" panose="020B0503020204020204" pitchFamily="34" charset="-122"/>
              </a:rPr>
              <a:t>工作流程</a:t>
            </a:r>
            <a:endParaRPr lang="en-US" altLang="zh-CN" dirty="0">
              <a:latin typeface="微软雅黑" panose="020B0503020204020204" pitchFamily="34" charset="-122"/>
              <a:ea typeface="微软雅黑" panose="020B0503020204020204" pitchFamily="34" charset="-122"/>
            </a:endParaRPr>
          </a:p>
          <a:p>
            <a:pPr lvl="1">
              <a:spcBef>
                <a:spcPts val="665"/>
              </a:spcBef>
            </a:pPr>
            <a:r>
              <a:rPr lang="zh-CN" altLang="en-US" dirty="0">
                <a:sym typeface="Wingdings" panose="05000000000000000000" pitchFamily="2" charset="2"/>
              </a:rPr>
              <a:t></a:t>
            </a:r>
            <a:r>
              <a:rPr lang="zh-CN" altLang="en-US" dirty="0"/>
              <a:t>利用</a:t>
            </a:r>
            <a:r>
              <a:rPr lang="en-US" altLang="zh-CN" dirty="0"/>
              <a:t>Trace</a:t>
            </a:r>
            <a:r>
              <a:rPr lang="zh-CN" altLang="en-US" dirty="0"/>
              <a:t>训练出</a:t>
            </a:r>
            <a:r>
              <a:rPr lang="zh-CN" altLang="en-US" dirty="0">
                <a:solidFill>
                  <a:srgbClr val="C00000"/>
                </a:solidFill>
              </a:rPr>
              <a:t>评估神经网络</a:t>
            </a:r>
            <a:r>
              <a:rPr lang="zh-CN" altLang="en-US" dirty="0"/>
              <a:t>，输出流完成时间</a:t>
            </a:r>
            <a:endParaRPr lang="en-US" altLang="zh-CN" dirty="0"/>
          </a:p>
          <a:p>
            <a:pPr lvl="1">
              <a:spcBef>
                <a:spcPts val="665"/>
              </a:spcBef>
            </a:pPr>
            <a:r>
              <a:rPr lang="zh-CN" altLang="en-US" dirty="0">
                <a:sym typeface="Wingdings" panose="05000000000000000000" pitchFamily="2" charset="2"/>
              </a:rPr>
              <a:t></a:t>
            </a:r>
            <a:r>
              <a:rPr lang="zh-CN" altLang="en-US" dirty="0"/>
              <a:t>对给定流量，用评估神经网络</a:t>
            </a:r>
            <a:r>
              <a:rPr lang="zh-CN" altLang="en-US" dirty="0">
                <a:solidFill>
                  <a:srgbClr val="C00000"/>
                </a:solidFill>
              </a:rPr>
              <a:t>找到</a:t>
            </a:r>
            <a:r>
              <a:rPr lang="zh-CN" altLang="en-US" dirty="0"/>
              <a:t>优质拓扑（造出样本）</a:t>
            </a:r>
            <a:endParaRPr lang="en-US" altLang="zh-CN" dirty="0"/>
          </a:p>
          <a:p>
            <a:pPr lvl="1">
              <a:spcBef>
                <a:spcPts val="665"/>
              </a:spcBef>
            </a:pPr>
            <a:r>
              <a:rPr lang="zh-CN" altLang="en-US" dirty="0">
                <a:sym typeface="Wingdings" panose="05000000000000000000" pitchFamily="2" charset="2"/>
              </a:rPr>
              <a:t></a:t>
            </a:r>
            <a:r>
              <a:rPr lang="zh-CN" altLang="en-US" dirty="0"/>
              <a:t>训练</a:t>
            </a:r>
            <a:r>
              <a:rPr lang="zh-CN" altLang="en-US" dirty="0">
                <a:solidFill>
                  <a:srgbClr val="C00000"/>
                </a:solidFill>
              </a:rPr>
              <a:t>映射网络</a:t>
            </a:r>
            <a:r>
              <a:rPr lang="zh-CN" altLang="en-US" dirty="0"/>
              <a:t>进行拓扑决策</a:t>
            </a:r>
            <a:r>
              <a:rPr lang="en-US" altLang="zh-CN" dirty="0"/>
              <a:t>&lt;</a:t>
            </a:r>
            <a:r>
              <a:rPr lang="zh-CN" altLang="en-US" dirty="0"/>
              <a:t>流量</a:t>
            </a:r>
            <a:r>
              <a:rPr lang="en-US" altLang="zh-CN" dirty="0"/>
              <a:t>-</a:t>
            </a:r>
            <a:r>
              <a:rPr lang="zh-CN" altLang="en-US" dirty="0"/>
              <a:t>最优拓扑</a:t>
            </a:r>
            <a:r>
              <a:rPr lang="en-US" altLang="zh-CN" dirty="0"/>
              <a:t>&gt;</a:t>
            </a:r>
          </a:p>
          <a:p>
            <a:pPr lvl="1">
              <a:spcBef>
                <a:spcPts val="665"/>
              </a:spcBef>
            </a:pPr>
            <a:r>
              <a:rPr lang="zh-CN" altLang="en-US" dirty="0">
                <a:sym typeface="Wingdings" panose="05000000000000000000" pitchFamily="2" charset="2"/>
              </a:rPr>
              <a:t>根据当前流量，计算</a:t>
            </a:r>
            <a:r>
              <a:rPr lang="zh-CN" altLang="en-US" dirty="0">
                <a:solidFill>
                  <a:srgbClr val="C00000"/>
                </a:solidFill>
                <a:sym typeface="Wingdings" panose="05000000000000000000" pitchFamily="2" charset="2"/>
              </a:rPr>
              <a:t>优质拓扑（推断）</a:t>
            </a:r>
            <a:endParaRPr lang="en-US" altLang="zh-CN" dirty="0">
              <a:solidFill>
                <a:srgbClr val="C00000"/>
              </a:solidFill>
            </a:endParaRPr>
          </a:p>
        </p:txBody>
      </p:sp>
      <p:sp>
        <p:nvSpPr>
          <p:cNvPr id="11" name="文本框 10"/>
          <p:cNvSpPr txBox="1"/>
          <p:nvPr/>
        </p:nvSpPr>
        <p:spPr>
          <a:xfrm>
            <a:off x="10537825" y="1757681"/>
            <a:ext cx="1134556" cy="954107"/>
          </a:xfrm>
          <a:prstGeom prst="rect">
            <a:avLst/>
          </a:prstGeom>
          <a:noFill/>
        </p:spPr>
        <p:txBody>
          <a:bodyPr wrap="square" rtlCol="0">
            <a:spAutoFit/>
          </a:bodyPr>
          <a:lstStyle/>
          <a:p>
            <a:pPr algn="ctr" defTabSz="1219200" fontAlgn="base">
              <a:spcBef>
                <a:spcPct val="0"/>
              </a:spcBef>
              <a:spcAft>
                <a:spcPct val="0"/>
              </a:spcAft>
              <a:defRPr/>
            </a:pPr>
            <a:r>
              <a:rPr lang="zh-CN" altLang="en-US" sz="2800" dirty="0">
                <a:solidFill>
                  <a:srgbClr val="000000"/>
                </a:solidFill>
                <a:latin typeface="微软雅黑" panose="020B0503020204020204" pitchFamily="34" charset="-122"/>
                <a:ea typeface="微软雅黑" panose="020B0503020204020204" pitchFamily="34" charset="-122"/>
              </a:rPr>
              <a:t>离线训练</a:t>
            </a:r>
          </a:p>
        </p:txBody>
      </p:sp>
      <p:sp>
        <p:nvSpPr>
          <p:cNvPr id="12" name="右大括号 11"/>
          <p:cNvSpPr/>
          <p:nvPr/>
        </p:nvSpPr>
        <p:spPr>
          <a:xfrm>
            <a:off x="10160000" y="1745346"/>
            <a:ext cx="450851" cy="1263369"/>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200" fontAlgn="base">
              <a:spcBef>
                <a:spcPct val="0"/>
              </a:spcBef>
              <a:spcAft>
                <a:spcPct val="0"/>
              </a:spcAft>
              <a:defRPr/>
            </a:pPr>
            <a:endParaRPr lang="zh-CN" altLang="en-US" sz="2400">
              <a:solidFill>
                <a:srgbClr val="000000"/>
              </a:solidFill>
              <a:latin typeface="Arial" panose="020B0604020202020204"/>
            </a:endParaRPr>
          </a:p>
        </p:txBody>
      </p:sp>
      <p:sp>
        <p:nvSpPr>
          <p:cNvPr id="13" name="右大括号 12"/>
          <p:cNvSpPr/>
          <p:nvPr/>
        </p:nvSpPr>
        <p:spPr>
          <a:xfrm>
            <a:off x="10160000" y="3086502"/>
            <a:ext cx="450851" cy="603647"/>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200" fontAlgn="base">
              <a:spcBef>
                <a:spcPct val="0"/>
              </a:spcBef>
              <a:spcAft>
                <a:spcPct val="0"/>
              </a:spcAft>
              <a:defRPr/>
            </a:pPr>
            <a:endParaRPr lang="zh-CN" altLang="en-US" sz="2400">
              <a:solidFill>
                <a:srgbClr val="000000"/>
              </a:solidFill>
              <a:latin typeface="Arial" panose="020B0604020202020204"/>
            </a:endParaRPr>
          </a:p>
        </p:txBody>
      </p:sp>
      <p:sp>
        <p:nvSpPr>
          <p:cNvPr id="14" name="文本框 13"/>
          <p:cNvSpPr txBox="1"/>
          <p:nvPr/>
        </p:nvSpPr>
        <p:spPr>
          <a:xfrm>
            <a:off x="10537825" y="3041655"/>
            <a:ext cx="1320800" cy="523220"/>
          </a:xfrm>
          <a:prstGeom prst="rect">
            <a:avLst/>
          </a:prstGeom>
          <a:noFill/>
        </p:spPr>
        <p:txBody>
          <a:bodyPr wrap="square" rtlCol="0">
            <a:spAutoFit/>
          </a:bodyPr>
          <a:lstStyle/>
          <a:p>
            <a:pPr algn="ctr" defTabSz="1219200" fontAlgn="base">
              <a:spcBef>
                <a:spcPct val="0"/>
              </a:spcBef>
              <a:spcAft>
                <a:spcPct val="0"/>
              </a:spcAft>
              <a:defRPr/>
            </a:pPr>
            <a:r>
              <a:rPr lang="zh-CN" altLang="en-US" sz="2800" dirty="0">
                <a:solidFill>
                  <a:srgbClr val="000000"/>
                </a:solidFill>
                <a:latin typeface="微软雅黑" panose="020B0503020204020204" pitchFamily="34" charset="-122"/>
                <a:ea typeface="微软雅黑" panose="020B0503020204020204" pitchFamily="34" charset="-122"/>
              </a:rPr>
              <a:t>在线</a:t>
            </a:r>
          </a:p>
        </p:txBody>
      </p:sp>
      <p:grpSp>
        <p:nvGrpSpPr>
          <p:cNvPr id="21" name="组合 20"/>
          <p:cNvGrpSpPr/>
          <p:nvPr/>
        </p:nvGrpSpPr>
        <p:grpSpPr>
          <a:xfrm>
            <a:off x="812800" y="3758573"/>
            <a:ext cx="6502400" cy="2737200"/>
            <a:chOff x="609600" y="2818930"/>
            <a:chExt cx="4876800" cy="2052900"/>
          </a:xfrm>
        </p:grpSpPr>
        <p:pic>
          <p:nvPicPr>
            <p:cNvPr id="9" name="图片 8"/>
            <p:cNvPicPr>
              <a:picLocks noChangeAspect="1"/>
            </p:cNvPicPr>
            <p:nvPr/>
          </p:nvPicPr>
          <p:blipFill>
            <a:blip r:embed="rId3" cstate="print"/>
            <a:stretch>
              <a:fillRect/>
            </a:stretch>
          </p:blipFill>
          <p:spPr>
            <a:xfrm>
              <a:off x="609600" y="2818930"/>
              <a:ext cx="4876800" cy="2052900"/>
            </a:xfrm>
            <a:prstGeom prst="rect">
              <a:avLst/>
            </a:prstGeom>
          </p:spPr>
        </p:pic>
        <p:sp>
          <p:nvSpPr>
            <p:cNvPr id="15" name="文本框 14"/>
            <p:cNvSpPr txBox="1"/>
            <p:nvPr/>
          </p:nvSpPr>
          <p:spPr>
            <a:xfrm>
              <a:off x="1950284" y="2929022"/>
              <a:ext cx="511969" cy="500090"/>
            </a:xfrm>
            <a:prstGeom prst="rect">
              <a:avLst/>
            </a:prstGeom>
            <a:noFill/>
          </p:spPr>
          <p:txBody>
            <a:bodyPr wrap="square" rtlCol="0">
              <a:spAutoFit/>
            </a:bodyPr>
            <a:lstStyle/>
            <a:p>
              <a:r>
                <a:rPr lang="zh-CN" altLang="en-US" sz="3735"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3735" b="1" dirty="0">
                <a:solidFill>
                  <a:srgbClr val="FF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326525" y="2929022"/>
              <a:ext cx="511969" cy="500090"/>
            </a:xfrm>
            <a:prstGeom prst="rect">
              <a:avLst/>
            </a:prstGeom>
            <a:noFill/>
          </p:spPr>
          <p:txBody>
            <a:bodyPr wrap="square" rtlCol="0">
              <a:spAutoFit/>
            </a:bodyPr>
            <a:lstStyle/>
            <a:p>
              <a:r>
                <a:rPr lang="zh-CN" altLang="en-US" sz="3735"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3735" b="1" dirty="0">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334476" y="3932355"/>
              <a:ext cx="511969" cy="500090"/>
            </a:xfrm>
            <a:prstGeom prst="rect">
              <a:avLst/>
            </a:prstGeom>
            <a:noFill/>
          </p:spPr>
          <p:txBody>
            <a:bodyPr wrap="square" rtlCol="0">
              <a:spAutoFit/>
            </a:bodyPr>
            <a:lstStyle/>
            <a:p>
              <a:r>
                <a:rPr lang="zh-CN" altLang="en-US" sz="3735"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3735" b="1"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960657" y="3985783"/>
              <a:ext cx="511969" cy="500090"/>
            </a:xfrm>
            <a:prstGeom prst="rect">
              <a:avLst/>
            </a:prstGeom>
            <a:noFill/>
          </p:spPr>
          <p:txBody>
            <a:bodyPr wrap="square" rtlCol="0">
              <a:spAutoFit/>
            </a:bodyPr>
            <a:lstStyle/>
            <a:p>
              <a:r>
                <a:rPr lang="zh-CN" altLang="en-US" sz="3735"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3735" b="1" dirty="0">
                <a:solidFill>
                  <a:srgbClr val="FF0000"/>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7489825" y="4335463"/>
            <a:ext cx="4368800" cy="1569660"/>
          </a:xfrm>
          <a:prstGeom prst="rect">
            <a:avLst/>
          </a:prstGeom>
          <a:ln w="25400">
            <a:solidFill>
              <a:srgbClr val="C00000"/>
            </a:solidFill>
          </a:ln>
        </p:spPr>
        <p:txBody>
          <a:bodyPr wrap="square">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血泪教训一大把</a:t>
            </a:r>
          </a:p>
          <a:p>
            <a:pPr algn="l"/>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、无环境（真实系统、仿真）</a:t>
            </a:r>
          </a:p>
          <a:p>
            <a:pPr algn="l"/>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、状态空间大、决策空间大</a:t>
            </a:r>
          </a:p>
          <a:p>
            <a:pPr algn="l"/>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、结构化输出约束困难</a:t>
            </a:r>
          </a:p>
        </p:txBody>
      </p:sp>
      <p:sp>
        <p:nvSpPr>
          <p:cNvPr id="4" name="矩形 3"/>
          <p:cNvSpPr/>
          <p:nvPr/>
        </p:nvSpPr>
        <p:spPr>
          <a:xfrm>
            <a:off x="7489826" y="5977473"/>
            <a:ext cx="4182555" cy="461665"/>
          </a:xfrm>
          <a:prstGeom prst="rect">
            <a:avLst/>
          </a:prstGeom>
        </p:spPr>
        <p:txBody>
          <a:bodyPr wrap="none">
            <a:spAutoFit/>
          </a:bodyPr>
          <a:lstStyle/>
          <a:p>
            <a:r>
              <a:rPr lang="en-US" altLang="zh-CN" sz="2400" dirty="0" err="1">
                <a:latin typeface="Comic Sans MS" panose="030F0702030302020204" pitchFamily="66" charset="0"/>
                <a:ea typeface="微软雅黑" panose="020B0503020204020204" pitchFamily="34" charset="-122"/>
              </a:rPr>
              <a:t>xWeaver</a:t>
            </a:r>
            <a:r>
              <a:rPr lang="en-US" altLang="zh-CN" sz="2400" dirty="0">
                <a:solidFill>
                  <a:srgbClr val="FF0000"/>
                </a:solidFill>
                <a:latin typeface="Comic Sans MS" panose="030F0702030302020204" pitchFamily="66" charset="0"/>
                <a:ea typeface="微软雅黑" panose="020B0503020204020204" pitchFamily="34" charset="-122"/>
              </a:rPr>
              <a:t> </a:t>
            </a:r>
            <a:r>
              <a:rPr lang="en-US" altLang="zh-CN" sz="2135" dirty="0">
                <a:solidFill>
                  <a:srgbClr val="FF0000"/>
                </a:solidFill>
                <a:latin typeface="Comic Sans MS" panose="030F0702030302020204" pitchFamily="66" charset="0"/>
                <a:ea typeface="微软雅黑" panose="020B0503020204020204" pitchFamily="34" charset="-122"/>
              </a:rPr>
              <a:t>[</a:t>
            </a:r>
            <a:r>
              <a:rPr lang="en-US" altLang="zh-CN" sz="2400" dirty="0">
                <a:solidFill>
                  <a:srgbClr val="FF0000"/>
                </a:solidFill>
                <a:latin typeface="Comic Sans MS" panose="030F0702030302020204" pitchFamily="66" charset="0"/>
                <a:ea typeface="微软雅黑" panose="020B0503020204020204" pitchFamily="34" charset="-122"/>
              </a:rPr>
              <a:t>SIGMETRICS’18</a:t>
            </a:r>
            <a:r>
              <a:rPr lang="en-US" altLang="zh-CN" sz="2135" dirty="0">
                <a:solidFill>
                  <a:srgbClr val="FF0000"/>
                </a:solidFill>
                <a:latin typeface="Comic Sans MS" panose="030F0702030302020204" pitchFamily="66" charset="0"/>
                <a:ea typeface="微软雅黑" panose="020B0503020204020204" pitchFamily="34" charset="-122"/>
              </a:rPr>
              <a:t>]</a:t>
            </a:r>
          </a:p>
        </p:txBody>
      </p:sp>
      <p:sp>
        <p:nvSpPr>
          <p:cNvPr id="20" name="矩形 19"/>
          <p:cNvSpPr/>
          <p:nvPr/>
        </p:nvSpPr>
        <p:spPr>
          <a:xfrm>
            <a:off x="2997961" y="1351645"/>
            <a:ext cx="6948505" cy="461665"/>
          </a:xfrm>
          <a:prstGeom prst="rect">
            <a:avLst/>
          </a:prstGeom>
          <a:ln w="25400">
            <a:solidFill>
              <a:srgbClr val="C00000"/>
            </a:solidFill>
          </a:ln>
        </p:spPr>
        <p:txBody>
          <a:bodyPr wrap="square">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问题转换：没样本</a:t>
            </a:r>
            <a:r>
              <a:rPr lang="en-US" altLang="zh-CN" sz="2400" dirty="0">
                <a:solidFill>
                  <a:srgbClr val="C00000"/>
                </a:solidFill>
                <a:latin typeface="微软雅黑" panose="020B0503020204020204" pitchFamily="34" charset="-122"/>
                <a:ea typeface="微软雅黑" panose="020B0503020204020204" pitchFamily="34" charset="-122"/>
              </a:rPr>
              <a:t>-&gt;</a:t>
            </a:r>
            <a:r>
              <a:rPr lang="zh-CN" altLang="en-US" sz="2400" dirty="0">
                <a:solidFill>
                  <a:srgbClr val="C00000"/>
                </a:solidFill>
                <a:latin typeface="微软雅黑" panose="020B0503020204020204" pitchFamily="34" charset="-122"/>
                <a:ea typeface="微软雅黑" panose="020B0503020204020204" pitchFamily="34" charset="-122"/>
              </a:rPr>
              <a:t>造样本，评估慢</a:t>
            </a:r>
            <a:r>
              <a:rPr lang="en-US" altLang="zh-CN" sz="2400" dirty="0">
                <a:solidFill>
                  <a:srgbClr val="C00000"/>
                </a:solidFill>
                <a:latin typeface="微软雅黑" panose="020B0503020204020204" pitchFamily="34" charset="-122"/>
                <a:ea typeface="微软雅黑" panose="020B0503020204020204" pitchFamily="34" charset="-122"/>
              </a:rPr>
              <a:t>-&gt;</a:t>
            </a:r>
            <a:r>
              <a:rPr lang="zh-CN" altLang="en-US" sz="2400" dirty="0">
                <a:solidFill>
                  <a:srgbClr val="C00000"/>
                </a:solidFill>
                <a:latin typeface="微软雅黑" panose="020B0503020204020204" pitchFamily="34" charset="-122"/>
                <a:ea typeface="微软雅黑" panose="020B0503020204020204" pitchFamily="34" charset="-122"/>
              </a:rPr>
              <a:t>评估网络</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pPr/>
              <a:t>79</a:t>
            </a:fld>
            <a:endParaRPr kumimoji="1" lang="zh-CN" altLang="en-US" dirty="0"/>
          </a:p>
        </p:txBody>
      </p:sp>
      <p:sp>
        <p:nvSpPr>
          <p:cNvPr id="22" name="文本框 21">
            <a:extLst>
              <a:ext uri="{FF2B5EF4-FFF2-40B4-BE49-F238E27FC236}">
                <a16:creationId xmlns:a16="http://schemas.microsoft.com/office/drawing/2014/main" id="{F474993C-80DD-4C79-8C50-430FAEFAA106}"/>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377315"/>
            <a:ext cx="7772400" cy="2963545"/>
          </a:xfrm>
        </p:spPr>
        <p:txBody>
          <a:bodyPr>
            <a:noAutofit/>
          </a:bodyPr>
          <a:lstStyle/>
          <a:p>
            <a:pPr>
              <a:lnSpc>
                <a:spcPct val="110000"/>
              </a:lnSpc>
              <a:spcBef>
                <a:spcPts val="0"/>
              </a:spcBef>
              <a:spcAft>
                <a:spcPts val="0"/>
              </a:spcAft>
            </a:pPr>
            <a:r>
              <a:rPr lang="en-US" altLang="zh-CN" sz="2400" b="1" dirty="0">
                <a:solidFill>
                  <a:srgbClr val="FF0000"/>
                </a:solidFill>
                <a:effectLst>
                  <a:outerShdw blurRad="38100" dist="38100" dir="2700000" algn="tl">
                    <a:srgbClr val="000000">
                      <a:alpha val="43137"/>
                    </a:srgbClr>
                  </a:outerShdw>
                </a:effectLst>
                <a:cs typeface="微软雅黑" panose="020B0503020204020204" pitchFamily="34" charset="-122"/>
                <a:sym typeface="+mn-ea"/>
              </a:rPr>
              <a:t>“</a:t>
            </a:r>
            <a:r>
              <a:rPr lang="zh-CN" altLang="en-US" sz="2400" b="1" dirty="0">
                <a:solidFill>
                  <a:srgbClr val="FF0000"/>
                </a:solidFill>
                <a:effectLst>
                  <a:outerShdw blurRad="38100" dist="38100" dir="2700000" algn="tl">
                    <a:srgbClr val="000000">
                      <a:alpha val="43137"/>
                    </a:srgbClr>
                  </a:outerShdw>
                </a:effectLst>
                <a:cs typeface="微软雅黑" panose="020B0503020204020204" pitchFamily="34" charset="-122"/>
                <a:sym typeface="+mn-ea"/>
              </a:rPr>
              <a:t>感知中国</a:t>
            </a:r>
            <a:r>
              <a:rPr lang="en-US" altLang="zh-CN" sz="2400" b="1" dirty="0">
                <a:solidFill>
                  <a:srgbClr val="FF0000"/>
                </a:solidFill>
                <a:effectLst>
                  <a:outerShdw blurRad="38100" dist="38100" dir="2700000" algn="tl">
                    <a:srgbClr val="000000">
                      <a:alpha val="43137"/>
                    </a:srgbClr>
                  </a:outerShdw>
                </a:effectLst>
                <a:cs typeface="微软雅黑" panose="020B0503020204020204" pitchFamily="34" charset="-122"/>
                <a:sym typeface="+mn-ea"/>
              </a:rPr>
              <a:t>”</a:t>
            </a:r>
            <a:r>
              <a:rPr lang="zh-CN" altLang="en-US" sz="2400" b="1" dirty="0">
                <a:solidFill>
                  <a:srgbClr val="FF0000"/>
                </a:solidFill>
                <a:cs typeface="微软雅黑" panose="020B0503020204020204" pitchFamily="34" charset="-122"/>
                <a:sym typeface="+mn-ea"/>
              </a:rPr>
              <a:t>中心</a:t>
            </a:r>
            <a:endParaRPr lang="zh-CN" altLang="en-US" sz="2400" b="1" dirty="0">
              <a:solidFill>
                <a:srgbClr val="FF0000"/>
              </a:solidFill>
              <a:effectLst>
                <a:outerShdw blurRad="38100" dist="38100" dir="2700000" algn="tl">
                  <a:srgbClr val="000000">
                    <a:alpha val="43137"/>
                  </a:srgbClr>
                </a:outerShdw>
              </a:effectLst>
              <a:cs typeface="微软雅黑" panose="020B0503020204020204" pitchFamily="34" charset="-122"/>
              <a:sym typeface="+mn-ea"/>
            </a:endParaRPr>
          </a:p>
          <a:p>
            <a:pPr lvl="1">
              <a:lnSpc>
                <a:spcPct val="110000"/>
              </a:lnSpc>
              <a:spcBef>
                <a:spcPts val="0"/>
              </a:spcBef>
              <a:spcAft>
                <a:spcPts val="0"/>
              </a:spcAft>
            </a:pPr>
            <a:r>
              <a:rPr lang="en-US" altLang="zh-CN" dirty="0">
                <a:cs typeface="微软雅黑" panose="020B0503020204020204" pitchFamily="34" charset="-122"/>
                <a:sym typeface="+mn-ea"/>
              </a:rPr>
              <a:t>2009</a:t>
            </a:r>
            <a:r>
              <a:rPr lang="zh-CN" altLang="en-US" dirty="0">
                <a:cs typeface="微软雅黑" panose="020B0503020204020204" pitchFamily="34" charset="-122"/>
                <a:sym typeface="+mn-ea"/>
              </a:rPr>
              <a:t>年</a:t>
            </a:r>
            <a:r>
              <a:rPr lang="en-US" altLang="zh-CN" dirty="0">
                <a:cs typeface="微软雅黑" panose="020B0503020204020204" pitchFamily="34" charset="-122"/>
                <a:sym typeface="+mn-ea"/>
              </a:rPr>
              <a:t>8</a:t>
            </a:r>
            <a:r>
              <a:rPr lang="zh-CN" altLang="en-US" dirty="0">
                <a:cs typeface="微软雅黑" panose="020B0503020204020204" pitchFamily="34" charset="-122"/>
                <a:sym typeface="+mn-ea"/>
              </a:rPr>
              <a:t>月</a:t>
            </a:r>
            <a:r>
              <a:rPr lang="en-US" altLang="zh-CN" dirty="0">
                <a:cs typeface="微软雅黑" panose="020B0503020204020204" pitchFamily="34" charset="-122"/>
                <a:sym typeface="+mn-ea"/>
              </a:rPr>
              <a:t>7</a:t>
            </a:r>
            <a:r>
              <a:rPr lang="zh-CN" altLang="en-US" dirty="0">
                <a:cs typeface="微软雅黑" panose="020B0503020204020204" pitchFamily="34" charset="-122"/>
                <a:sym typeface="+mn-ea"/>
              </a:rPr>
              <a:t>日，温家宝总理考察中科院无锡高新微纳传感网工程技术研发中心后，指示“尽快建立中国的传感信息中心，或者叫</a:t>
            </a:r>
            <a:r>
              <a:rPr lang="zh-CN" altLang="en-US" b="1" dirty="0">
                <a:solidFill>
                  <a:srgbClr val="FF0000"/>
                </a:solidFill>
                <a:effectLst>
                  <a:outerShdw blurRad="38100" dist="38100" dir="2700000" algn="tl">
                    <a:srgbClr val="000000">
                      <a:alpha val="43137"/>
                    </a:srgbClr>
                  </a:outerShdw>
                </a:effectLst>
                <a:cs typeface="微软雅黑" panose="020B0503020204020204" pitchFamily="34" charset="-122"/>
                <a:sym typeface="+mn-ea"/>
              </a:rPr>
              <a:t>‘感知中国’</a:t>
            </a:r>
            <a:r>
              <a:rPr lang="zh-CN" altLang="en-US" dirty="0">
                <a:cs typeface="微软雅黑" panose="020B0503020204020204" pitchFamily="34" charset="-122"/>
                <a:sym typeface="+mn-ea"/>
              </a:rPr>
              <a:t>中心”。</a:t>
            </a:r>
          </a:p>
          <a:p>
            <a:pPr marL="360680" lvl="1" indent="-360680" algn="l">
              <a:lnSpc>
                <a:spcPct val="110000"/>
              </a:lnSpc>
              <a:spcBef>
                <a:spcPts val="0"/>
              </a:spcBef>
              <a:spcAft>
                <a:spcPts val="0"/>
              </a:spcAft>
              <a:buClrTx/>
              <a:buSzTx/>
              <a:buFont typeface="Wingdings" panose="05000000000000000000" pitchFamily="2" charset="2"/>
              <a:buChar char="Ø"/>
            </a:pPr>
            <a:r>
              <a:rPr lang="en-US" altLang="zh-CN" sz="2400" b="1" dirty="0">
                <a:solidFill>
                  <a:srgbClr val="FF0000"/>
                </a:solidFill>
                <a:effectLst>
                  <a:outerShdw blurRad="38100" dist="38100" dir="2700000" algn="tl">
                    <a:srgbClr val="000000">
                      <a:alpha val="43137"/>
                    </a:srgbClr>
                  </a:outerShdw>
                </a:effectLst>
                <a:cs typeface="微软雅黑" panose="020B0503020204020204" pitchFamily="34" charset="-122"/>
                <a:sym typeface="+mn-ea"/>
              </a:rPr>
              <a:t>物</a:t>
            </a:r>
            <a:r>
              <a:rPr lang="zh-CN" altLang="en-US" sz="2400" b="1" dirty="0">
                <a:solidFill>
                  <a:srgbClr val="FF0000"/>
                </a:solidFill>
                <a:effectLst>
                  <a:outerShdw blurRad="38100" dist="38100" dir="2700000" algn="tl">
                    <a:srgbClr val="000000">
                      <a:alpha val="43137"/>
                    </a:srgbClr>
                  </a:outerShdw>
                </a:effectLst>
                <a:cs typeface="微软雅黑" panose="020B0503020204020204" pitchFamily="34" charset="-122"/>
                <a:sym typeface="+mn-ea"/>
              </a:rPr>
              <a:t>联网发展</a:t>
            </a:r>
          </a:p>
          <a:p>
            <a:pPr lvl="1">
              <a:lnSpc>
                <a:spcPct val="110000"/>
              </a:lnSpc>
              <a:spcBef>
                <a:spcPts val="0"/>
              </a:spcBef>
              <a:spcAft>
                <a:spcPts val="0"/>
              </a:spcAft>
            </a:pP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2010年3月5日，第11届全国人民代表大会第5次会议上，物联网被首次写入《政府工作报告》。</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a:t>
            </a:fld>
            <a:endParaRPr kumimoji="1" lang="zh-CN" altLang="en-US" dirty="0"/>
          </a:p>
        </p:txBody>
      </p:sp>
      <p:pic>
        <p:nvPicPr>
          <p:cNvPr id="11269" name="Picture 12"/>
          <p:cNvPicPr>
            <a:picLocks noChangeAspect="1"/>
          </p:cNvPicPr>
          <p:nvPr/>
        </p:nvPicPr>
        <p:blipFill>
          <a:blip r:embed="rId3"/>
          <a:stretch>
            <a:fillRect/>
          </a:stretch>
        </p:blipFill>
        <p:spPr>
          <a:xfrm>
            <a:off x="8610600" y="1731010"/>
            <a:ext cx="3408045" cy="2392680"/>
          </a:xfrm>
          <a:prstGeom prst="rect">
            <a:avLst/>
          </a:prstGeom>
          <a:noFill/>
          <a:ln w="9525">
            <a:noFill/>
          </a:ln>
        </p:spPr>
      </p:pic>
      <p:sp>
        <p:nvSpPr>
          <p:cNvPr id="6" name="标题 5"/>
          <p:cNvSpPr>
            <a:spLocks noGrp="1"/>
          </p:cNvSpPr>
          <p:nvPr>
            <p:ph type="title"/>
          </p:nvPr>
        </p:nvSpPr>
        <p:spPr/>
        <p:txBody>
          <a:bodyPr>
            <a:normAutofit/>
          </a:bodyPr>
          <a:lstStyle/>
          <a:p>
            <a:r>
              <a:rPr lang="zh-CN" altLang="en-US" dirty="0">
                <a:sym typeface="+mn-ea"/>
              </a:rPr>
              <a:t>物联网起源、概念</a:t>
            </a:r>
            <a:endParaRPr kumimoji="1" lang="zh-CN" altLang="en-US" dirty="0"/>
          </a:p>
        </p:txBody>
      </p:sp>
      <p:sp>
        <p:nvSpPr>
          <p:cNvPr id="7" name="内容占位符 2"/>
          <p:cNvSpPr>
            <a:spLocks noGrp="1"/>
          </p:cNvSpPr>
          <p:nvPr/>
        </p:nvSpPr>
        <p:spPr>
          <a:xfrm>
            <a:off x="838835" y="4340860"/>
            <a:ext cx="10697845" cy="2225040"/>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l">
              <a:lnSpc>
                <a:spcPct val="110000"/>
              </a:lnSpc>
              <a:spcBef>
                <a:spcPts val="0"/>
              </a:spcBef>
              <a:spcAft>
                <a:spcPts val="0"/>
              </a:spcAft>
              <a:buClrTx/>
              <a:buSzTx/>
            </a:pPr>
            <a:r>
              <a:rPr lang="en-US" altLang="zh-CN">
                <a:cs typeface="微软雅黑" panose="020B0503020204020204" pitchFamily="34" charset="-122"/>
                <a:sym typeface="+mn-ea"/>
              </a:rPr>
              <a:t>2013年2月国务院专门出台《关于推进物联网有序健康发展的指导意见》。</a:t>
            </a:r>
            <a:endPar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spcBef>
                <a:spcPts val="0"/>
              </a:spcBef>
              <a:spcAft>
                <a:spcPts val="0"/>
              </a:spcAft>
            </a:pP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2016</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月国务院</a:t>
            </a: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《“十三五”国家战略性新兴产业发展规划》</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a:t>
            </a: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推动物联网、云计算和人工智能等技术向各行业全面融合渗透，构建万物互联、融合创新、智能协同、安全可控的新一代信息技术产业体系。</a:t>
            </a:r>
          </a:p>
          <a:p>
            <a:pPr lvl="1">
              <a:lnSpc>
                <a:spcPct val="110000"/>
              </a:lnSpc>
              <a:spcBef>
                <a:spcPts val="0"/>
              </a:spcBef>
              <a:spcAft>
                <a:spcPts val="0"/>
              </a:spcAft>
            </a:pP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工信部</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出台《</a:t>
            </a:r>
            <a:r>
              <a:rPr lang="en-US" altLang="zh-CN"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物联网发展规划2016-2020年</a:t>
            </a:r>
            <a:r>
              <a:rPr lang="zh-CN" altLang="en-US" strike="noStrike"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2" name="文本框 51"/>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物联网起源、概念</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kumimoji="1" lang="zh-CN" altLang="en-US" dirty="0"/>
              <a:t>使用机器学习的一般方法</a:t>
            </a:r>
            <a:endParaRPr lang="zh-CN" altLang="en-US" dirty="0"/>
          </a:p>
        </p:txBody>
      </p:sp>
      <p:sp>
        <p:nvSpPr>
          <p:cNvPr id="10" name="内容占位符 9"/>
          <p:cNvSpPr>
            <a:spLocks noGrp="1"/>
          </p:cNvSpPr>
          <p:nvPr>
            <p:ph idx="1"/>
          </p:nvPr>
        </p:nvSpPr>
        <p:spPr>
          <a:xfrm>
            <a:off x="837581" y="1368914"/>
            <a:ext cx="11552539" cy="5122903"/>
          </a:xfrm>
        </p:spPr>
        <p:txBody>
          <a:bodyPr/>
          <a:lstStyle/>
          <a:p>
            <a:r>
              <a:rPr kumimoji="1" lang="zh-CN" altLang="en-US" dirty="0"/>
              <a:t>实际问题？是否已有理论</a:t>
            </a:r>
            <a:r>
              <a:rPr kumimoji="1" lang="en-US" altLang="zh-CN" dirty="0"/>
              <a:t>/</a:t>
            </a:r>
            <a:r>
              <a:rPr kumimoji="1" lang="zh-CN" altLang="en-US" dirty="0"/>
              <a:t>模型？是否含有不确定性？</a:t>
            </a:r>
          </a:p>
        </p:txBody>
      </p:sp>
      <p:pic>
        <p:nvPicPr>
          <p:cNvPr id="102" name="图片 101"/>
          <p:cNvPicPr>
            <a:picLocks noChangeAspect="1"/>
          </p:cNvPicPr>
          <p:nvPr/>
        </p:nvPicPr>
        <p:blipFill>
          <a:blip r:embed="rId2"/>
          <a:stretch>
            <a:fillRect/>
          </a:stretch>
        </p:blipFill>
        <p:spPr>
          <a:xfrm>
            <a:off x="1020707" y="1966653"/>
            <a:ext cx="10841093" cy="3519069"/>
          </a:xfrm>
          <a:prstGeom prst="rect">
            <a:avLst/>
          </a:prstGeom>
        </p:spPr>
      </p:pic>
      <p:sp>
        <p:nvSpPr>
          <p:cNvPr id="8" name="矩形 7"/>
          <p:cNvSpPr/>
          <p:nvPr/>
        </p:nvSpPr>
        <p:spPr>
          <a:xfrm>
            <a:off x="0" y="6526273"/>
            <a:ext cx="10271760" cy="276999"/>
          </a:xfrm>
          <a:prstGeom prst="rect">
            <a:avLst/>
          </a:prstGeom>
          <a:ln>
            <a:noFill/>
          </a:ln>
        </p:spPr>
        <p:txBody>
          <a:bodyPr wrap="square">
            <a:spAutoFit/>
          </a:bodyPr>
          <a:lstStyle/>
          <a:p>
            <a:r>
              <a:rPr lang="en-GB" altLang="zh-CN" sz="1200" dirty="0">
                <a:solidFill>
                  <a:schemeClr val="tx1">
                    <a:lumMod val="50000"/>
                    <a:lumOff val="50000"/>
                  </a:schemeClr>
                </a:solidFill>
                <a:latin typeface="微软雅黑" panose="020B0503020204020204" pitchFamily="34" charset="-122"/>
                <a:ea typeface="微软雅黑" panose="020B0503020204020204" pitchFamily="34" charset="-122"/>
              </a:rPr>
              <a:t>Wang M, Cui Y, Wang X, et al. Machine learning for networking: Workflow, advances and opportunities[J]. IEEE Network, 2017, 32(2): 92-99.</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灯片编号占位符 3">
            <a:extLst>
              <a:ext uri="{FF2B5EF4-FFF2-40B4-BE49-F238E27FC236}">
                <a16:creationId xmlns:a16="http://schemas.microsoft.com/office/drawing/2014/main" id="{2275401F-0577-5445-B88B-963773EAE8D1}"/>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80</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blinds(horizontal)">
                                      <p:cBhvr>
                                        <p:cTn id="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总结：我们学到了什么？</a:t>
            </a:r>
          </a:p>
        </p:txBody>
      </p:sp>
      <p:sp>
        <p:nvSpPr>
          <p:cNvPr id="3" name="内容占位符 2"/>
          <p:cNvSpPr>
            <a:spLocks noGrp="1"/>
          </p:cNvSpPr>
          <p:nvPr>
            <p:ph idx="1"/>
          </p:nvPr>
        </p:nvSpPr>
        <p:spPr>
          <a:xfrm>
            <a:off x="838200" y="1244213"/>
            <a:ext cx="10927814" cy="5477262"/>
          </a:xfrm>
        </p:spPr>
        <p:txBody>
          <a:bodyPr>
            <a:normAutofit fontScale="85000" lnSpcReduction="20000"/>
          </a:bodyPr>
          <a:lstStyle/>
          <a:p>
            <a:pPr>
              <a:lnSpc>
                <a:spcPct val="130000"/>
              </a:lnSpc>
            </a:pPr>
            <a:r>
              <a:rPr kumimoji="1" lang="zh-CN" altLang="en-US" dirty="0"/>
              <a:t>强化学习</a:t>
            </a:r>
            <a:endParaRPr kumimoji="1" lang="en-US" altLang="zh-CN" dirty="0"/>
          </a:p>
          <a:p>
            <a:pPr lvl="1">
              <a:lnSpc>
                <a:spcPct val="130000"/>
              </a:lnSpc>
            </a:pPr>
            <a:r>
              <a:rPr kumimoji="1" lang="zh-CN" altLang="en-US" dirty="0"/>
              <a:t>端到端解决序列决策问题，优化最终性能指标 </a:t>
            </a:r>
            <a:endParaRPr kumimoji="1" lang="en-US" altLang="zh-CN" dirty="0"/>
          </a:p>
          <a:p>
            <a:pPr lvl="1">
              <a:lnSpc>
                <a:spcPct val="130000"/>
              </a:lnSpc>
            </a:pPr>
            <a:r>
              <a:rPr kumimoji="1" lang="zh-CN" altLang="en-US" dirty="0"/>
              <a:t>案例：自适应码率</a:t>
            </a:r>
            <a:r>
              <a:rPr kumimoji="1" lang="en-US" altLang="zh-CN" dirty="0">
                <a:solidFill>
                  <a:srgbClr val="C00000"/>
                </a:solidFill>
                <a:latin typeface="Comic Sans MS" panose="030F0702030302020204" pitchFamily="66" charset="0"/>
              </a:rPr>
              <a:t>[</a:t>
            </a:r>
            <a:r>
              <a:rPr kumimoji="1" lang="en-US" altLang="zh-CN" dirty="0" err="1">
                <a:solidFill>
                  <a:srgbClr val="C00000"/>
                </a:solidFill>
                <a:latin typeface="Comic Sans MS" panose="030F0702030302020204" pitchFamily="66" charset="0"/>
              </a:rPr>
              <a:t>pensieve</a:t>
            </a:r>
            <a:r>
              <a:rPr kumimoji="1" lang="en-US" altLang="zh-CN" dirty="0">
                <a:solidFill>
                  <a:srgbClr val="C00000"/>
                </a:solidFill>
                <a:latin typeface="Comic Sans MS" panose="030F0702030302020204" pitchFamily="66" charset="0"/>
              </a:rPr>
              <a:t>]</a:t>
            </a:r>
            <a:r>
              <a:rPr kumimoji="1" lang="zh-CN" altLang="en-US" dirty="0"/>
              <a:t>，集群任务调度</a:t>
            </a:r>
            <a:r>
              <a:rPr kumimoji="1" lang="en-US" altLang="zh-CN" dirty="0">
                <a:solidFill>
                  <a:srgbClr val="C00000"/>
                </a:solidFill>
                <a:latin typeface="Comic Sans MS" panose="030F0702030302020204" pitchFamily="66" charset="0"/>
              </a:rPr>
              <a:t>[Decima]</a:t>
            </a:r>
            <a:r>
              <a:rPr kumimoji="1" lang="zh-CN" altLang="en-US" dirty="0"/>
              <a:t>，拥塞控制</a:t>
            </a:r>
            <a:r>
              <a:rPr kumimoji="1" lang="en-US" altLang="zh-CN" dirty="0">
                <a:solidFill>
                  <a:srgbClr val="C00000"/>
                </a:solidFill>
                <a:latin typeface="Comic Sans MS" panose="030F0702030302020204" pitchFamily="66" charset="0"/>
              </a:rPr>
              <a:t>[Remy,</a:t>
            </a:r>
            <a:r>
              <a:rPr kumimoji="1" lang="zh-CN" altLang="en-US" dirty="0">
                <a:solidFill>
                  <a:srgbClr val="C00000"/>
                </a:solidFill>
                <a:latin typeface="Comic Sans MS" panose="030F0702030302020204" pitchFamily="66" charset="0"/>
              </a:rPr>
              <a:t> </a:t>
            </a:r>
            <a:r>
              <a:rPr kumimoji="1" lang="en-US" altLang="zh-CN" dirty="0">
                <a:solidFill>
                  <a:srgbClr val="C00000"/>
                </a:solidFill>
                <a:latin typeface="Comic Sans MS" panose="030F0702030302020204" pitchFamily="66" charset="0"/>
              </a:rPr>
              <a:t>Indigo,</a:t>
            </a:r>
            <a:r>
              <a:rPr kumimoji="1" lang="zh-CN" altLang="en-US" dirty="0">
                <a:solidFill>
                  <a:srgbClr val="C00000"/>
                </a:solidFill>
                <a:latin typeface="Comic Sans MS" panose="030F0702030302020204" pitchFamily="66" charset="0"/>
              </a:rPr>
              <a:t> </a:t>
            </a:r>
            <a:r>
              <a:rPr kumimoji="1" lang="en-US" altLang="zh-CN" dirty="0" err="1">
                <a:solidFill>
                  <a:srgbClr val="C00000"/>
                </a:solidFill>
                <a:latin typeface="Comic Sans MS" panose="030F0702030302020204" pitchFamily="66" charset="0"/>
              </a:rPr>
              <a:t>DeepCC</a:t>
            </a:r>
            <a:r>
              <a:rPr kumimoji="1" lang="en-US" altLang="zh-CN" dirty="0">
                <a:solidFill>
                  <a:srgbClr val="C00000"/>
                </a:solidFill>
                <a:latin typeface="Comic Sans MS" panose="030F0702030302020204" pitchFamily="66" charset="0"/>
              </a:rPr>
              <a:t>]</a:t>
            </a:r>
          </a:p>
          <a:p>
            <a:pPr>
              <a:lnSpc>
                <a:spcPct val="150000"/>
              </a:lnSpc>
            </a:pPr>
            <a:r>
              <a:rPr kumimoji="1" lang="zh-CN" altLang="en-US" dirty="0"/>
              <a:t>使用机器学习方法，要结合领域知识</a:t>
            </a:r>
            <a:endParaRPr kumimoji="1" lang="en-US" altLang="zh-CN" dirty="0"/>
          </a:p>
          <a:p>
            <a:pPr lvl="1">
              <a:lnSpc>
                <a:spcPct val="130000"/>
              </a:lnSpc>
            </a:pPr>
            <a:r>
              <a:rPr kumimoji="1" lang="zh-CN" altLang="en-US" dirty="0"/>
              <a:t>结合问题特征，选择合适的神经网络结构：图神经网络处理图结构，</a:t>
            </a:r>
            <a:r>
              <a:rPr kumimoji="1" lang="en-US" altLang="zh-CN" dirty="0"/>
              <a:t>LSTM</a:t>
            </a:r>
            <a:r>
              <a:rPr kumimoji="1" lang="zh-CN" altLang="en-US" dirty="0"/>
              <a:t>处理时序信息</a:t>
            </a:r>
            <a:endParaRPr kumimoji="1" lang="en-US" altLang="zh-CN" dirty="0"/>
          </a:p>
          <a:p>
            <a:pPr lvl="1">
              <a:lnSpc>
                <a:spcPct val="130000"/>
              </a:lnSpc>
            </a:pPr>
            <a:r>
              <a:rPr kumimoji="1" lang="zh-CN" altLang="en-US" dirty="0"/>
              <a:t>案例：集群任务调度</a:t>
            </a:r>
            <a:r>
              <a:rPr kumimoji="1" lang="en-US" altLang="zh-CN" dirty="0">
                <a:solidFill>
                  <a:srgbClr val="C00000"/>
                </a:solidFill>
                <a:latin typeface="Comic Sans MS" panose="030F0702030302020204" pitchFamily="66" charset="0"/>
              </a:rPr>
              <a:t>[Decima]</a:t>
            </a:r>
            <a:r>
              <a:rPr kumimoji="1" lang="zh-CN" altLang="en-US" dirty="0"/>
              <a:t>，路由性能建模</a:t>
            </a:r>
            <a:r>
              <a:rPr kumimoji="1" lang="en-US" altLang="zh-CN" dirty="0">
                <a:solidFill>
                  <a:srgbClr val="C00000"/>
                </a:solidFill>
                <a:latin typeface="Comic Sans MS" panose="030F0702030302020204" pitchFamily="66" charset="0"/>
              </a:rPr>
              <a:t>[</a:t>
            </a:r>
            <a:r>
              <a:rPr kumimoji="1" lang="en-US" altLang="zh-CN" dirty="0" err="1">
                <a:solidFill>
                  <a:srgbClr val="C00000"/>
                </a:solidFill>
                <a:latin typeface="Comic Sans MS" panose="030F0702030302020204" pitchFamily="66" charset="0"/>
              </a:rPr>
              <a:t>RouteNet</a:t>
            </a:r>
            <a:r>
              <a:rPr kumimoji="1" lang="en-US" altLang="zh-CN" dirty="0">
                <a:solidFill>
                  <a:srgbClr val="C00000"/>
                </a:solidFill>
                <a:latin typeface="Comic Sans MS" panose="030F0702030302020204" pitchFamily="66" charset="0"/>
              </a:rPr>
              <a:t>]</a:t>
            </a:r>
            <a:endParaRPr kumimoji="1" lang="en-US" altLang="zh-CN" sz="1900" dirty="0">
              <a:solidFill>
                <a:srgbClr val="C00000"/>
              </a:solidFill>
              <a:latin typeface="Comic Sans MS" panose="030F0702030302020204" pitchFamily="66" charset="0"/>
            </a:endParaRPr>
          </a:p>
          <a:p>
            <a:pPr>
              <a:lnSpc>
                <a:spcPct val="150000"/>
              </a:lnSpc>
            </a:pPr>
            <a:r>
              <a:rPr kumimoji="1" lang="zh-CN" altLang="en-US" dirty="0"/>
              <a:t>问题参数较多，不易直接求解</a:t>
            </a:r>
            <a:endParaRPr kumimoji="1" lang="en-US" altLang="zh-CN" dirty="0"/>
          </a:p>
          <a:p>
            <a:pPr lvl="1">
              <a:lnSpc>
                <a:spcPct val="130000"/>
              </a:lnSpc>
            </a:pPr>
            <a:r>
              <a:rPr kumimoji="1" lang="zh-CN" altLang="en-US" dirty="0"/>
              <a:t>利用机器学习方法先学习性能模型再进行优化</a:t>
            </a:r>
          </a:p>
          <a:p>
            <a:pPr lvl="1">
              <a:lnSpc>
                <a:spcPct val="130000"/>
              </a:lnSpc>
            </a:pPr>
            <a:r>
              <a:rPr kumimoji="1" lang="zh-CN" altLang="en-US" dirty="0"/>
              <a:t>案例：数据中心拓扑配置</a:t>
            </a:r>
            <a:r>
              <a:rPr kumimoji="1" lang="en-US" altLang="zh-CN" dirty="0">
                <a:solidFill>
                  <a:srgbClr val="C00000"/>
                </a:solidFill>
                <a:latin typeface="Comic Sans MS" panose="030F0702030302020204" pitchFamily="66" charset="0"/>
              </a:rPr>
              <a:t>[</a:t>
            </a:r>
            <a:r>
              <a:rPr kumimoji="1" lang="en-US" altLang="zh-CN" dirty="0" err="1">
                <a:solidFill>
                  <a:srgbClr val="C00000"/>
                </a:solidFill>
                <a:latin typeface="Comic Sans MS" panose="030F0702030302020204" pitchFamily="66" charset="0"/>
              </a:rPr>
              <a:t>xWeaver</a:t>
            </a:r>
            <a:r>
              <a:rPr kumimoji="1" lang="en-US" altLang="zh-CN" dirty="0">
                <a:solidFill>
                  <a:srgbClr val="C00000"/>
                </a:solidFill>
                <a:latin typeface="Comic Sans MS" panose="030F0702030302020204" pitchFamily="66" charset="0"/>
              </a:rPr>
              <a:t>]</a:t>
            </a:r>
            <a:r>
              <a:rPr kumimoji="1" lang="zh-CN" altLang="en-US" dirty="0"/>
              <a:t>，路由性能建模</a:t>
            </a:r>
            <a:r>
              <a:rPr kumimoji="1" lang="en-US" altLang="zh-CN" dirty="0">
                <a:solidFill>
                  <a:srgbClr val="C00000"/>
                </a:solidFill>
                <a:latin typeface="Comic Sans MS" panose="030F0702030302020204" pitchFamily="66" charset="0"/>
              </a:rPr>
              <a:t>[</a:t>
            </a:r>
            <a:r>
              <a:rPr kumimoji="1" lang="en-US" altLang="zh-CN" dirty="0" err="1">
                <a:solidFill>
                  <a:srgbClr val="C00000"/>
                </a:solidFill>
                <a:latin typeface="Comic Sans MS" panose="030F0702030302020204" pitchFamily="66" charset="0"/>
              </a:rPr>
              <a:t>RouteNet</a:t>
            </a:r>
            <a:r>
              <a:rPr kumimoji="1" lang="en-US" altLang="zh-CN" dirty="0">
                <a:solidFill>
                  <a:srgbClr val="C00000"/>
                </a:solidFill>
                <a:latin typeface="Comic Sans MS" panose="030F0702030302020204" pitchFamily="66" charset="0"/>
              </a:rPr>
              <a:t>]</a:t>
            </a:r>
            <a:endParaRPr kumimoji="1" lang="en-US" altLang="zh-CN" sz="1900" dirty="0">
              <a:solidFill>
                <a:srgbClr val="C00000"/>
              </a:solidFill>
              <a:latin typeface="Comic Sans MS" panose="030F0702030302020204" pitchFamily="66" charset="0"/>
            </a:endParaRPr>
          </a:p>
          <a:p>
            <a:pPr>
              <a:lnSpc>
                <a:spcPct val="150000"/>
              </a:lnSpc>
            </a:pPr>
            <a:r>
              <a:rPr kumimoji="1" lang="zh-CN" altLang="en-US" dirty="0"/>
              <a:t>应用场景效率要求高，无法直接决策</a:t>
            </a:r>
            <a:endParaRPr kumimoji="1" lang="en-US" altLang="zh-CN" dirty="0"/>
          </a:p>
          <a:p>
            <a:pPr lvl="1">
              <a:lnSpc>
                <a:spcPct val="130000"/>
              </a:lnSpc>
            </a:pPr>
            <a:r>
              <a:rPr kumimoji="1" lang="zh-CN" altLang="en-US" dirty="0"/>
              <a:t>采用分层决策结构，底层采用启发式算法快速细粒度执行，上层采用强化学习粗粒度控制</a:t>
            </a:r>
            <a:endParaRPr kumimoji="1" lang="en-US" altLang="zh-CN" dirty="0"/>
          </a:p>
          <a:p>
            <a:pPr lvl="1">
              <a:lnSpc>
                <a:spcPct val="130000"/>
              </a:lnSpc>
            </a:pPr>
            <a:r>
              <a:rPr kumimoji="1" lang="zh-CN" altLang="en-US" dirty="0"/>
              <a:t>案例：拥塞控制</a:t>
            </a:r>
            <a:r>
              <a:rPr kumimoji="1" lang="en-US" altLang="zh-CN" dirty="0">
                <a:solidFill>
                  <a:srgbClr val="C00000"/>
                </a:solidFill>
                <a:latin typeface="Comic Sans MS" panose="030F0702030302020204" pitchFamily="66" charset="0"/>
              </a:rPr>
              <a:t>[Orca]</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81</a:t>
            </a:fld>
            <a:endParaRPr kumimoji="1" lang="zh-CN" altLang="en-US" dirty="0"/>
          </a:p>
        </p:txBody>
      </p:sp>
      <p:sp>
        <p:nvSpPr>
          <p:cNvPr id="5" name="文本框 4">
            <a:extLst>
              <a:ext uri="{FF2B5EF4-FFF2-40B4-BE49-F238E27FC236}">
                <a16:creationId xmlns:a16="http://schemas.microsoft.com/office/drawing/2014/main" id="{A64B5598-3DAB-4E65-A505-CC1BC2502802}"/>
              </a:ext>
            </a:extLst>
          </p:cNvPr>
          <p:cNvSpPr txBox="1"/>
          <p:nvPr/>
        </p:nvSpPr>
        <p:spPr>
          <a:xfrm>
            <a:off x="0" y="6492874"/>
            <a:ext cx="1952032"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网络与机器学习</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endParaRPr lang="zh-CN" altLang="en-US" dirty="0"/>
          </a:p>
        </p:txBody>
      </p:sp>
      <p:sp>
        <p:nvSpPr>
          <p:cNvPr id="3" name="内容占位符 2"/>
          <p:cNvSpPr>
            <a:spLocks noGrp="1"/>
          </p:cNvSpPr>
          <p:nvPr>
            <p:ph idx="1"/>
          </p:nvPr>
        </p:nvSpPr>
        <p:spPr/>
        <p:txBody>
          <a:bodyPr>
            <a:normAutofit/>
          </a:bodyPr>
          <a:lstStyle/>
          <a:p>
            <a:r>
              <a:rPr lang="zh-CN" altLang="en-US" dirty="0"/>
              <a:t>物联网 </a:t>
            </a:r>
            <a:endParaRPr lang="en-US" altLang="zh-CN" dirty="0"/>
          </a:p>
          <a:p>
            <a:r>
              <a:rPr kumimoji="1" lang="zh-CN" altLang="en-US" dirty="0"/>
              <a:t>工业互联网</a:t>
            </a:r>
            <a:endParaRPr lang="zh-CN" altLang="en-US" dirty="0"/>
          </a:p>
          <a:p>
            <a:r>
              <a:rPr kumimoji="1" lang="zh-CN" altLang="en-US" dirty="0"/>
              <a:t>命名数据网络</a:t>
            </a:r>
            <a:r>
              <a:rPr kumimoji="1" lang="en-US" altLang="zh-CN" dirty="0"/>
              <a:t>NDN</a:t>
            </a:r>
            <a:endParaRPr kumimoji="1" lang="zh-CN" altLang="en-US" dirty="0"/>
          </a:p>
          <a:p>
            <a:pPr>
              <a:lnSpc>
                <a:spcPct val="130000"/>
              </a:lnSpc>
            </a:pPr>
            <a:r>
              <a:rPr kumimoji="1" lang="zh-CN" altLang="en-US" dirty="0"/>
              <a:t>软件定义网络</a:t>
            </a:r>
            <a:r>
              <a:rPr kumimoji="1" lang="en-US" altLang="zh-CN" dirty="0"/>
              <a:t>SDN</a:t>
            </a:r>
          </a:p>
          <a:p>
            <a:pPr>
              <a:lnSpc>
                <a:spcPct val="130000"/>
              </a:lnSpc>
            </a:pPr>
            <a:r>
              <a:rPr lang="zh-CN" altLang="en-US" dirty="0"/>
              <a:t>网络与机器学习</a:t>
            </a:r>
            <a:endParaRPr lang="en-US" altLang="zh-CN" dirty="0"/>
          </a:p>
          <a:p>
            <a:pPr>
              <a:lnSpc>
                <a:spcPct val="130000"/>
              </a:lnSpc>
            </a:pPr>
            <a:r>
              <a:rPr lang="zh-CN" altLang="en-US" dirty="0">
                <a:solidFill>
                  <a:srgbClr val="FF0000"/>
                </a:solidFill>
              </a:rPr>
              <a:t>区块链与区块链网络</a:t>
            </a:r>
            <a:endParaRPr lang="en-US" altLang="zh-CN" dirty="0">
              <a:solidFill>
                <a:srgbClr val="FF0000"/>
              </a:solidFill>
            </a:endParaRPr>
          </a:p>
          <a:p>
            <a:pPr>
              <a:lnSpc>
                <a:spcPct val="130000"/>
              </a:lnSpc>
            </a:pPr>
            <a:r>
              <a:rPr lang="zh-CN" altLang="en-US" dirty="0"/>
              <a:t>网络测量新技术</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82</a:t>
            </a:fld>
            <a:endParaRPr kumimoji="1" lang="zh-CN" altLang="en-US" dirty="0"/>
          </a:p>
        </p:txBody>
      </p:sp>
      <p:sp>
        <p:nvSpPr>
          <p:cNvPr id="5" name="矩形标注 5"/>
          <p:cNvSpPr/>
          <p:nvPr/>
        </p:nvSpPr>
        <p:spPr>
          <a:xfrm>
            <a:off x="6451600" y="3048000"/>
            <a:ext cx="4793127" cy="1754551"/>
          </a:xfrm>
          <a:prstGeom prst="wedgeRectCallout">
            <a:avLst>
              <a:gd name="adj1" fmla="val -91484"/>
              <a:gd name="adj2" fmla="val 4596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kumimoji="1" lang="en-US" altLang="zh-CN" sz="2400" dirty="0">
              <a:solidFill>
                <a:schemeClr val="tx1"/>
              </a:solidFill>
              <a:latin typeface="微软雅黑" panose="020B0503020204020204" pitchFamily="34" charset="-122"/>
              <a:ea typeface="微软雅黑" panose="020B0503020204020204" pitchFamily="34" charset="-122"/>
            </a:endParaRPr>
          </a:p>
          <a:p>
            <a:r>
              <a:rPr kumimoji="1" lang="en-US" altLang="zh-CN" sz="2665" kern="0" dirty="0">
                <a:solidFill>
                  <a:schemeClr val="tx1"/>
                </a:solidFill>
                <a:latin typeface="微软雅黑" panose="020B0503020204020204" pitchFamily="34" charset="-122"/>
                <a:ea typeface="微软雅黑" panose="020B0503020204020204" pitchFamily="34" charset="-122"/>
              </a:rPr>
              <a:t>P2P</a:t>
            </a:r>
            <a:r>
              <a:rPr kumimoji="1" lang="zh-CN" altLang="en-US" sz="2665" kern="0" dirty="0">
                <a:solidFill>
                  <a:schemeClr val="tx1"/>
                </a:solidFill>
                <a:latin typeface="微软雅黑" panose="020B0503020204020204" pitchFamily="34" charset="-122"/>
                <a:ea typeface="微软雅黑" panose="020B0503020204020204" pitchFamily="34" charset="-122"/>
              </a:rPr>
              <a:t>网络基础上的扩展</a:t>
            </a:r>
            <a:endParaRPr kumimoji="1" lang="en-US" altLang="zh-CN" sz="2665" kern="0" dirty="0">
              <a:solidFill>
                <a:schemeClr val="tx1"/>
              </a:solidFill>
              <a:latin typeface="微软雅黑" panose="020B0503020204020204" pitchFamily="34" charset="-122"/>
              <a:ea typeface="微软雅黑" panose="020B0503020204020204" pitchFamily="34" charset="-122"/>
            </a:endParaRPr>
          </a:p>
          <a:p>
            <a:r>
              <a:rPr kumimoji="1" lang="zh-CN" altLang="en-US" sz="2665" kern="0" dirty="0">
                <a:solidFill>
                  <a:schemeClr val="tx1"/>
                </a:solidFill>
                <a:latin typeface="微软雅黑" panose="020B0503020204020204" pitchFamily="34" charset="-122"/>
                <a:ea typeface="微软雅黑" panose="020B0503020204020204" pitchFamily="34" charset="-122"/>
              </a:rPr>
              <a:t>包括区块链、区块链网络、与</a:t>
            </a:r>
            <a:r>
              <a:rPr kumimoji="1" lang="en-US" altLang="zh-CN" sz="2665" kern="0" dirty="0">
                <a:solidFill>
                  <a:schemeClr val="tx1"/>
                </a:solidFill>
                <a:latin typeface="微软雅黑" panose="020B0503020204020204" pitchFamily="34" charset="-122"/>
                <a:ea typeface="微软雅黑" panose="020B0503020204020204" pitchFamily="34" charset="-122"/>
              </a:rPr>
              <a:t>P2P</a:t>
            </a:r>
            <a:r>
              <a:rPr kumimoji="1" lang="zh-CN" altLang="en-US" sz="2665" kern="0" dirty="0">
                <a:solidFill>
                  <a:schemeClr val="tx1"/>
                </a:solidFill>
                <a:latin typeface="微软雅黑" panose="020B0503020204020204" pitchFamily="34" charset="-122"/>
                <a:ea typeface="微软雅黑" panose="020B0503020204020204" pitchFamily="34" charset="-122"/>
              </a:rPr>
              <a:t>网络的对比、展望等介绍</a:t>
            </a: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956" y="3386014"/>
            <a:ext cx="5401372" cy="2970336"/>
          </a:xfrm>
          <a:prstGeom prst="rect">
            <a:avLst/>
          </a:prstGeom>
        </p:spPr>
      </p:pic>
      <p:sp>
        <p:nvSpPr>
          <p:cNvPr id="2" name="标题 1"/>
          <p:cNvSpPr>
            <a:spLocks noGrp="1"/>
          </p:cNvSpPr>
          <p:nvPr>
            <p:ph type="title"/>
          </p:nvPr>
        </p:nvSpPr>
        <p:spPr/>
        <p:txBody>
          <a:bodyPr/>
          <a:lstStyle/>
          <a:p>
            <a:r>
              <a:rPr lang="zh-CN" altLang="en-US" dirty="0"/>
              <a:t>区块链的诞生</a:t>
            </a:r>
          </a:p>
        </p:txBody>
      </p:sp>
      <p:sp>
        <p:nvSpPr>
          <p:cNvPr id="3" name="内容占位符 2"/>
          <p:cNvSpPr>
            <a:spLocks noGrp="1"/>
          </p:cNvSpPr>
          <p:nvPr>
            <p:ph idx="1"/>
          </p:nvPr>
        </p:nvSpPr>
        <p:spPr/>
        <p:txBody>
          <a:bodyPr>
            <a:normAutofit/>
          </a:bodyPr>
          <a:lstStyle/>
          <a:p>
            <a:r>
              <a:rPr lang="zh-CN" altLang="en-US" sz="2400" dirty="0"/>
              <a:t>中本聪在</a:t>
            </a:r>
            <a:r>
              <a:rPr lang="en-US" altLang="zh-CN" sz="2400" dirty="0"/>
              <a:t>2008</a:t>
            </a:r>
            <a:r>
              <a:rPr lang="zh-CN" altLang="en-US" sz="2400" dirty="0"/>
              <a:t>年于</a:t>
            </a:r>
            <a:r>
              <a:rPr lang="en-US" altLang="zh-CN" sz="2400" dirty="0"/>
              <a:t>《</a:t>
            </a:r>
            <a:r>
              <a:rPr lang="zh-CN" altLang="en-US" sz="2400" dirty="0"/>
              <a:t>比特币白皮书</a:t>
            </a:r>
            <a:r>
              <a:rPr lang="en-US" altLang="zh-CN" sz="2400" dirty="0"/>
              <a:t>》</a:t>
            </a:r>
            <a:r>
              <a:rPr lang="zh-CN" altLang="en-US" sz="2400" dirty="0"/>
              <a:t>中提出“区块链”概念，并在</a:t>
            </a:r>
            <a:r>
              <a:rPr lang="en-US" altLang="zh-CN" sz="2400" dirty="0"/>
              <a:t>2009</a:t>
            </a:r>
            <a:r>
              <a:rPr lang="zh-CN" altLang="en-US" sz="2400" dirty="0"/>
              <a:t>年创立了比特币网络，开发出第一个区块，即“创世区块”。</a:t>
            </a:r>
            <a:endParaRPr lang="en-US" altLang="zh-CN" sz="2400" dirty="0"/>
          </a:p>
          <a:p>
            <a:r>
              <a:rPr lang="zh-CN" altLang="en-US" sz="2400" dirty="0"/>
              <a:t>区块链技术本质上是一个</a:t>
            </a:r>
            <a:r>
              <a:rPr lang="zh-CN" altLang="en-US" sz="2400" b="1" dirty="0"/>
              <a:t>去中心化的数据库</a:t>
            </a:r>
            <a:r>
              <a:rPr lang="zh-CN" altLang="en-US" sz="2400" dirty="0"/>
              <a:t>，是一种按照时间顺序将数据区块以顺序相连的方式组合成的一种链式数据结构，并以密码学方式保证的不可篡改、不可伪造的分布式账本</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83</a:t>
            </a:fld>
            <a:endParaRPr kumimoji="1" lang="zh-CN" altLang="en-US" dirty="0"/>
          </a:p>
        </p:txBody>
      </p:sp>
      <p:sp>
        <p:nvSpPr>
          <p:cNvPr id="6" name="矩形 5"/>
          <p:cNvSpPr/>
          <p:nvPr/>
        </p:nvSpPr>
        <p:spPr>
          <a:xfrm>
            <a:off x="3125147" y="6342118"/>
            <a:ext cx="249299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b="1" dirty="0">
                <a:solidFill>
                  <a:srgbClr val="000000"/>
                </a:solidFill>
                <a:latin typeface="微软雅黑" panose="020B0503020204020204" pitchFamily="34" charset="-122"/>
                <a:ea typeface="微软雅黑" panose="020B0503020204020204" pitchFamily="34" charset="-122"/>
              </a:rPr>
              <a:t>基于区块链的电子货币</a:t>
            </a:r>
            <a:endParaRPr lang="zh-CN" altLang="en-US" dirty="0"/>
          </a:p>
        </p:txBody>
      </p:sp>
      <p:pic>
        <p:nvPicPr>
          <p:cNvPr id="8" name="图片 7"/>
          <p:cNvPicPr>
            <a:picLocks noChangeAspect="1"/>
          </p:cNvPicPr>
          <p:nvPr/>
        </p:nvPicPr>
        <p:blipFill>
          <a:blip r:embed="rId3"/>
          <a:stretch>
            <a:fillRect/>
          </a:stretch>
        </p:blipFill>
        <p:spPr>
          <a:xfrm>
            <a:off x="7902705" y="3194346"/>
            <a:ext cx="3251229" cy="165456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705" y="4922377"/>
            <a:ext cx="3251229" cy="1638152"/>
          </a:xfrm>
          <a:prstGeom prst="rect">
            <a:avLst/>
          </a:prstGeom>
        </p:spPr>
      </p:pic>
      <p:sp>
        <p:nvSpPr>
          <p:cNvPr id="10" name="矩形 9"/>
          <p:cNvSpPr/>
          <p:nvPr/>
        </p:nvSpPr>
        <p:spPr>
          <a:xfrm>
            <a:off x="8628073" y="6369476"/>
            <a:ext cx="180049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b="1" dirty="0">
                <a:solidFill>
                  <a:srgbClr val="000000"/>
                </a:solidFill>
                <a:latin typeface="微软雅黑" panose="020B0503020204020204" pitchFamily="34" charset="-122"/>
                <a:ea typeface="微软雅黑" panose="020B0503020204020204" pitchFamily="34" charset="-122"/>
              </a:rPr>
              <a:t>区块链发展历程</a:t>
            </a:r>
            <a:endParaRPr lang="zh-CN" altLang="en-US" dirty="0"/>
          </a:p>
        </p:txBody>
      </p:sp>
      <p:sp>
        <p:nvSpPr>
          <p:cNvPr id="11" name="椭圆 10"/>
          <p:cNvSpPr/>
          <p:nvPr/>
        </p:nvSpPr>
        <p:spPr>
          <a:xfrm>
            <a:off x="7902705" y="3194346"/>
            <a:ext cx="418743" cy="418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12" name="椭圆 11"/>
          <p:cNvSpPr/>
          <p:nvPr/>
        </p:nvSpPr>
        <p:spPr>
          <a:xfrm>
            <a:off x="9563457" y="3194345"/>
            <a:ext cx="418743" cy="418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p:cNvSpPr/>
          <p:nvPr/>
        </p:nvSpPr>
        <p:spPr>
          <a:xfrm>
            <a:off x="9563457" y="4922377"/>
            <a:ext cx="418743" cy="418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4" name="椭圆 13"/>
          <p:cNvSpPr/>
          <p:nvPr/>
        </p:nvSpPr>
        <p:spPr>
          <a:xfrm>
            <a:off x="7902704" y="4944343"/>
            <a:ext cx="418743" cy="418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文本框 15">
            <a:extLst>
              <a:ext uri="{FF2B5EF4-FFF2-40B4-BE49-F238E27FC236}">
                <a16:creationId xmlns:a16="http://schemas.microsoft.com/office/drawing/2014/main" id="{156EB13D-7091-4AE1-B1B0-F0F793F13D66}"/>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区块链基础技术特征</a:t>
            </a:r>
          </a:p>
        </p:txBody>
      </p:sp>
      <p:sp>
        <p:nvSpPr>
          <p:cNvPr id="3" name="内容占位符 2"/>
          <p:cNvSpPr>
            <a:spLocks noGrp="1"/>
          </p:cNvSpPr>
          <p:nvPr>
            <p:ph idx="1"/>
          </p:nvPr>
        </p:nvSpPr>
        <p:spPr/>
        <p:txBody>
          <a:bodyPr>
            <a:normAutofit/>
          </a:bodyPr>
          <a:lstStyle/>
          <a:p>
            <a:r>
              <a:rPr lang="zh-CN" altLang="en-US" sz="2400" dirty="0"/>
              <a:t>区块链上存储的数据需由全网节点共同维护，可以在缺乏信任的节点之间有效地传递价值，离不开以下技术的支持</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16" y="2394048"/>
            <a:ext cx="6324149" cy="2820113"/>
          </a:xfrm>
          <a:prstGeom prst="rect">
            <a:avLst/>
          </a:prstGeom>
        </p:spPr>
      </p:pic>
      <p:sp>
        <p:nvSpPr>
          <p:cNvPr id="7" name="矩形 6"/>
          <p:cNvSpPr/>
          <p:nvPr/>
        </p:nvSpPr>
        <p:spPr>
          <a:xfrm>
            <a:off x="1230596" y="5296041"/>
            <a:ext cx="1800493"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b="1" dirty="0">
                <a:solidFill>
                  <a:srgbClr val="000000"/>
                </a:solidFill>
                <a:latin typeface="微软雅黑" panose="020B0503020204020204" pitchFamily="34" charset="-122"/>
                <a:ea typeface="微软雅黑" panose="020B0503020204020204" pitchFamily="34" charset="-122"/>
              </a:rPr>
              <a:t>块链式数据结构</a:t>
            </a:r>
            <a:endParaRPr lang="zh-CN" altLang="en-US" dirty="0"/>
          </a:p>
        </p:txBody>
      </p:sp>
      <p:sp>
        <p:nvSpPr>
          <p:cNvPr id="16" name="矩形 15"/>
          <p:cNvSpPr/>
          <p:nvPr/>
        </p:nvSpPr>
        <p:spPr>
          <a:xfrm>
            <a:off x="552628" y="5763833"/>
            <a:ext cx="3369892" cy="83099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600" dirty="0">
                <a:solidFill>
                  <a:srgbClr val="3D3D3D"/>
                </a:solidFill>
                <a:latin typeface="微软雅黑" panose="020B0503020204020204" pitchFamily="34" charset="-122"/>
                <a:ea typeface="微软雅黑" panose="020B0503020204020204" pitchFamily="34" charset="-122"/>
              </a:rPr>
              <a:t>每个区块打包记录了一段时间内发生的交易，是对当前账本的一次共识，从而形成块链式的数据结构。</a:t>
            </a:r>
            <a:endParaRPr lang="zh-CN" altLang="en-US" sz="1600" dirty="0"/>
          </a:p>
        </p:txBody>
      </p:sp>
      <p:sp>
        <p:nvSpPr>
          <p:cNvPr id="17" name="矩形 16"/>
          <p:cNvSpPr/>
          <p:nvPr/>
        </p:nvSpPr>
        <p:spPr>
          <a:xfrm>
            <a:off x="5281211" y="5296041"/>
            <a:ext cx="1800493" cy="369332"/>
          </a:xfrm>
          <a:prstGeom prst="rect">
            <a:avLst/>
          </a:prstGeom>
        </p:spPr>
        <p:txBody>
          <a:bodyPr wrap="none">
            <a:spAutoFit/>
          </a:bodyPr>
          <a:lstStyle/>
          <a:p>
            <a:r>
              <a:rPr lang="zh-CN" altLang="en-US" b="1" dirty="0">
                <a:solidFill>
                  <a:srgbClr val="000000"/>
                </a:solidFill>
                <a:latin typeface="微软雅黑" panose="020B0503020204020204" pitchFamily="34" charset="-122"/>
                <a:ea typeface="微软雅黑" panose="020B0503020204020204" pitchFamily="34" charset="-122"/>
              </a:rPr>
              <a:t>分布式共识算法</a:t>
            </a:r>
            <a:endParaRPr lang="zh-CN" altLang="en-US" dirty="0"/>
          </a:p>
        </p:txBody>
      </p:sp>
      <p:sp>
        <p:nvSpPr>
          <p:cNvPr id="18" name="矩形 17"/>
          <p:cNvSpPr/>
          <p:nvPr/>
        </p:nvSpPr>
        <p:spPr>
          <a:xfrm>
            <a:off x="4355205" y="5747253"/>
            <a:ext cx="3874396" cy="83099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600" dirty="0">
                <a:solidFill>
                  <a:srgbClr val="3D3D3D"/>
                </a:solidFill>
                <a:latin typeface="微软雅黑" panose="020B0503020204020204" pitchFamily="34" charset="-122"/>
                <a:ea typeface="微软雅黑" panose="020B0503020204020204" pitchFamily="34" charset="-122"/>
              </a:rPr>
              <a:t>取代了传统应用中保证信任和交易安全的第三方中介机构，降低了为维护信用而造成的时间成本、人力成本和资源耗用</a:t>
            </a:r>
            <a:endParaRPr lang="zh-CN" altLang="en-US" sz="1600" dirty="0"/>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520" y="2370966"/>
            <a:ext cx="4203973" cy="2925075"/>
          </a:xfrm>
          <a:prstGeom prst="rect">
            <a:avLst/>
          </a:prstGeom>
        </p:spPr>
      </p:pic>
      <p:sp>
        <p:nvSpPr>
          <p:cNvPr id="21" name="矩形 20"/>
          <p:cNvSpPr/>
          <p:nvPr/>
        </p:nvSpPr>
        <p:spPr>
          <a:xfrm>
            <a:off x="9594951" y="5296041"/>
            <a:ext cx="1338828" cy="369332"/>
          </a:xfrm>
          <a:prstGeom prst="rect">
            <a:avLst/>
          </a:prstGeom>
        </p:spPr>
        <p:txBody>
          <a:bodyPr wrap="none">
            <a:spAutoFit/>
          </a:bodyPr>
          <a:lstStyle/>
          <a:p>
            <a:r>
              <a:rPr lang="zh-CN" altLang="en-US" b="1" dirty="0">
                <a:solidFill>
                  <a:srgbClr val="000000"/>
                </a:solidFill>
                <a:latin typeface="微软雅黑" panose="020B0503020204020204" pitchFamily="34" charset="-122"/>
                <a:ea typeface="微软雅黑" panose="020B0503020204020204" pitchFamily="34" charset="-122"/>
              </a:rPr>
              <a:t>密码学方式</a:t>
            </a:r>
            <a:endParaRPr lang="zh-CN" altLang="en-US" dirty="0"/>
          </a:p>
        </p:txBody>
      </p:sp>
      <p:sp>
        <p:nvSpPr>
          <p:cNvPr id="22" name="矩形 21"/>
          <p:cNvSpPr/>
          <p:nvPr/>
        </p:nvSpPr>
        <p:spPr>
          <a:xfrm>
            <a:off x="8630694" y="5742419"/>
            <a:ext cx="3267342" cy="83099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600" dirty="0">
                <a:solidFill>
                  <a:srgbClr val="3D3D3D"/>
                </a:solidFill>
                <a:latin typeface="微软雅黑" panose="020B0503020204020204" pitchFamily="34" charset="-122"/>
                <a:ea typeface="微软雅黑" panose="020B0503020204020204" pitchFamily="34" charset="-122"/>
              </a:rPr>
              <a:t>区块链系统集成了对称加密、非对称加密及哈希算法的优点，并使用数字签名技术来保证交易的安全</a:t>
            </a:r>
            <a:endParaRPr lang="zh-CN" altLang="en-US" sz="1600" dirty="0"/>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024" y="2123773"/>
            <a:ext cx="3801005" cy="3172268"/>
          </a:xfrm>
          <a:prstGeom prst="rect">
            <a:avLst/>
          </a:prstGeom>
        </p:spPr>
      </p:pic>
      <p:sp>
        <p:nvSpPr>
          <p:cNvPr id="13" name="文本框 12">
            <a:extLst>
              <a:ext uri="{FF2B5EF4-FFF2-40B4-BE49-F238E27FC236}">
                <a16:creationId xmlns:a16="http://schemas.microsoft.com/office/drawing/2014/main" id="{2047FD42-AB68-4B22-87E2-1FCFDC3613CB}"/>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区块链发展现状</a:t>
            </a:r>
          </a:p>
        </p:txBody>
      </p:sp>
      <p:sp>
        <p:nvSpPr>
          <p:cNvPr id="3" name="内容占位符 2"/>
          <p:cNvSpPr>
            <a:spLocks noGrp="1"/>
          </p:cNvSpPr>
          <p:nvPr>
            <p:ph idx="1"/>
          </p:nvPr>
        </p:nvSpPr>
        <p:spPr/>
        <p:txBody>
          <a:bodyPr/>
          <a:lstStyle/>
          <a:p>
            <a:r>
              <a:rPr lang="zh-CN" altLang="en-US" sz="2000" dirty="0"/>
              <a:t>截止</a:t>
            </a:r>
            <a:r>
              <a:rPr lang="en-US" altLang="zh-CN" sz="2000" dirty="0"/>
              <a:t>2020</a:t>
            </a:r>
            <a:r>
              <a:rPr lang="zh-CN" altLang="en-US" sz="2000" dirty="0"/>
              <a:t>年</a:t>
            </a:r>
            <a:r>
              <a:rPr lang="en-US" altLang="zh-CN" sz="2000" dirty="0"/>
              <a:t>1</a:t>
            </a:r>
            <a:r>
              <a:rPr lang="zh-CN" altLang="en-US" sz="2000" dirty="0"/>
              <a:t>月，基于区块链技术的数字货币超过</a:t>
            </a:r>
            <a:r>
              <a:rPr lang="en-US" altLang="zh-CN" sz="2000" dirty="0"/>
              <a:t>4900</a:t>
            </a:r>
            <a:r>
              <a:rPr lang="zh-CN" altLang="en-US" sz="2000" dirty="0"/>
              <a:t>种，总市值超过</a:t>
            </a:r>
            <a:r>
              <a:rPr lang="en-US" altLang="zh-CN" sz="2000" dirty="0"/>
              <a:t>1997</a:t>
            </a:r>
            <a:r>
              <a:rPr lang="zh-CN" altLang="en-US" sz="2000" dirty="0"/>
              <a:t>亿美元，相比</a:t>
            </a:r>
            <a:r>
              <a:rPr lang="en-US" altLang="zh-CN" sz="2000" dirty="0"/>
              <a:t>2019</a:t>
            </a:r>
            <a:r>
              <a:rPr lang="zh-CN" altLang="en-US" sz="2000" dirty="0"/>
              <a:t>年初增长了</a:t>
            </a:r>
            <a:r>
              <a:rPr lang="en-US" altLang="zh-CN" sz="2000" dirty="0"/>
              <a:t>58.91%</a:t>
            </a:r>
            <a:r>
              <a:rPr lang="zh-CN" altLang="en-US" sz="2000" dirty="0"/>
              <a:t>。全球交易平台</a:t>
            </a:r>
            <a:r>
              <a:rPr lang="en-US" altLang="zh-CN" sz="2000" dirty="0"/>
              <a:t>493</a:t>
            </a:r>
            <a:r>
              <a:rPr lang="zh-CN" altLang="en-US" sz="2000" dirty="0"/>
              <a:t>个，</a:t>
            </a:r>
            <a:r>
              <a:rPr lang="en-US" altLang="zh-CN" sz="2000" dirty="0"/>
              <a:t>24</a:t>
            </a:r>
            <a:r>
              <a:rPr lang="zh-CN" altLang="en-US" sz="2000" dirty="0"/>
              <a:t>小时交易额达</a:t>
            </a:r>
            <a:r>
              <a:rPr lang="en-US" altLang="zh-CN" sz="2000" dirty="0"/>
              <a:t>2700</a:t>
            </a:r>
            <a:r>
              <a:rPr lang="zh-CN" altLang="en-US" sz="2000" dirty="0"/>
              <a:t>亿美元。</a:t>
            </a:r>
          </a:p>
          <a:p>
            <a:r>
              <a:rPr lang="zh-CN" altLang="en-US" sz="2000" dirty="0"/>
              <a:t>基于区块链的分布式应用（</a:t>
            </a:r>
            <a:r>
              <a:rPr lang="en-US" altLang="zh-CN" sz="2000" dirty="0" err="1"/>
              <a:t>DApp</a:t>
            </a:r>
            <a:r>
              <a:rPr lang="zh-CN" altLang="en-US" sz="2000" dirty="0"/>
              <a:t>）</a:t>
            </a:r>
            <a:r>
              <a:rPr lang="en-US" altLang="zh-CN" sz="2000" dirty="0"/>
              <a:t>2989</a:t>
            </a:r>
            <a:r>
              <a:rPr lang="zh-CN" altLang="en-US" sz="2000" dirty="0"/>
              <a:t>个，月增约</a:t>
            </a:r>
            <a:r>
              <a:rPr lang="en-US" altLang="zh-CN" sz="2000" dirty="0"/>
              <a:t>70</a:t>
            </a:r>
            <a:r>
              <a:rPr lang="zh-CN" altLang="en-US" sz="2000" dirty="0"/>
              <a:t>个，主要分布在以太坊、</a:t>
            </a:r>
            <a:r>
              <a:rPr lang="en-US" altLang="zh-CN" sz="2000" dirty="0"/>
              <a:t>EOS</a:t>
            </a:r>
            <a:r>
              <a:rPr lang="zh-CN" altLang="en-US" sz="2000" dirty="0"/>
              <a:t>、</a:t>
            </a:r>
            <a:r>
              <a:rPr lang="en-US" altLang="zh-CN" sz="2000" dirty="0" err="1"/>
              <a:t>Steem</a:t>
            </a:r>
            <a:r>
              <a:rPr lang="zh-CN" altLang="en-US" sz="2000" dirty="0"/>
              <a:t>等平台，这也是本次主要研究的区块链网络。涉及的领域包括交换、赌博、金融、游戏、钱包、软件开发，社交等。</a:t>
            </a:r>
            <a:r>
              <a:rPr lang="en-US" altLang="zh-CN" sz="2000" dirty="0"/>
              <a:t>2019</a:t>
            </a:r>
            <a:r>
              <a:rPr lang="zh-CN" altLang="en-US" sz="2000" dirty="0"/>
              <a:t>年活跃用户量</a:t>
            </a:r>
            <a:r>
              <a:rPr lang="en-US" altLang="zh-CN" sz="2000" dirty="0"/>
              <a:t>312</a:t>
            </a:r>
            <a:r>
              <a:rPr lang="zh-CN" altLang="en-US" sz="2000" dirty="0"/>
              <a:t>万，全年交易量</a:t>
            </a:r>
            <a:r>
              <a:rPr lang="en-US" altLang="zh-CN" sz="2000" dirty="0"/>
              <a:t>32.6</a:t>
            </a:r>
            <a:r>
              <a:rPr lang="zh-CN" altLang="en-US" sz="2000" dirty="0"/>
              <a:t>亿笔。</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85</a:t>
            </a:fld>
            <a:endParaRPr kumimoji="1" lang="zh-CN" altLang="en-US" dirty="0"/>
          </a:p>
        </p:txBody>
      </p:sp>
      <p:pic>
        <p:nvPicPr>
          <p:cNvPr id="5" name="图片 4" descr="屏幕快照 2019-12-05 上午10.46.49"/>
          <p:cNvPicPr>
            <a:picLocks noChangeAspect="1"/>
          </p:cNvPicPr>
          <p:nvPr/>
        </p:nvPicPr>
        <p:blipFill>
          <a:blip r:embed="rId2"/>
          <a:srcRect b="27141"/>
          <a:stretch>
            <a:fillRect/>
          </a:stretch>
        </p:blipFill>
        <p:spPr>
          <a:xfrm>
            <a:off x="1501451" y="3606326"/>
            <a:ext cx="8856051" cy="2260390"/>
          </a:xfrm>
          <a:prstGeom prst="rect">
            <a:avLst/>
          </a:prstGeom>
        </p:spPr>
      </p:pic>
      <p:sp>
        <p:nvSpPr>
          <p:cNvPr id="6" name="文本框 5">
            <a:extLst>
              <a:ext uri="{FF2B5EF4-FFF2-40B4-BE49-F238E27FC236}">
                <a16:creationId xmlns:a16="http://schemas.microsoft.com/office/drawing/2014/main" id="{97DA4758-B178-400D-B390-DC5C7E8041FA}"/>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911424" y="598844"/>
            <a:ext cx="103691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rtl="0" eaLnBrk="0" fontAlgn="base" hangingPunct="0">
              <a:spcBef>
                <a:spcPct val="0"/>
              </a:spcBef>
              <a:spcAft>
                <a:spcPct val="0"/>
              </a:spcAft>
              <a:defRPr sz="2000">
                <a:solidFill>
                  <a:schemeClr val="tx1"/>
                </a:solidFill>
                <a:latin typeface="+mj-lt"/>
                <a:ea typeface="+mj-ea"/>
                <a:cs typeface="+mj-cs"/>
              </a:defRPr>
            </a:lvl1pPr>
            <a:lvl2pPr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2pPr>
            <a:lvl3pPr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3pPr>
            <a:lvl4pPr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4pPr>
            <a:lvl5pPr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5pPr>
            <a:lvl6pPr marL="457200"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6pPr>
            <a:lvl7pPr marL="914400"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7pPr>
            <a:lvl8pPr marL="1371600"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8pPr>
            <a:lvl9pPr marL="1828800" algn="r" rtl="0" eaLnBrk="0" fontAlgn="base" hangingPunct="0">
              <a:spcBef>
                <a:spcPct val="0"/>
              </a:spcBef>
              <a:spcAft>
                <a:spcPct val="0"/>
              </a:spcAft>
              <a:defRPr sz="2000">
                <a:solidFill>
                  <a:schemeClr val="tx1"/>
                </a:solidFill>
                <a:latin typeface="Calibri" panose="020F0502020204030204" pitchFamily="34" charset="0"/>
                <a:ea typeface="宋体" panose="02010600030101010101" pitchFamily="2" charset="-122"/>
              </a:defRPr>
            </a:lvl9pPr>
          </a:lstStyle>
          <a:p>
            <a:pPr algn="l"/>
            <a:r>
              <a:rPr lang="zh-CN" altLang="en-US" sz="3600" b="1" dirty="0">
                <a:solidFill>
                  <a:srgbClr val="0070C0"/>
                </a:solidFill>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区块链网络</a:t>
            </a:r>
            <a:endParaRPr lang="zh-CN" altLang="en-US" sz="3600" dirty="0">
              <a:latin typeface="微软雅黑" panose="020B0503020204020204" pitchFamily="34" charset="-122"/>
              <a:ea typeface="微软雅黑" panose="020B0503020204020204" pitchFamily="34" charset="-122"/>
              <a:sym typeface="+mn-ea"/>
            </a:endParaRPr>
          </a:p>
        </p:txBody>
      </p:sp>
      <p:sp>
        <p:nvSpPr>
          <p:cNvPr id="19" name="内容占位符 2"/>
          <p:cNvSpPr txBox="1"/>
          <p:nvPr/>
        </p:nvSpPr>
        <p:spPr>
          <a:xfrm>
            <a:off x="435429" y="1437893"/>
            <a:ext cx="11174934" cy="659356"/>
          </a:xfrm>
          <a:prstGeom prst="rect">
            <a:avLst/>
          </a:prstGeom>
          <a:ln>
            <a:solidFill>
              <a:srgbClr val="00B050"/>
            </a:solidFill>
          </a:ln>
        </p:spPr>
        <p:txBody>
          <a:bodyPr>
            <a:noAutofit/>
          </a:bodyPr>
          <a:lstStyle>
            <a:lvl1pPr marL="342900" indent="-342900" algn="l" defTabSz="457200" rtl="0" eaLnBrk="1" fontAlgn="base" hangingPunct="1">
              <a:spcBef>
                <a:spcPts val="800"/>
              </a:spcBef>
              <a:spcAft>
                <a:spcPct val="0"/>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1" fontAlgn="base" hangingPunct="1">
              <a:spcBef>
                <a:spcPts val="700"/>
              </a:spcBef>
              <a:spcAft>
                <a:spcPct val="0"/>
              </a:spcAft>
              <a:buClr>
                <a:srgbClr val="000000"/>
              </a:buClr>
              <a:buSzPct val="100000"/>
              <a:buFont typeface="Times New Roman" panose="02020603050405020304" pitchFamily="18" charset="0"/>
              <a:defRPr sz="2800">
                <a:solidFill>
                  <a:srgbClr val="000000"/>
                </a:solidFill>
                <a:latin typeface="+mn-lt"/>
                <a:ea typeface="+mn-ea"/>
              </a:defRPr>
            </a:lvl2pPr>
            <a:lvl3pPr marL="1143000" indent="-228600" algn="l" defTabSz="457200" rtl="0" eaLnBrk="1" fontAlgn="base" hangingPunct="1">
              <a:spcBef>
                <a:spcPts val="600"/>
              </a:spcBef>
              <a:spcAft>
                <a:spcPct val="0"/>
              </a:spcAft>
              <a:buClr>
                <a:srgbClr val="000000"/>
              </a:buClr>
              <a:buSzPct val="100000"/>
              <a:buFont typeface="Times New Roman" panose="02020603050405020304" pitchFamily="18" charset="0"/>
              <a:defRPr sz="2400">
                <a:solidFill>
                  <a:srgbClr val="000000"/>
                </a:solidFill>
                <a:latin typeface="+mn-lt"/>
                <a:ea typeface="+mn-ea"/>
              </a:defRPr>
            </a:lvl3pPr>
            <a:lvl4pPr marL="16002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4pPr>
            <a:lvl5pPr marL="20574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5pPr>
            <a:lvl6pPr marL="25146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6pPr>
            <a:lvl7pPr marL="29718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7pPr>
            <a:lvl8pPr marL="34290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8pPr>
            <a:lvl9pPr marL="3886200" indent="-228600" algn="l" defTabSz="457200" rtl="0" eaLnBrk="1" fontAlgn="base" hangingPunct="1">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9pPr>
          </a:lstStyle>
          <a:p>
            <a:pPr marL="0" lvl="1" indent="0"/>
            <a:r>
              <a:rPr lang="zh-CN" altLang="en-US" sz="1600" kern="0" dirty="0">
                <a:latin typeface="微软雅黑" panose="020B0503020204020204" pitchFamily="34" charset="-122"/>
                <a:ea typeface="微软雅黑" panose="020B0503020204020204" pitchFamily="34" charset="-122"/>
                <a:cs typeface="+mj-ea"/>
                <a:sym typeface="+mn-ea"/>
              </a:rPr>
              <a:t>区块链网络采用</a:t>
            </a:r>
            <a:r>
              <a:rPr lang="en-US" altLang="zh-CN" sz="1600" kern="0" dirty="0">
                <a:latin typeface="微软雅黑" panose="020B0503020204020204" pitchFamily="34" charset="-122"/>
                <a:ea typeface="微软雅黑" panose="020B0503020204020204" pitchFamily="34" charset="-122"/>
                <a:cs typeface="+mj-ea"/>
                <a:sym typeface="+mn-ea"/>
              </a:rPr>
              <a:t>P2P</a:t>
            </a:r>
            <a:r>
              <a:rPr lang="zh-CN" altLang="en-US" sz="1600" kern="0" dirty="0">
                <a:latin typeface="微软雅黑" panose="020B0503020204020204" pitchFamily="34" charset="-122"/>
                <a:ea typeface="微软雅黑" panose="020B0503020204020204" pitchFamily="34" charset="-122"/>
                <a:cs typeface="+mj-ea"/>
                <a:sym typeface="+mn-ea"/>
              </a:rPr>
              <a:t>技术进行通信传输，</a:t>
            </a:r>
            <a:r>
              <a:rPr lang="en-US" altLang="zh-CN" sz="1600" kern="0" dirty="0">
                <a:latin typeface="微软雅黑" panose="020B0503020204020204" pitchFamily="34" charset="-122"/>
                <a:ea typeface="微软雅黑" panose="020B0503020204020204" pitchFamily="34" charset="-122"/>
                <a:cs typeface="+mj-ea"/>
                <a:sym typeface="+mn-ea"/>
              </a:rPr>
              <a:t>P2P</a:t>
            </a:r>
            <a:r>
              <a:rPr lang="zh-CN" altLang="en-US" sz="1600" kern="0" dirty="0">
                <a:latin typeface="微软雅黑" panose="020B0503020204020204" pitchFamily="34" charset="-122"/>
                <a:ea typeface="微软雅黑" panose="020B0503020204020204" pitchFamily="34" charset="-122"/>
                <a:cs typeface="+mj-ea"/>
                <a:sym typeface="+mn-ea"/>
              </a:rPr>
              <a:t>通信是区块链系统一切活动的前提。区块链应用利用</a:t>
            </a:r>
            <a:r>
              <a:rPr lang="en-US" altLang="zh-CN" sz="1600" kern="0" dirty="0">
                <a:latin typeface="微软雅黑" panose="020B0503020204020204" pitchFamily="34" charset="-122"/>
                <a:ea typeface="微软雅黑" panose="020B0503020204020204" pitchFamily="34" charset="-122"/>
                <a:cs typeface="+mj-ea"/>
                <a:sym typeface="+mn-ea"/>
              </a:rPr>
              <a:t>P2P</a:t>
            </a:r>
            <a:r>
              <a:rPr lang="zh-CN" altLang="en-US" sz="1600" kern="0" dirty="0">
                <a:latin typeface="微软雅黑" panose="020B0503020204020204" pitchFamily="34" charset="-122"/>
                <a:ea typeface="微软雅黑" panose="020B0503020204020204" pitchFamily="34" charset="-122"/>
                <a:cs typeface="+mj-ea"/>
                <a:sym typeface="+mn-ea"/>
              </a:rPr>
              <a:t>网络实现分布式的数据存储、交易广播和信息同步，从而达到匿名和去中心化的目的。</a:t>
            </a:r>
            <a:endParaRPr lang="en-US" altLang="zh-CN" sz="1600" b="1" kern="0" dirty="0">
              <a:solidFill>
                <a:schemeClr val="tx1"/>
              </a:solidFill>
              <a:latin typeface="微软雅黑" panose="020B0503020204020204" pitchFamily="34" charset="-122"/>
              <a:ea typeface="微软雅黑" panose="020B0503020204020204" pitchFamily="34" charset="-122"/>
              <a:cs typeface="+mj-ea"/>
            </a:endParaRPr>
          </a:p>
          <a:p>
            <a:pPr marL="0" indent="0">
              <a:lnSpc>
                <a:spcPts val="2400"/>
              </a:lnSpc>
              <a:spcBef>
                <a:spcPts val="300"/>
              </a:spcBef>
            </a:pPr>
            <a:endParaRPr lang="en-US" altLang="zh-CN" sz="1600" kern="0" dirty="0">
              <a:latin typeface="+mj-ea"/>
              <a:ea typeface="+mj-ea"/>
              <a:cs typeface="+mj-ea"/>
            </a:endParaRPr>
          </a:p>
        </p:txBody>
      </p:sp>
      <p:sp>
        <p:nvSpPr>
          <p:cNvPr id="22" name="圆角矩形 21"/>
          <p:cNvSpPr/>
          <p:nvPr/>
        </p:nvSpPr>
        <p:spPr>
          <a:xfrm>
            <a:off x="2273415" y="6153795"/>
            <a:ext cx="3405932" cy="39428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solidFill>
                  <a:schemeClr val="tx1"/>
                </a:solidFill>
                <a:latin typeface="+mj-ea"/>
                <a:cs typeface="+mj-ea"/>
              </a:rPr>
              <a:t>区块链网络的三个层面</a:t>
            </a:r>
            <a:endParaRPr lang="zh-CN" altLang="en-US" dirty="0"/>
          </a:p>
        </p:txBody>
      </p:sp>
      <p:pic>
        <p:nvPicPr>
          <p:cNvPr id="25" name="图片 24"/>
          <p:cNvPicPr>
            <a:picLocks noChangeAspect="1"/>
          </p:cNvPicPr>
          <p:nvPr/>
        </p:nvPicPr>
        <p:blipFill>
          <a:blip r:embed="rId2"/>
          <a:stretch>
            <a:fillRect/>
          </a:stretch>
        </p:blipFill>
        <p:spPr>
          <a:xfrm>
            <a:off x="435429" y="2302777"/>
            <a:ext cx="7067260" cy="3413846"/>
          </a:xfrm>
          <a:prstGeom prst="rect">
            <a:avLst/>
          </a:prstGeom>
        </p:spPr>
      </p:pic>
      <p:sp>
        <p:nvSpPr>
          <p:cNvPr id="27" name="矩形 26"/>
          <p:cNvSpPr/>
          <p:nvPr/>
        </p:nvSpPr>
        <p:spPr>
          <a:xfrm>
            <a:off x="6701422" y="4932727"/>
            <a:ext cx="523193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Clr>
                <a:srgbClr val="0E44B1"/>
              </a:buClr>
            </a:pPr>
            <a:r>
              <a:rPr lang="zh-CN" altLang="en-US" dirty="0">
                <a:latin typeface="+mj-ea"/>
                <a:cs typeface="+mj-ea"/>
              </a:rPr>
              <a:t>网络层：节点在流量层面表现为网络地址与网络地址的连接网络</a:t>
            </a:r>
            <a:endParaRPr lang="en-US" altLang="zh-CN" dirty="0">
              <a:latin typeface="+mj-ea"/>
              <a:cs typeface="+mj-ea"/>
            </a:endParaRPr>
          </a:p>
        </p:txBody>
      </p:sp>
      <p:sp>
        <p:nvSpPr>
          <p:cNvPr id="28" name="矩形 27"/>
          <p:cNvSpPr/>
          <p:nvPr/>
        </p:nvSpPr>
        <p:spPr>
          <a:xfrm>
            <a:off x="6297336" y="3599148"/>
            <a:ext cx="589466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Clr>
                <a:srgbClr val="0E44B1"/>
              </a:buClr>
            </a:pPr>
            <a:r>
              <a:rPr lang="zh-CN" altLang="en-US" dirty="0">
                <a:latin typeface="+mj-ea"/>
                <a:cs typeface="+mj-ea"/>
              </a:rPr>
              <a:t>逻辑网络层：运行客户端的一个网络实体，可以是个人主机节点，矿池的虚拟主机节点、矿场节点，以</a:t>
            </a:r>
            <a:r>
              <a:rPr lang="en-US" altLang="zh-CN" dirty="0">
                <a:latin typeface="+mj-ea"/>
                <a:cs typeface="+mj-ea"/>
              </a:rPr>
              <a:t>DHT</a:t>
            </a:r>
            <a:r>
              <a:rPr lang="zh-CN" altLang="en-US" dirty="0">
                <a:latin typeface="+mj-ea"/>
                <a:cs typeface="+mj-ea"/>
              </a:rPr>
              <a:t>组织，</a:t>
            </a:r>
            <a:r>
              <a:rPr lang="en-US" altLang="zh-CN" dirty="0" err="1">
                <a:latin typeface="+mj-ea"/>
                <a:cs typeface="+mj-ea"/>
              </a:rPr>
              <a:t>NodeID</a:t>
            </a:r>
            <a:r>
              <a:rPr lang="zh-CN" altLang="en-US" dirty="0">
                <a:latin typeface="+mj-ea"/>
                <a:cs typeface="+mj-ea"/>
              </a:rPr>
              <a:t>为唯一标识</a:t>
            </a:r>
            <a:endParaRPr lang="en-US" altLang="zh-CN" dirty="0">
              <a:latin typeface="+mj-ea"/>
              <a:cs typeface="+mj-ea"/>
            </a:endParaRPr>
          </a:p>
        </p:txBody>
      </p:sp>
      <p:sp>
        <p:nvSpPr>
          <p:cNvPr id="30" name="矩形 29"/>
          <p:cNvSpPr/>
          <p:nvPr/>
        </p:nvSpPr>
        <p:spPr>
          <a:xfrm>
            <a:off x="6068037" y="2472384"/>
            <a:ext cx="60960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285750" indent="-285750">
              <a:buClr>
                <a:srgbClr val="0E44B1"/>
              </a:buClr>
            </a:pPr>
            <a:r>
              <a:rPr lang="zh-CN" altLang="en-US" dirty="0">
                <a:latin typeface="+mj-ea"/>
                <a:cs typeface="+mj-ea"/>
              </a:rPr>
              <a:t>数据层：区块数据可以解析为账户为点交易为边的网络；通过解析区块数据可以获取整个网络，网络关系相对固定</a:t>
            </a:r>
            <a:endParaRPr lang="en-US" altLang="zh-CN" dirty="0">
              <a:latin typeface="+mj-ea"/>
              <a:cs typeface="+mj-ea"/>
            </a:endParaRPr>
          </a:p>
        </p:txBody>
      </p:sp>
      <p:cxnSp>
        <p:nvCxnSpPr>
          <p:cNvPr id="3" name="直接连接符 2"/>
          <p:cNvCxnSpPr>
            <a:endCxn id="30" idx="1"/>
          </p:cNvCxnSpPr>
          <p:nvPr/>
        </p:nvCxnSpPr>
        <p:spPr>
          <a:xfrm flipV="1">
            <a:off x="5443671" y="2934049"/>
            <a:ext cx="624366" cy="287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28" idx="1"/>
          </p:cNvCxnSpPr>
          <p:nvPr/>
        </p:nvCxnSpPr>
        <p:spPr>
          <a:xfrm flipV="1">
            <a:off x="5443671" y="4060813"/>
            <a:ext cx="853665" cy="236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27" idx="1"/>
          </p:cNvCxnSpPr>
          <p:nvPr/>
        </p:nvCxnSpPr>
        <p:spPr>
          <a:xfrm flipV="1">
            <a:off x="5367164" y="5255893"/>
            <a:ext cx="1334258" cy="1682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3D253FF-8F7F-40EF-A6B3-FAF5D8264619}"/>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
        <p:nvSpPr>
          <p:cNvPr id="14" name="灯片编号占位符 3">
            <a:extLst>
              <a:ext uri="{FF2B5EF4-FFF2-40B4-BE49-F238E27FC236}">
                <a16:creationId xmlns:a16="http://schemas.microsoft.com/office/drawing/2014/main" id="{D76E83BE-1AB1-CB47-93B9-24B919757E8E}"/>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86</a:t>
            </a:fld>
            <a:endParaRPr kumimoji="1"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30000"/>
              </a:lnSpc>
            </a:pP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传统</a:t>
            </a:r>
            <a:r>
              <a:rPr lang="en-US" altLang="zh-CN" sz="3600" dirty="0">
                <a:solidFill>
                  <a:srgbClr val="000000"/>
                </a:solidFill>
                <a:latin typeface="微软雅黑" panose="020B0503020204020204" pitchFamily="34" charset="-122"/>
                <a:ea typeface="微软雅黑" panose="020B0503020204020204" pitchFamily="34" charset="-122"/>
                <a:cs typeface="+mn-cs"/>
                <a:sym typeface="+mn-ea"/>
              </a:rPr>
              <a:t>P2P</a:t>
            </a: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网络</a:t>
            </a:r>
            <a:endParaRPr lang="zh-CN" altLang="zh-CN" sz="3600" dirty="0">
              <a:solidFill>
                <a:srgbClr val="000000"/>
              </a:solidFill>
              <a:latin typeface="微软雅黑" panose="020B0503020204020204" pitchFamily="34" charset="-122"/>
              <a:ea typeface="微软雅黑" panose="020B0503020204020204" pitchFamily="34" charset="-122"/>
              <a:cs typeface="+mn-cs"/>
              <a:sym typeface="+mn-ea"/>
            </a:endParaRPr>
          </a:p>
        </p:txBody>
      </p:sp>
      <p:pic>
        <p:nvPicPr>
          <p:cNvPr id="221188" name="Picture 4"/>
          <p:cNvPicPr>
            <a:picLocks noChangeAspect="1" noChangeArrowheads="1"/>
          </p:cNvPicPr>
          <p:nvPr/>
        </p:nvPicPr>
        <p:blipFill>
          <a:blip r:embed="rId4"/>
          <a:srcRect/>
          <a:stretch>
            <a:fillRect/>
          </a:stretch>
        </p:blipFill>
        <p:spPr bwMode="auto">
          <a:xfrm>
            <a:off x="0" y="2307512"/>
            <a:ext cx="3919627" cy="2683937"/>
          </a:xfrm>
          <a:prstGeom prst="rect">
            <a:avLst/>
          </a:prstGeom>
          <a:noFill/>
          <a:ln w="9525">
            <a:noFill/>
            <a:miter lim="800000"/>
            <a:headEnd/>
            <a:tailEnd/>
          </a:ln>
          <a:effectLst/>
        </p:spPr>
      </p:pic>
      <p:sp>
        <p:nvSpPr>
          <p:cNvPr id="11" name="矩形 10"/>
          <p:cNvSpPr/>
          <p:nvPr/>
        </p:nvSpPr>
        <p:spPr>
          <a:xfrm>
            <a:off x="1459684" y="5150840"/>
            <a:ext cx="871281" cy="369332"/>
          </a:xfrm>
          <a:prstGeom prst="rect">
            <a:avLst/>
          </a:prstGeom>
        </p:spPr>
        <p:txBody>
          <a:bodyPr wrap="square">
            <a:spAutoFit/>
          </a:bodyPr>
          <a:lstStyle/>
          <a:p>
            <a:r>
              <a:rPr lang="zh-CN" altLang="en-US" dirty="0"/>
              <a:t>集中式</a:t>
            </a:r>
            <a:endParaRPr lang="zh-CN" altLang="en-US" b="1" dirty="0"/>
          </a:p>
        </p:txBody>
      </p:sp>
      <p:sp>
        <p:nvSpPr>
          <p:cNvPr id="12" name="矩形 11"/>
          <p:cNvSpPr/>
          <p:nvPr/>
        </p:nvSpPr>
        <p:spPr>
          <a:xfrm>
            <a:off x="964592" y="5670958"/>
            <a:ext cx="184572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t>存在一个中心节点保存了其他所有节点的索引信息</a:t>
            </a:r>
          </a:p>
        </p:txBody>
      </p:sp>
      <p:pic>
        <p:nvPicPr>
          <p:cNvPr id="221189" name="Picture 5"/>
          <p:cNvPicPr>
            <a:picLocks noChangeAspect="1" noChangeArrowheads="1"/>
          </p:cNvPicPr>
          <p:nvPr/>
        </p:nvPicPr>
        <p:blipFill>
          <a:blip r:embed="rId5"/>
          <a:srcRect/>
          <a:stretch>
            <a:fillRect/>
          </a:stretch>
        </p:blipFill>
        <p:spPr bwMode="auto">
          <a:xfrm>
            <a:off x="3919627" y="2307512"/>
            <a:ext cx="2623786" cy="2828183"/>
          </a:xfrm>
          <a:prstGeom prst="rect">
            <a:avLst/>
          </a:prstGeom>
          <a:noFill/>
          <a:ln w="9525">
            <a:noFill/>
            <a:miter lim="800000"/>
            <a:headEnd/>
            <a:tailEnd/>
          </a:ln>
          <a:effectLst/>
        </p:spPr>
      </p:pic>
      <p:sp>
        <p:nvSpPr>
          <p:cNvPr id="14" name="矩形 13"/>
          <p:cNvSpPr/>
          <p:nvPr/>
        </p:nvSpPr>
        <p:spPr>
          <a:xfrm>
            <a:off x="4349226" y="5670958"/>
            <a:ext cx="1845721"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t>新加入节点某个节点间随机建立连接通道，从而形成一个随机拓扑结构</a:t>
            </a:r>
          </a:p>
        </p:txBody>
      </p:sp>
      <p:sp>
        <p:nvSpPr>
          <p:cNvPr id="15" name="矩形 14"/>
          <p:cNvSpPr/>
          <p:nvPr/>
        </p:nvSpPr>
        <p:spPr>
          <a:xfrm>
            <a:off x="4652769" y="5176007"/>
            <a:ext cx="1107996" cy="369332"/>
          </a:xfrm>
          <a:prstGeom prst="rect">
            <a:avLst/>
          </a:prstGeom>
        </p:spPr>
        <p:txBody>
          <a:bodyPr wrap="none">
            <a:spAutoFit/>
          </a:bodyPr>
          <a:lstStyle/>
          <a:p>
            <a:r>
              <a:rPr lang="zh-CN" altLang="en-US" dirty="0"/>
              <a:t>纯分布式</a:t>
            </a:r>
            <a:endParaRPr lang="zh-CN" altLang="en-US" b="1" dirty="0"/>
          </a:p>
        </p:txBody>
      </p:sp>
      <p:pic>
        <p:nvPicPr>
          <p:cNvPr id="221190" name="Picture 6"/>
          <p:cNvPicPr>
            <a:picLocks noChangeAspect="1" noChangeArrowheads="1"/>
          </p:cNvPicPr>
          <p:nvPr/>
        </p:nvPicPr>
        <p:blipFill>
          <a:blip r:embed="rId6"/>
          <a:srcRect/>
          <a:stretch>
            <a:fillRect/>
          </a:stretch>
        </p:blipFill>
        <p:spPr bwMode="auto">
          <a:xfrm>
            <a:off x="6756154" y="2777106"/>
            <a:ext cx="2614350" cy="2028445"/>
          </a:xfrm>
          <a:prstGeom prst="rect">
            <a:avLst/>
          </a:prstGeom>
          <a:noFill/>
          <a:ln w="9525">
            <a:noFill/>
            <a:miter lim="800000"/>
            <a:headEnd/>
            <a:tailEnd/>
          </a:ln>
          <a:effectLst/>
        </p:spPr>
      </p:pic>
      <p:sp>
        <p:nvSpPr>
          <p:cNvPr id="17" name="矩形 16"/>
          <p:cNvSpPr/>
          <p:nvPr/>
        </p:nvSpPr>
        <p:spPr>
          <a:xfrm>
            <a:off x="7653998" y="5135695"/>
            <a:ext cx="877163" cy="369332"/>
          </a:xfrm>
          <a:prstGeom prst="rect">
            <a:avLst/>
          </a:prstGeom>
        </p:spPr>
        <p:txBody>
          <a:bodyPr wrap="none">
            <a:spAutoFit/>
          </a:bodyPr>
          <a:lstStyle/>
          <a:p>
            <a:r>
              <a:rPr lang="zh-CN" altLang="en-US" dirty="0"/>
              <a:t>混合式</a:t>
            </a:r>
            <a:endParaRPr lang="zh-CN" altLang="en-US" b="1" dirty="0"/>
          </a:p>
        </p:txBody>
      </p:sp>
      <p:sp>
        <p:nvSpPr>
          <p:cNvPr id="18" name="矩形 17"/>
          <p:cNvSpPr/>
          <p:nvPr/>
        </p:nvSpPr>
        <p:spPr>
          <a:xfrm>
            <a:off x="7207398" y="5670958"/>
            <a:ext cx="184572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t>前两种混合，网络中存在多个</a:t>
            </a:r>
            <a:r>
              <a:rPr lang="zh-CN" altLang="en-US" sz="1600" b="1" dirty="0"/>
              <a:t>超级节点</a:t>
            </a:r>
            <a:r>
              <a:rPr lang="zh-CN" altLang="en-US" sz="1600" dirty="0"/>
              <a:t>组成分布式网络</a:t>
            </a:r>
          </a:p>
        </p:txBody>
      </p:sp>
      <p:pic>
        <p:nvPicPr>
          <p:cNvPr id="221192" name="Picture 8" descr="https://bkimg.cdn.bcebos.com/pic/0b7b02087bf40ad19ea5d4c5552c11dfa9ecce57?x-bce-process=image/watermark,image_d2F0ZXIvYmFpa2U5Mg==,g_7,xp_5,yp_5/format,f_auto"/>
          <p:cNvPicPr>
            <a:picLocks noChangeAspect="1" noChangeArrowheads="1"/>
          </p:cNvPicPr>
          <p:nvPr/>
        </p:nvPicPr>
        <p:blipFill>
          <a:blip r:embed="rId7"/>
          <a:srcRect/>
          <a:stretch>
            <a:fillRect/>
          </a:stretch>
        </p:blipFill>
        <p:spPr bwMode="auto">
          <a:xfrm>
            <a:off x="9064683" y="2768717"/>
            <a:ext cx="2839295" cy="2129471"/>
          </a:xfrm>
          <a:prstGeom prst="rect">
            <a:avLst/>
          </a:prstGeom>
          <a:noFill/>
        </p:spPr>
      </p:pic>
      <p:sp>
        <p:nvSpPr>
          <p:cNvPr id="20" name="矩形 19"/>
          <p:cNvSpPr/>
          <p:nvPr/>
        </p:nvSpPr>
        <p:spPr>
          <a:xfrm>
            <a:off x="9885912" y="5135695"/>
            <a:ext cx="1721946" cy="369332"/>
          </a:xfrm>
          <a:prstGeom prst="rect">
            <a:avLst/>
          </a:prstGeom>
        </p:spPr>
        <p:txBody>
          <a:bodyPr wrap="none">
            <a:spAutoFit/>
          </a:bodyPr>
          <a:lstStyle/>
          <a:p>
            <a:r>
              <a:rPr lang="zh-CN" altLang="en-US" dirty="0"/>
              <a:t>结构化</a:t>
            </a:r>
            <a:r>
              <a:rPr lang="en-US" dirty="0"/>
              <a:t>P2P</a:t>
            </a:r>
            <a:r>
              <a:rPr lang="zh-CN" altLang="en-US" dirty="0"/>
              <a:t>网络</a:t>
            </a:r>
            <a:endParaRPr lang="zh-CN" altLang="en-US" b="1" dirty="0"/>
          </a:p>
        </p:txBody>
      </p:sp>
      <p:sp>
        <p:nvSpPr>
          <p:cNvPr id="21" name="矩形 20"/>
          <p:cNvSpPr/>
          <p:nvPr/>
        </p:nvSpPr>
        <p:spPr>
          <a:xfrm>
            <a:off x="9395672" y="5645791"/>
            <a:ext cx="2533474"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t>所有节点按照某种结构进行有序组织，普遍都是基于 </a:t>
            </a:r>
            <a:r>
              <a:rPr lang="en-US" altLang="zh-CN" sz="1600" b="1" dirty="0"/>
              <a:t>DHT(</a:t>
            </a:r>
            <a:r>
              <a:rPr lang="zh-CN" altLang="en-US" sz="1600" b="1" dirty="0"/>
              <a:t>分布式哈希表</a:t>
            </a:r>
            <a:r>
              <a:rPr lang="en-US" altLang="zh-CN" sz="1600" b="1" dirty="0"/>
              <a:t>) </a:t>
            </a:r>
            <a:r>
              <a:rPr lang="zh-CN" altLang="en-US" sz="1600" dirty="0"/>
              <a:t>算法思想</a:t>
            </a:r>
          </a:p>
        </p:txBody>
      </p:sp>
      <p:sp>
        <p:nvSpPr>
          <p:cNvPr id="10" name="矩形 9"/>
          <p:cNvSpPr/>
          <p:nvPr/>
        </p:nvSpPr>
        <p:spPr>
          <a:xfrm>
            <a:off x="450937" y="1384183"/>
            <a:ext cx="11453041"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Font typeface="Arial" panose="020B0604020202020204" pitchFamily="34" charset="0"/>
              <a:buChar char="•"/>
            </a:pPr>
            <a:r>
              <a:rPr lang="zh-CN" altLang="en-US" dirty="0"/>
              <a:t>每个节点既是服务使用方，又是服务提供方，每个网络节点以扁平（</a:t>
            </a:r>
            <a:r>
              <a:rPr lang="en-US" altLang="zh-CN" dirty="0"/>
              <a:t>flat</a:t>
            </a:r>
            <a:r>
              <a:rPr lang="zh-CN" altLang="en-US" dirty="0"/>
              <a:t>）的拓扑结构相互连通</a:t>
            </a:r>
            <a:endParaRPr lang="en-US" altLang="zh-CN" dirty="0"/>
          </a:p>
          <a:p>
            <a:pPr>
              <a:buFont typeface="Arial" panose="020B0604020202020204" pitchFamily="34" charset="0"/>
              <a:buChar char="•"/>
            </a:pPr>
            <a:r>
              <a:rPr lang="zh-CN" altLang="en-US" dirty="0"/>
              <a:t> </a:t>
            </a:r>
            <a:r>
              <a:rPr lang="en-US" altLang="zh-CN" dirty="0"/>
              <a:t>P2P</a:t>
            </a:r>
            <a:r>
              <a:rPr lang="zh-CN" altLang="en-US" dirty="0"/>
              <a:t>一般存在</a:t>
            </a:r>
            <a:r>
              <a:rPr lang="en-US" altLang="zh-CN" dirty="0"/>
              <a:t>4</a:t>
            </a:r>
            <a:r>
              <a:rPr lang="zh-CN" altLang="en-US" dirty="0"/>
              <a:t>种网络模型</a:t>
            </a:r>
            <a:r>
              <a:rPr lang="en-US" altLang="zh-CN" dirty="0"/>
              <a:t>,</a:t>
            </a:r>
            <a:r>
              <a:rPr lang="zh-CN" altLang="en-US" dirty="0"/>
              <a:t> 别是</a:t>
            </a:r>
            <a:r>
              <a:rPr lang="en-US" altLang="zh-CN" dirty="0"/>
              <a:t>:</a:t>
            </a:r>
            <a:r>
              <a:rPr lang="zh-CN" altLang="en-US" dirty="0"/>
              <a:t>集中式</a:t>
            </a:r>
            <a:r>
              <a:rPr lang="en-US" altLang="zh-CN" dirty="0"/>
              <a:t>,</a:t>
            </a:r>
            <a:r>
              <a:rPr lang="zh-CN" altLang="en-US" dirty="0"/>
              <a:t>纯分布式</a:t>
            </a:r>
            <a:r>
              <a:rPr lang="en-US" altLang="zh-CN" dirty="0"/>
              <a:t>,</a:t>
            </a:r>
            <a:r>
              <a:rPr lang="zh-CN" altLang="en-US" dirty="0"/>
              <a:t>混合式和结构化模型</a:t>
            </a:r>
          </a:p>
        </p:txBody>
      </p:sp>
      <p:sp>
        <p:nvSpPr>
          <p:cNvPr id="19" name="文本框 18">
            <a:extLst>
              <a:ext uri="{FF2B5EF4-FFF2-40B4-BE49-F238E27FC236}">
                <a16:creationId xmlns:a16="http://schemas.microsoft.com/office/drawing/2014/main" id="{8C59FF95-71D6-43B4-BDA2-2E656EB3450B}"/>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
        <p:nvSpPr>
          <p:cNvPr id="22" name="灯片编号占位符 3">
            <a:extLst>
              <a:ext uri="{FF2B5EF4-FFF2-40B4-BE49-F238E27FC236}">
                <a16:creationId xmlns:a16="http://schemas.microsoft.com/office/drawing/2014/main" id="{EC14FED1-EFAF-5741-B18B-602B9B26D7EE}"/>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87</a:t>
            </a:fld>
            <a:endParaRPr kumimoji="1" lang="zh-CN" altLang="en-US" dirty="0"/>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3" y="4182524"/>
            <a:ext cx="7965158" cy="2675476"/>
          </a:xfrm>
          <a:prstGeom prst="rect">
            <a:avLst/>
          </a:prstGeom>
        </p:spPr>
      </p:pic>
      <p:sp>
        <p:nvSpPr>
          <p:cNvPr id="2" name="标题 1"/>
          <p:cNvSpPr>
            <a:spLocks noGrp="1"/>
          </p:cNvSpPr>
          <p:nvPr>
            <p:ph type="title"/>
          </p:nvPr>
        </p:nvSpPr>
        <p:spPr/>
        <p:txBody>
          <a:bodyPr>
            <a:normAutofit fontScale="90000"/>
          </a:bodyPr>
          <a:lstStyle/>
          <a:p>
            <a:r>
              <a:rPr lang="zh-CN" altLang="en-US" dirty="0"/>
              <a:t>为什么区块链会选择</a:t>
            </a:r>
            <a:r>
              <a:rPr lang="en-US" altLang="zh-CN" dirty="0"/>
              <a:t>P2P</a:t>
            </a:r>
            <a:r>
              <a:rPr lang="zh-CN" altLang="en-US" dirty="0"/>
              <a:t>作为网络基础？</a:t>
            </a:r>
          </a:p>
        </p:txBody>
      </p:sp>
      <p:sp>
        <p:nvSpPr>
          <p:cNvPr id="3" name="内容占位符 2"/>
          <p:cNvSpPr>
            <a:spLocks noGrp="1"/>
          </p:cNvSpPr>
          <p:nvPr>
            <p:ph idx="1"/>
          </p:nvPr>
        </p:nvSpPr>
        <p:spPr/>
        <p:txBody>
          <a:bodyPr/>
          <a:lstStyle/>
          <a:p>
            <a:r>
              <a:rPr lang="zh-CN" altLang="en-US" dirty="0"/>
              <a:t>若采用中心服务器就意味着，当受到攻击的时候，中心服务器一旦宕机，整个网络和服务就会出现问题。</a:t>
            </a:r>
            <a:endParaRPr lang="en-US" altLang="zh-CN" dirty="0"/>
          </a:p>
          <a:p>
            <a:r>
              <a:rPr lang="en-US" altLang="zh-CN" dirty="0"/>
              <a:t>P2P</a:t>
            </a:r>
            <a:r>
              <a:rPr lang="zh-CN" altLang="en-US" dirty="0"/>
              <a:t>网络的优势在于每个节点既是客户端又是服务端，所以当受到攻击时，任何一台机器垮掉，也不会影响整体的服务。</a:t>
            </a:r>
          </a:p>
          <a:p>
            <a:r>
              <a:rPr lang="zh-CN" altLang="en-US" dirty="0"/>
              <a:t>区块链的核心是去中心化，这和</a:t>
            </a:r>
            <a:r>
              <a:rPr lang="en-US" altLang="zh-CN" dirty="0"/>
              <a:t>P2P</a:t>
            </a:r>
            <a:r>
              <a:rPr lang="zh-CN" altLang="en-US" dirty="0"/>
              <a:t>网络的观念不约而同，所以选择</a:t>
            </a:r>
            <a:r>
              <a:rPr lang="en-US" altLang="zh-CN" dirty="0"/>
              <a:t>P2P</a:t>
            </a:r>
            <a:r>
              <a:rPr lang="zh-CN" altLang="en-US" dirty="0"/>
              <a:t>的理由也就很充分。</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88</a:t>
            </a:fld>
            <a:endParaRPr kumimoji="1"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453" y="4375447"/>
            <a:ext cx="4018419" cy="2260361"/>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085" y="4768819"/>
            <a:ext cx="996475" cy="1328633"/>
          </a:xfrm>
          <a:prstGeom prst="rect">
            <a:avLst/>
          </a:prstGeom>
        </p:spPr>
      </p:pic>
      <p:sp>
        <p:nvSpPr>
          <p:cNvPr id="8" name="文本框 7">
            <a:extLst>
              <a:ext uri="{FF2B5EF4-FFF2-40B4-BE49-F238E27FC236}">
                <a16:creationId xmlns:a16="http://schemas.microsoft.com/office/drawing/2014/main" id="{A1338E5C-3714-4502-8589-354049917A8D}"/>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3820608" y="2768838"/>
            <a:ext cx="3884594" cy="3083396"/>
          </a:xfrm>
          <a:prstGeom prst="rect">
            <a:avLst/>
          </a:prstGeom>
        </p:spPr>
      </p:pic>
      <p:sp>
        <p:nvSpPr>
          <p:cNvPr id="2" name="标题 1"/>
          <p:cNvSpPr>
            <a:spLocks noGrp="1"/>
          </p:cNvSpPr>
          <p:nvPr>
            <p:ph type="title"/>
          </p:nvPr>
        </p:nvSpPr>
        <p:spPr/>
        <p:txBody>
          <a:bodyPr>
            <a:normAutofit/>
          </a:bodyPr>
          <a:lstStyle/>
          <a:p>
            <a:pPr>
              <a:lnSpc>
                <a:spcPct val="130000"/>
              </a:lnSpc>
            </a:pP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典型区块链网络：比特币</a:t>
            </a:r>
            <a:r>
              <a:rPr lang="en-US" altLang="zh-CN" sz="3600" dirty="0">
                <a:solidFill>
                  <a:srgbClr val="000000"/>
                </a:solidFill>
                <a:latin typeface="微软雅黑" panose="020B0503020204020204" pitchFamily="34" charset="-122"/>
                <a:ea typeface="微软雅黑" panose="020B0503020204020204" pitchFamily="34" charset="-122"/>
                <a:cs typeface="+mn-cs"/>
                <a:sym typeface="+mn-ea"/>
              </a:rPr>
              <a:t>P2P</a:t>
            </a: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网络</a:t>
            </a:r>
            <a:endParaRPr lang="zh-CN" altLang="zh-CN" sz="3600" dirty="0">
              <a:solidFill>
                <a:srgbClr val="000000"/>
              </a:solidFill>
              <a:latin typeface="微软雅黑" panose="020B0503020204020204" pitchFamily="34" charset="-122"/>
              <a:ea typeface="微软雅黑" panose="020B0503020204020204" pitchFamily="34" charset="-122"/>
              <a:cs typeface="+mn-cs"/>
              <a:sym typeface="+mn-ea"/>
            </a:endParaRPr>
          </a:p>
        </p:txBody>
      </p:sp>
      <p:sp>
        <p:nvSpPr>
          <p:cNvPr id="4" name="矩形 3"/>
          <p:cNvSpPr/>
          <p:nvPr/>
        </p:nvSpPr>
        <p:spPr>
          <a:xfrm>
            <a:off x="-20743" y="1244212"/>
            <a:ext cx="12116732" cy="142192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lnSpc>
                <a:spcPct val="120000"/>
              </a:lnSpc>
            </a:pPr>
            <a:r>
              <a:rPr lang="zh-CN" altLang="en-US" b="1" dirty="0"/>
              <a:t>比特币的</a:t>
            </a:r>
            <a:r>
              <a:rPr lang="en-US" altLang="zh-CN" b="1" dirty="0"/>
              <a:t>P2P</a:t>
            </a:r>
            <a:r>
              <a:rPr lang="zh-CN" altLang="en-US" b="1" dirty="0"/>
              <a:t>网络结构（采用混合式</a:t>
            </a:r>
            <a:r>
              <a:rPr lang="en-US" altLang="zh-CN" b="1" dirty="0"/>
              <a:t>P2P</a:t>
            </a:r>
            <a:r>
              <a:rPr lang="zh-CN" altLang="en-US" b="1" dirty="0"/>
              <a:t>网络）</a:t>
            </a:r>
            <a:endParaRPr lang="en-US" altLang="zh-CN" dirty="0"/>
          </a:p>
          <a:p>
            <a:pPr marL="342900" indent="-342900" algn="just">
              <a:lnSpc>
                <a:spcPct val="120000"/>
              </a:lnSpc>
              <a:buFont typeface="Arial" panose="020B0604020202020204" pitchFamily="34" charset="0"/>
              <a:buChar char="•"/>
            </a:pPr>
            <a:r>
              <a:rPr lang="zh-CN" altLang="en-US" dirty="0"/>
              <a:t>比特币网络中的节点主要有四大功能：</a:t>
            </a:r>
            <a:r>
              <a:rPr lang="zh-CN" altLang="en-US" b="1" dirty="0"/>
              <a:t>钱包、挖矿、区块链数据库、网络路由</a:t>
            </a:r>
            <a:r>
              <a:rPr lang="zh-CN" altLang="en-US" dirty="0"/>
              <a:t>。每个节点都会具备路由功能，但其他功能不一定都具备，不同类型的节点可能只包含部分功能，一般只有</a:t>
            </a:r>
            <a:r>
              <a:rPr lang="zh-CN" altLang="en-US" b="1" dirty="0"/>
              <a:t>核心客户端</a:t>
            </a:r>
            <a:r>
              <a:rPr lang="en-US" altLang="zh-CN" b="1" dirty="0"/>
              <a:t>(bitcoin core)</a:t>
            </a:r>
            <a:r>
              <a:rPr lang="zh-CN" altLang="en-US" dirty="0"/>
              <a:t>节点才会包含所有四大功能</a:t>
            </a:r>
            <a:endParaRPr lang="zh-CN" altLang="en-US" kern="100" dirty="0">
              <a:latin typeface="+mj-ea"/>
              <a:ea typeface="+mj-ea"/>
              <a:cs typeface="Times New Roman" panose="02020603050405020304" pitchFamily="18" charset="0"/>
            </a:endParaRPr>
          </a:p>
        </p:txBody>
      </p:sp>
      <p:pic>
        <p:nvPicPr>
          <p:cNvPr id="3" name="图片 2"/>
          <p:cNvPicPr>
            <a:picLocks noChangeAspect="1"/>
          </p:cNvPicPr>
          <p:nvPr/>
        </p:nvPicPr>
        <p:blipFill>
          <a:blip r:embed="rId5"/>
          <a:stretch>
            <a:fillRect/>
          </a:stretch>
        </p:blipFill>
        <p:spPr>
          <a:xfrm>
            <a:off x="0" y="2768838"/>
            <a:ext cx="3888974" cy="2739553"/>
          </a:xfrm>
          <a:prstGeom prst="rect">
            <a:avLst/>
          </a:prstGeom>
        </p:spPr>
      </p:pic>
      <p:pic>
        <p:nvPicPr>
          <p:cNvPr id="10" name="图片 9" descr="http://book.8btc.com/books/1/master_bitcoin/_book/6/Fig603.png"/>
          <p:cNvPicPr/>
          <p:nvPr/>
        </p:nvPicPr>
        <p:blipFill>
          <a:blip r:embed="rId6">
            <a:extLst>
              <a:ext uri="{28A0092B-C50C-407E-A947-70E740481C1C}">
                <a14:useLocalDpi xmlns:a14="http://schemas.microsoft.com/office/drawing/2010/main" val="0"/>
              </a:ext>
            </a:extLst>
          </a:blip>
          <a:srcRect/>
          <a:stretch>
            <a:fillRect/>
          </a:stretch>
        </p:blipFill>
        <p:spPr bwMode="auto">
          <a:xfrm>
            <a:off x="7705202" y="2802823"/>
            <a:ext cx="4177116" cy="3049411"/>
          </a:xfrm>
          <a:prstGeom prst="rect">
            <a:avLst/>
          </a:prstGeom>
          <a:noFill/>
          <a:ln>
            <a:noFill/>
          </a:ln>
        </p:spPr>
      </p:pic>
      <p:sp>
        <p:nvSpPr>
          <p:cNvPr id="8" name="矩形 7"/>
          <p:cNvSpPr/>
          <p:nvPr/>
        </p:nvSpPr>
        <p:spPr>
          <a:xfrm>
            <a:off x="128187" y="5842461"/>
            <a:ext cx="1184447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spcAft>
                <a:spcPts val="0"/>
              </a:spcAft>
            </a:pPr>
            <a:r>
              <a:rPr lang="zh-CN" altLang="zh-CN" sz="1600" kern="100" dirty="0">
                <a:latin typeface="等线" panose="02010600030101010101" charset="-122"/>
                <a:cs typeface="Times New Roman" panose="02020603050405020304" pitchFamily="18" charset="0"/>
              </a:rPr>
              <a:t>除了比特币</a:t>
            </a:r>
            <a:r>
              <a:rPr lang="en-US" altLang="zh-CN" sz="1600" kern="100" dirty="0">
                <a:latin typeface="等线" panose="02010600030101010101" charset="-122"/>
                <a:cs typeface="Times New Roman" panose="02020603050405020304" pitchFamily="18" charset="0"/>
              </a:rPr>
              <a:t>P2P</a:t>
            </a:r>
            <a:r>
              <a:rPr lang="zh-CN" altLang="zh-CN" sz="1600" kern="100" dirty="0">
                <a:latin typeface="等线" panose="02010600030101010101" charset="-122"/>
                <a:cs typeface="Times New Roman" panose="02020603050405020304" pitchFamily="18" charset="0"/>
              </a:rPr>
              <a:t>协议之外，比特币网络中也包含其他协议。例如</a:t>
            </a:r>
            <a:r>
              <a:rPr lang="en-US" altLang="zh-CN" sz="1600" kern="100" dirty="0">
                <a:solidFill>
                  <a:srgbClr val="FF0000"/>
                </a:solidFill>
                <a:latin typeface="等线" panose="02010600030101010101" charset="-122"/>
                <a:cs typeface="Times New Roman" panose="02020603050405020304" pitchFamily="18" charset="0"/>
              </a:rPr>
              <a:t>Stratum</a:t>
            </a:r>
            <a:r>
              <a:rPr lang="zh-CN" altLang="zh-CN" sz="1600" kern="100" dirty="0">
                <a:latin typeface="等线" panose="02010600030101010101" charset="-122"/>
                <a:cs typeface="Times New Roman" panose="02020603050405020304" pitchFamily="18" charset="0"/>
              </a:rPr>
              <a:t>协议就被应用于挖矿、以及轻量级或移动端比特币钱包之中。使用</a:t>
            </a:r>
            <a:r>
              <a:rPr lang="en-US" altLang="zh-CN" sz="1600" kern="100" dirty="0">
                <a:latin typeface="等线" panose="02010600030101010101" charset="-122"/>
                <a:cs typeface="Times New Roman" panose="02020603050405020304" pitchFamily="18" charset="0"/>
              </a:rPr>
              <a:t>“</a:t>
            </a:r>
            <a:r>
              <a:rPr lang="zh-CN" altLang="zh-CN" sz="1600" kern="100" dirty="0">
                <a:latin typeface="等线" panose="02010600030101010101" charset="-122"/>
                <a:cs typeface="Times New Roman" panose="02020603050405020304" pitchFamily="18" charset="0"/>
              </a:rPr>
              <a:t>扩展比特币网络（</a:t>
            </a:r>
            <a:r>
              <a:rPr lang="en-US" altLang="zh-CN" sz="1600" kern="100" dirty="0">
                <a:latin typeface="等线" panose="02010600030101010101" charset="-122"/>
                <a:cs typeface="Times New Roman" panose="02020603050405020304" pitchFamily="18" charset="0"/>
              </a:rPr>
              <a:t>extended bitcoin network</a:t>
            </a:r>
            <a:r>
              <a:rPr lang="zh-CN" altLang="zh-CN" sz="1600" kern="100" dirty="0">
                <a:latin typeface="等线" panose="02010600030101010101" charset="-122"/>
                <a:cs typeface="Times New Roman" panose="02020603050405020304" pitchFamily="18" charset="0"/>
              </a:rPr>
              <a:t>）</a:t>
            </a:r>
            <a:r>
              <a:rPr lang="en-US" altLang="zh-CN" sz="1600" kern="100" dirty="0">
                <a:latin typeface="等线" panose="02010600030101010101" charset="-122"/>
                <a:cs typeface="Times New Roman" panose="02020603050405020304" pitchFamily="18" charset="0"/>
              </a:rPr>
              <a:t>”</a:t>
            </a:r>
            <a:r>
              <a:rPr lang="zh-CN" altLang="zh-CN" sz="1600" kern="100" dirty="0">
                <a:latin typeface="等线" panose="02010600030101010101" charset="-122"/>
                <a:cs typeface="Times New Roman" panose="02020603050405020304" pitchFamily="18" charset="0"/>
              </a:rPr>
              <a:t>指代所有包含比特币</a:t>
            </a:r>
            <a:r>
              <a:rPr lang="en-US" altLang="zh-CN" sz="1600" kern="100" dirty="0">
                <a:latin typeface="等线" panose="02010600030101010101" charset="-122"/>
                <a:cs typeface="Times New Roman" panose="02020603050405020304" pitchFamily="18" charset="0"/>
              </a:rPr>
              <a:t>P2P</a:t>
            </a:r>
            <a:r>
              <a:rPr lang="zh-CN" altLang="zh-CN" sz="1600" kern="100" dirty="0">
                <a:latin typeface="等线" panose="02010600030101010101" charset="-122"/>
                <a:cs typeface="Times New Roman" panose="02020603050405020304" pitchFamily="18" charset="0"/>
              </a:rPr>
              <a:t>协议、矿池挖矿协议、</a:t>
            </a:r>
            <a:r>
              <a:rPr lang="en-US" altLang="zh-CN" sz="1600" kern="100" dirty="0">
                <a:latin typeface="等线" panose="02010600030101010101" charset="-122"/>
                <a:cs typeface="Times New Roman" panose="02020603050405020304" pitchFamily="18" charset="0"/>
              </a:rPr>
              <a:t>Stratum</a:t>
            </a:r>
            <a:r>
              <a:rPr lang="zh-CN" altLang="zh-CN" sz="1600" kern="100" dirty="0">
                <a:latin typeface="等线" panose="02010600030101010101" charset="-122"/>
                <a:cs typeface="Times New Roman" panose="02020603050405020304" pitchFamily="18" charset="0"/>
              </a:rPr>
              <a:t>协议以及其他连接比特币系统组件相关协议的整体网络结构。</a:t>
            </a:r>
          </a:p>
        </p:txBody>
      </p:sp>
      <p:sp>
        <p:nvSpPr>
          <p:cNvPr id="9" name="矩形 8"/>
          <p:cNvSpPr/>
          <p:nvPr/>
        </p:nvSpPr>
        <p:spPr>
          <a:xfrm>
            <a:off x="8778097" y="2815544"/>
            <a:ext cx="2031325"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b="1" dirty="0">
                <a:solidFill>
                  <a:srgbClr val="333333"/>
                </a:solidFill>
                <a:latin typeface="Helvetica Neue"/>
              </a:rPr>
              <a:t>扩展的比特币网络</a:t>
            </a:r>
            <a:endParaRPr lang="zh-CN" altLang="en-US" b="1" i="0" dirty="0">
              <a:solidFill>
                <a:srgbClr val="333333"/>
              </a:solidFill>
              <a:effectLst/>
              <a:latin typeface="Helvetica Neue"/>
            </a:endParaRPr>
          </a:p>
        </p:txBody>
      </p:sp>
      <p:sp>
        <p:nvSpPr>
          <p:cNvPr id="11" name="灯片编号占位符 3">
            <a:extLst>
              <a:ext uri="{FF2B5EF4-FFF2-40B4-BE49-F238E27FC236}">
                <a16:creationId xmlns:a16="http://schemas.microsoft.com/office/drawing/2014/main" id="{EDF620EA-5D22-A74A-98BB-5CBA28778B8B}"/>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89</a:t>
            </a:fld>
            <a:endParaRPr kumimoji="1" lang="zh-CN" alt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物联网起源、概念</a:t>
            </a:r>
            <a:endParaRPr lang="zh-CN" altLang="en-US"/>
          </a:p>
        </p:txBody>
      </p:sp>
      <p:sp>
        <p:nvSpPr>
          <p:cNvPr id="19" name="Rectangle 2"/>
          <p:cNvSpPr/>
          <p:nvPr/>
        </p:nvSpPr>
        <p:spPr>
          <a:xfrm>
            <a:off x="394970" y="2223135"/>
            <a:ext cx="548640" cy="3153410"/>
          </a:xfrm>
          <a:prstGeom prst="rect">
            <a:avLst/>
          </a:prstGeom>
          <a:noFill/>
          <a:ln w="9525">
            <a:noFill/>
          </a:ln>
        </p:spPr>
        <p:txBody>
          <a:bodyPr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从互联网到物联网</a:t>
            </a:r>
          </a:p>
        </p:txBody>
      </p:sp>
      <p:grpSp>
        <p:nvGrpSpPr>
          <p:cNvPr id="20" name="组合 19"/>
          <p:cNvGrpSpPr/>
          <p:nvPr/>
        </p:nvGrpSpPr>
        <p:grpSpPr>
          <a:xfrm>
            <a:off x="1221740" y="1516380"/>
            <a:ext cx="9978390" cy="4935220"/>
            <a:chOff x="285" y="1546"/>
            <a:chExt cx="13948" cy="8374"/>
          </a:xfrm>
        </p:grpSpPr>
        <p:sp>
          <p:nvSpPr>
            <p:cNvPr id="21" name="AutoShape 7"/>
            <p:cNvSpPr/>
            <p:nvPr/>
          </p:nvSpPr>
          <p:spPr>
            <a:xfrm>
              <a:off x="395" y="7653"/>
              <a:ext cx="3970" cy="2267"/>
            </a:xfrm>
            <a:prstGeom prst="roundRect">
              <a:avLst>
                <a:gd name="adj" fmla="val 8431"/>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Arial" panose="020B0604020202020204" pitchFamily="34" charset="0"/>
                <a:ea typeface="宋体" panose="02010600030101010101" pitchFamily="2" charset="-122"/>
              </a:endParaRPr>
            </a:p>
          </p:txBody>
        </p:sp>
        <p:sp>
          <p:nvSpPr>
            <p:cNvPr id="22" name="AutoShape 7"/>
            <p:cNvSpPr/>
            <p:nvPr/>
          </p:nvSpPr>
          <p:spPr>
            <a:xfrm>
              <a:off x="5270" y="7653"/>
              <a:ext cx="3970" cy="2267"/>
            </a:xfrm>
            <a:prstGeom prst="roundRect">
              <a:avLst>
                <a:gd name="adj" fmla="val 8431"/>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Arial" panose="020B0604020202020204" pitchFamily="34" charset="0"/>
                <a:ea typeface="宋体" panose="02010600030101010101" pitchFamily="2" charset="-122"/>
              </a:endParaRPr>
            </a:p>
          </p:txBody>
        </p:sp>
        <p:sp>
          <p:nvSpPr>
            <p:cNvPr id="23" name="AutoShape 7"/>
            <p:cNvSpPr/>
            <p:nvPr/>
          </p:nvSpPr>
          <p:spPr>
            <a:xfrm>
              <a:off x="10148" y="7653"/>
              <a:ext cx="3970" cy="2267"/>
            </a:xfrm>
            <a:prstGeom prst="roundRect">
              <a:avLst>
                <a:gd name="adj" fmla="val 8431"/>
              </a:avLst>
            </a:prstGeom>
            <a:solidFill>
              <a:schemeClr val="bg1"/>
            </a:solidFill>
            <a:ln w="28575" cap="flat" cmpd="sng">
              <a:solidFill>
                <a:srgbClr val="800080"/>
              </a:solidFill>
              <a:prstDash val="solid"/>
              <a:round/>
              <a:headEnd type="none" w="med" len="med"/>
              <a:tailEnd type="none" w="med" len="med"/>
            </a:ln>
          </p:spPr>
          <p:txBody>
            <a:bodyPr lIns="38567" tIns="30853" rIns="38567" bIns="30853" anchor="t"/>
            <a:lstStyle/>
            <a:p>
              <a:pPr marL="196850" indent="-196850" defTabSz="873125"/>
              <a:endParaRPr lang="zh-CN" altLang="en-US" sz="1400" dirty="0">
                <a:latin typeface="Arial" panose="020B0604020202020204" pitchFamily="34" charset="0"/>
                <a:ea typeface="宋体" panose="02010600030101010101" pitchFamily="2" charset="-122"/>
              </a:endParaRPr>
            </a:p>
          </p:txBody>
        </p:sp>
        <p:pic>
          <p:nvPicPr>
            <p:cNvPr id="24" name="图片 23" descr="orange_desktop"/>
            <p:cNvPicPr>
              <a:picLocks noChangeAspect="1"/>
            </p:cNvPicPr>
            <p:nvPr/>
          </p:nvPicPr>
          <p:blipFill>
            <a:blip r:embed="rId2"/>
            <a:stretch>
              <a:fillRect/>
            </a:stretch>
          </p:blipFill>
          <p:spPr>
            <a:xfrm>
              <a:off x="510" y="8425"/>
              <a:ext cx="1020" cy="703"/>
            </a:xfrm>
            <a:prstGeom prst="rect">
              <a:avLst/>
            </a:prstGeom>
            <a:noFill/>
            <a:ln w="9525">
              <a:noFill/>
            </a:ln>
          </p:spPr>
        </p:pic>
        <p:pic>
          <p:nvPicPr>
            <p:cNvPr id="25" name="图片 24" descr="orange_desktop"/>
            <p:cNvPicPr>
              <a:picLocks noChangeAspect="1"/>
            </p:cNvPicPr>
            <p:nvPr/>
          </p:nvPicPr>
          <p:blipFill>
            <a:blip r:embed="rId2"/>
            <a:stretch>
              <a:fillRect/>
            </a:stretch>
          </p:blipFill>
          <p:spPr>
            <a:xfrm>
              <a:off x="1983" y="9105"/>
              <a:ext cx="1020" cy="703"/>
            </a:xfrm>
            <a:prstGeom prst="rect">
              <a:avLst/>
            </a:prstGeom>
            <a:noFill/>
            <a:ln w="9525">
              <a:noFill/>
            </a:ln>
          </p:spPr>
        </p:pic>
        <p:pic>
          <p:nvPicPr>
            <p:cNvPr id="26" name="图片 25" descr="orange_desktop"/>
            <p:cNvPicPr>
              <a:picLocks noChangeAspect="1"/>
            </p:cNvPicPr>
            <p:nvPr/>
          </p:nvPicPr>
          <p:blipFill>
            <a:blip r:embed="rId2"/>
            <a:stretch>
              <a:fillRect/>
            </a:stretch>
          </p:blipFill>
          <p:spPr>
            <a:xfrm>
              <a:off x="3233" y="8425"/>
              <a:ext cx="1020" cy="703"/>
            </a:xfrm>
            <a:prstGeom prst="rect">
              <a:avLst/>
            </a:prstGeom>
            <a:noFill/>
            <a:ln w="9525">
              <a:noFill/>
            </a:ln>
          </p:spPr>
        </p:pic>
        <p:sp>
          <p:nvSpPr>
            <p:cNvPr id="28" name="Text Box 12"/>
            <p:cNvSpPr txBox="1"/>
            <p:nvPr/>
          </p:nvSpPr>
          <p:spPr>
            <a:xfrm>
              <a:off x="395" y="7765"/>
              <a:ext cx="3858" cy="576"/>
            </a:xfrm>
            <a:prstGeom prst="rect">
              <a:avLst/>
            </a:prstGeom>
            <a:noFill/>
            <a:ln w="9525">
              <a:noFill/>
            </a:ln>
          </p:spPr>
          <p:txBody>
            <a:bodyPr anchor="t">
              <a:spAutoFit/>
            </a:bodyPr>
            <a:lstStyle/>
            <a:p>
              <a:pPr algn="ctr">
                <a:lnSpc>
                  <a:spcPct val="90000"/>
                </a:lnSpc>
                <a:spcBef>
                  <a:spcPct val="50000"/>
                </a:spcBef>
                <a:buFont typeface="Wingdings" panose="05000000000000000000" pitchFamily="2" charset="2"/>
              </a:pPr>
              <a:r>
                <a:rPr lang="zh-CN" altLang="en-US" b="1" dirty="0">
                  <a:solidFill>
                    <a:srgbClr val="FF0000"/>
                  </a:solidFill>
                  <a:latin typeface="黑体" panose="02010609060101010101" pitchFamily="2" charset="-122"/>
                  <a:ea typeface="黑体" panose="02010609060101010101" pitchFamily="2" charset="-122"/>
                </a:rPr>
                <a:t>计算机</a:t>
              </a:r>
              <a:r>
                <a:rPr lang="en-US" altLang="zh-CN" b="1" dirty="0">
                  <a:solidFill>
                    <a:srgbClr val="FF0000"/>
                  </a:solidFill>
                  <a:latin typeface="黑体" panose="02010609060101010101" pitchFamily="2" charset="-122"/>
                  <a:ea typeface="黑体" panose="02010609060101010101" pitchFamily="2" charset="-122"/>
                </a:rPr>
                <a:t>:</a:t>
              </a:r>
              <a:r>
                <a:rPr lang="zh-CN" altLang="en-US" b="1" dirty="0">
                  <a:solidFill>
                    <a:srgbClr val="FF0000"/>
                  </a:solidFill>
                  <a:latin typeface="黑体" panose="02010609060101010101" pitchFamily="2" charset="-122"/>
                  <a:ea typeface="黑体" panose="02010609060101010101" pitchFamily="2" charset="-122"/>
                </a:rPr>
                <a:t>自动计算</a:t>
              </a:r>
            </a:p>
          </p:txBody>
        </p:sp>
        <p:sp>
          <p:nvSpPr>
            <p:cNvPr id="29" name="Rectangle 16"/>
            <p:cNvSpPr/>
            <p:nvPr/>
          </p:nvSpPr>
          <p:spPr>
            <a:xfrm>
              <a:off x="1418" y="8333"/>
              <a:ext cx="1927" cy="781"/>
            </a:xfrm>
            <a:prstGeom prst="rect">
              <a:avLst/>
            </a:prstGeom>
            <a:noFill/>
            <a:ln w="9525">
              <a:noFill/>
            </a:ln>
          </p:spPr>
          <p:txBody>
            <a:bodyPr anchor="t">
              <a:spAutoFit/>
            </a:bodyPr>
            <a:lstStyle/>
            <a:p>
              <a:pPr algn="ctr">
                <a:buFont typeface="Wingdings" panose="05000000000000000000" pitchFamily="2" charset="2"/>
              </a:pPr>
              <a:r>
                <a:rPr lang="zh-CN" altLang="en-US" sz="1200" dirty="0">
                  <a:latin typeface="宋体" panose="02010600030101010101" pitchFamily="2" charset="-122"/>
                  <a:ea typeface="宋体" panose="02010600030101010101" pitchFamily="2" charset="-122"/>
                </a:rPr>
                <a:t>以独立计算机进行信息处理</a:t>
              </a:r>
            </a:p>
          </p:txBody>
        </p:sp>
        <p:sp>
          <p:nvSpPr>
            <p:cNvPr id="30" name="Line 48"/>
            <p:cNvSpPr/>
            <p:nvPr/>
          </p:nvSpPr>
          <p:spPr>
            <a:xfrm>
              <a:off x="4365" y="8788"/>
              <a:ext cx="795" cy="0"/>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1" name="Line 48"/>
            <p:cNvSpPr/>
            <p:nvPr/>
          </p:nvSpPr>
          <p:spPr>
            <a:xfrm>
              <a:off x="9240" y="8788"/>
              <a:ext cx="795" cy="0"/>
            </a:xfrm>
            <a:prstGeom prst="line">
              <a:avLst/>
            </a:prstGeom>
            <a:ln w="44450" cap="flat" cmpd="sng">
              <a:solidFill>
                <a:srgbClr val="FF9900"/>
              </a:solidFill>
              <a:prstDash val="solid"/>
              <a:round/>
              <a:headEnd type="oval" w="med" len="med"/>
              <a:tailEnd type="arrow" w="med" len="med"/>
            </a:ln>
            <a:effectLst>
              <a:outerShdw dist="35921" dir="2699999" algn="ctr" rotWithShape="0">
                <a:schemeClr val="bg2"/>
              </a:outerShdw>
            </a:effectLst>
          </p:spPr>
        </p:sp>
        <p:sp>
          <p:nvSpPr>
            <p:cNvPr id="32" name="Text Box 12"/>
            <p:cNvSpPr txBox="1"/>
            <p:nvPr/>
          </p:nvSpPr>
          <p:spPr>
            <a:xfrm>
              <a:off x="5270" y="7765"/>
              <a:ext cx="3858" cy="576"/>
            </a:xfrm>
            <a:prstGeom prst="rect">
              <a:avLst/>
            </a:prstGeom>
            <a:noFill/>
            <a:ln w="9525">
              <a:noFill/>
            </a:ln>
          </p:spPr>
          <p:txBody>
            <a:bodyPr anchor="t">
              <a:spAutoFit/>
            </a:bodyPr>
            <a:lstStyle/>
            <a:p>
              <a:pPr algn="ctr">
                <a:lnSpc>
                  <a:spcPct val="90000"/>
                </a:lnSpc>
                <a:spcBef>
                  <a:spcPct val="50000"/>
                </a:spcBef>
                <a:buFont typeface="Wingdings" panose="05000000000000000000" pitchFamily="2" charset="2"/>
              </a:pPr>
              <a:r>
                <a:rPr lang="zh-CN" altLang="en-US" b="1" dirty="0">
                  <a:solidFill>
                    <a:srgbClr val="FF0000"/>
                  </a:solidFill>
                  <a:latin typeface="黑体" panose="02010609060101010101" pitchFamily="2" charset="-122"/>
                  <a:ea typeface="黑体" panose="02010609060101010101" pitchFamily="2" charset="-122"/>
                </a:rPr>
                <a:t>互联网：人与人交互</a:t>
              </a:r>
            </a:p>
          </p:txBody>
        </p:sp>
        <p:sp>
          <p:nvSpPr>
            <p:cNvPr id="33" name="Rectangle 16"/>
            <p:cNvSpPr/>
            <p:nvPr/>
          </p:nvSpPr>
          <p:spPr>
            <a:xfrm>
              <a:off x="6293" y="8220"/>
              <a:ext cx="2040" cy="905"/>
            </a:xfrm>
            <a:prstGeom prst="rect">
              <a:avLst/>
            </a:prstGeom>
            <a:noFill/>
            <a:ln w="9525">
              <a:noFill/>
            </a:ln>
          </p:spPr>
          <p:txBody>
            <a:bodyPr anchor="t">
              <a:spAutoFit/>
            </a:bodyPr>
            <a:lstStyle/>
            <a:p>
              <a:pPr algn="ctr">
                <a:lnSpc>
                  <a:spcPct val="120000"/>
                </a:lnSpc>
                <a:buFont typeface="Wingdings" panose="05000000000000000000" pitchFamily="2" charset="2"/>
              </a:pPr>
              <a:r>
                <a:rPr lang="zh-CN" altLang="en-US" sz="1200" dirty="0">
                  <a:latin typeface="宋体" panose="02010600030101010101" pitchFamily="2" charset="-122"/>
                  <a:ea typeface="宋体" panose="02010600030101010101" pitchFamily="2" charset="-122"/>
                </a:rPr>
                <a:t>基于计算机网络进行信息交互</a:t>
              </a:r>
            </a:p>
          </p:txBody>
        </p:sp>
        <p:sp>
          <p:nvSpPr>
            <p:cNvPr id="34" name="直接连接符 33"/>
            <p:cNvSpPr/>
            <p:nvPr/>
          </p:nvSpPr>
          <p:spPr>
            <a:xfrm>
              <a:off x="6180" y="8673"/>
              <a:ext cx="2043" cy="0"/>
            </a:xfrm>
            <a:prstGeom prst="line">
              <a:avLst/>
            </a:prstGeom>
            <a:ln w="28575" cap="flat" cmpd="sng">
              <a:solidFill>
                <a:srgbClr val="0000FF"/>
              </a:solidFill>
              <a:prstDash val="solid"/>
              <a:round/>
              <a:headEnd type="none" w="med" len="med"/>
              <a:tailEnd type="none" w="med" len="med"/>
            </a:ln>
          </p:spPr>
        </p:sp>
        <p:sp>
          <p:nvSpPr>
            <p:cNvPr id="35" name="直接连接符 34"/>
            <p:cNvSpPr/>
            <p:nvPr/>
          </p:nvSpPr>
          <p:spPr>
            <a:xfrm>
              <a:off x="6180" y="9013"/>
              <a:ext cx="793" cy="455"/>
            </a:xfrm>
            <a:prstGeom prst="line">
              <a:avLst/>
            </a:prstGeom>
            <a:ln w="28575" cap="flat" cmpd="sng">
              <a:solidFill>
                <a:srgbClr val="0000FF"/>
              </a:solidFill>
              <a:prstDash val="solid"/>
              <a:round/>
              <a:headEnd type="none" w="med" len="med"/>
              <a:tailEnd type="none" w="med" len="med"/>
            </a:ln>
          </p:spPr>
        </p:sp>
        <p:sp>
          <p:nvSpPr>
            <p:cNvPr id="36" name="直接连接符 35"/>
            <p:cNvSpPr/>
            <p:nvPr/>
          </p:nvSpPr>
          <p:spPr>
            <a:xfrm flipV="1">
              <a:off x="7653" y="8900"/>
              <a:ext cx="795" cy="680"/>
            </a:xfrm>
            <a:prstGeom prst="line">
              <a:avLst/>
            </a:prstGeom>
            <a:ln w="28575" cap="flat" cmpd="sng">
              <a:solidFill>
                <a:srgbClr val="0000FF"/>
              </a:solidFill>
              <a:prstDash val="solid"/>
              <a:round/>
              <a:headEnd type="none" w="med" len="med"/>
              <a:tailEnd type="none" w="med" len="med"/>
            </a:ln>
          </p:spPr>
        </p:sp>
        <p:pic>
          <p:nvPicPr>
            <p:cNvPr id="37" name="图片 36" descr="orange_desktop"/>
            <p:cNvPicPr>
              <a:picLocks noChangeAspect="1"/>
            </p:cNvPicPr>
            <p:nvPr/>
          </p:nvPicPr>
          <p:blipFill>
            <a:blip r:embed="rId2"/>
            <a:stretch>
              <a:fillRect/>
            </a:stretch>
          </p:blipFill>
          <p:spPr>
            <a:xfrm>
              <a:off x="5385" y="8425"/>
              <a:ext cx="1020" cy="703"/>
            </a:xfrm>
            <a:prstGeom prst="rect">
              <a:avLst/>
            </a:prstGeom>
            <a:noFill/>
            <a:ln w="9525">
              <a:noFill/>
            </a:ln>
          </p:spPr>
        </p:pic>
        <p:pic>
          <p:nvPicPr>
            <p:cNvPr id="38" name="图片 37" descr="orange_desktop"/>
            <p:cNvPicPr>
              <a:picLocks noChangeAspect="1"/>
            </p:cNvPicPr>
            <p:nvPr/>
          </p:nvPicPr>
          <p:blipFill>
            <a:blip r:embed="rId2"/>
            <a:stretch>
              <a:fillRect/>
            </a:stretch>
          </p:blipFill>
          <p:spPr>
            <a:xfrm>
              <a:off x="6858" y="9105"/>
              <a:ext cx="1020" cy="703"/>
            </a:xfrm>
            <a:prstGeom prst="rect">
              <a:avLst/>
            </a:prstGeom>
            <a:noFill/>
            <a:ln w="9525">
              <a:noFill/>
            </a:ln>
          </p:spPr>
        </p:pic>
        <p:pic>
          <p:nvPicPr>
            <p:cNvPr id="39" name="图片 38" descr="orange_desktop"/>
            <p:cNvPicPr>
              <a:picLocks noChangeAspect="1"/>
            </p:cNvPicPr>
            <p:nvPr/>
          </p:nvPicPr>
          <p:blipFill>
            <a:blip r:embed="rId2"/>
            <a:stretch>
              <a:fillRect/>
            </a:stretch>
          </p:blipFill>
          <p:spPr>
            <a:xfrm>
              <a:off x="8108" y="8425"/>
              <a:ext cx="1020" cy="703"/>
            </a:xfrm>
            <a:prstGeom prst="rect">
              <a:avLst/>
            </a:prstGeom>
            <a:noFill/>
            <a:ln w="9525">
              <a:noFill/>
            </a:ln>
          </p:spPr>
        </p:pic>
        <p:sp>
          <p:nvSpPr>
            <p:cNvPr id="40" name="Text Box 12"/>
            <p:cNvSpPr txBox="1"/>
            <p:nvPr/>
          </p:nvSpPr>
          <p:spPr>
            <a:xfrm>
              <a:off x="10035" y="7765"/>
              <a:ext cx="4198" cy="576"/>
            </a:xfrm>
            <a:prstGeom prst="rect">
              <a:avLst/>
            </a:prstGeom>
            <a:noFill/>
            <a:ln w="9525">
              <a:noFill/>
            </a:ln>
          </p:spPr>
          <p:txBody>
            <a:bodyPr wrap="square" anchor="t">
              <a:spAutoFit/>
            </a:bodyPr>
            <a:lstStyle/>
            <a:p>
              <a:pPr algn="ctr">
                <a:lnSpc>
                  <a:spcPct val="90000"/>
                </a:lnSpc>
                <a:spcBef>
                  <a:spcPct val="50000"/>
                </a:spcBef>
                <a:buFont typeface="Wingdings" panose="05000000000000000000" pitchFamily="2" charset="2"/>
              </a:pPr>
              <a:r>
                <a:rPr lang="zh-CN" altLang="en-US" b="1" dirty="0">
                  <a:solidFill>
                    <a:srgbClr val="FF0000"/>
                  </a:solidFill>
                  <a:latin typeface="黑体" panose="02010609060101010101" pitchFamily="2" charset="-122"/>
                  <a:ea typeface="黑体" panose="02010609060101010101" pitchFamily="2" charset="-122"/>
                </a:rPr>
                <a:t>物联网：物物</a:t>
              </a:r>
              <a:r>
                <a:rPr lang="en-US" altLang="zh-CN" b="1" dirty="0">
                  <a:solidFill>
                    <a:srgbClr val="FF0000"/>
                  </a:solidFill>
                  <a:latin typeface="Arial" panose="020B0604020202020204" pitchFamily="34" charset="0"/>
                  <a:ea typeface="黑体" panose="02010609060101010101" pitchFamily="2" charset="-122"/>
                </a:rPr>
                <a:t>&amp;</a:t>
              </a:r>
              <a:r>
                <a:rPr lang="zh-CN" altLang="en-US" b="1" dirty="0">
                  <a:solidFill>
                    <a:srgbClr val="FF0000"/>
                  </a:solidFill>
                  <a:latin typeface="黑体" panose="02010609060101010101" pitchFamily="2" charset="-122"/>
                  <a:ea typeface="黑体" panose="02010609060101010101" pitchFamily="2" charset="-122"/>
                </a:rPr>
                <a:t>人物交互</a:t>
              </a:r>
            </a:p>
          </p:txBody>
        </p:sp>
        <p:sp>
          <p:nvSpPr>
            <p:cNvPr id="41" name="Rectangle 16"/>
            <p:cNvSpPr/>
            <p:nvPr/>
          </p:nvSpPr>
          <p:spPr>
            <a:xfrm>
              <a:off x="11055" y="8220"/>
              <a:ext cx="2268" cy="905"/>
            </a:xfrm>
            <a:prstGeom prst="rect">
              <a:avLst/>
            </a:prstGeom>
            <a:noFill/>
            <a:ln w="9525">
              <a:noFill/>
            </a:ln>
          </p:spPr>
          <p:txBody>
            <a:bodyPr anchor="t">
              <a:spAutoFit/>
            </a:bodyPr>
            <a:lstStyle/>
            <a:p>
              <a:pPr algn="ctr">
                <a:lnSpc>
                  <a:spcPct val="120000"/>
                </a:lnSpc>
                <a:buFont typeface="Wingdings" panose="05000000000000000000" pitchFamily="2" charset="2"/>
              </a:pPr>
              <a:r>
                <a:rPr lang="zh-CN" altLang="en-US" sz="1200" dirty="0">
                  <a:latin typeface="宋体" panose="02010600030101010101" pitchFamily="2" charset="-122"/>
                  <a:ea typeface="宋体" panose="02010600030101010101" pitchFamily="2" charset="-122"/>
                </a:rPr>
                <a:t>万物的信息感知、交互、处理的网络</a:t>
              </a:r>
            </a:p>
          </p:txBody>
        </p:sp>
        <p:sp>
          <p:nvSpPr>
            <p:cNvPr id="43" name="直接连接符 42"/>
            <p:cNvSpPr/>
            <p:nvPr/>
          </p:nvSpPr>
          <p:spPr>
            <a:xfrm>
              <a:off x="11058" y="8673"/>
              <a:ext cx="2042" cy="0"/>
            </a:xfrm>
            <a:prstGeom prst="line">
              <a:avLst/>
            </a:prstGeom>
            <a:ln w="28575" cap="flat" cmpd="sng">
              <a:solidFill>
                <a:srgbClr val="0000FF"/>
              </a:solidFill>
              <a:prstDash val="solid"/>
              <a:round/>
              <a:headEnd type="none" w="med" len="med"/>
              <a:tailEnd type="none" w="med" len="med"/>
            </a:ln>
          </p:spPr>
        </p:sp>
        <p:pic>
          <p:nvPicPr>
            <p:cNvPr id="44" name="图片 43" descr="orange_desktop"/>
            <p:cNvPicPr>
              <a:picLocks noChangeAspect="1"/>
            </p:cNvPicPr>
            <p:nvPr/>
          </p:nvPicPr>
          <p:blipFill>
            <a:blip r:embed="rId2"/>
            <a:stretch>
              <a:fillRect/>
            </a:stretch>
          </p:blipFill>
          <p:spPr>
            <a:xfrm>
              <a:off x="13098" y="8425"/>
              <a:ext cx="907" cy="703"/>
            </a:xfrm>
            <a:prstGeom prst="rect">
              <a:avLst/>
            </a:prstGeom>
            <a:noFill/>
            <a:ln w="9525">
              <a:noFill/>
            </a:ln>
          </p:spPr>
        </p:pic>
        <p:pic>
          <p:nvPicPr>
            <p:cNvPr id="45" name="图片 44" descr="MCj03118800000[1]"/>
            <p:cNvPicPr>
              <a:picLocks noChangeAspect="1"/>
            </p:cNvPicPr>
            <p:nvPr/>
          </p:nvPicPr>
          <p:blipFill>
            <a:blip r:embed="rId3"/>
            <a:stretch>
              <a:fillRect/>
            </a:stretch>
          </p:blipFill>
          <p:spPr>
            <a:xfrm flipH="1">
              <a:off x="10263" y="8463"/>
              <a:ext cx="805" cy="537"/>
            </a:xfrm>
            <a:prstGeom prst="rect">
              <a:avLst/>
            </a:prstGeom>
            <a:noFill/>
            <a:ln w="9525">
              <a:noFill/>
            </a:ln>
          </p:spPr>
        </p:pic>
        <p:pic>
          <p:nvPicPr>
            <p:cNvPr id="46" name="图片 45"/>
            <p:cNvPicPr>
              <a:picLocks noChangeAspect="1"/>
            </p:cNvPicPr>
            <p:nvPr/>
          </p:nvPicPr>
          <p:blipFill>
            <a:blip r:embed="rId4"/>
            <a:stretch>
              <a:fillRect/>
            </a:stretch>
          </p:blipFill>
          <p:spPr>
            <a:xfrm>
              <a:off x="11850" y="9168"/>
              <a:ext cx="908" cy="630"/>
            </a:xfrm>
            <a:prstGeom prst="rect">
              <a:avLst/>
            </a:prstGeom>
            <a:noFill/>
            <a:ln w="9525">
              <a:noFill/>
            </a:ln>
          </p:spPr>
        </p:pic>
        <p:sp>
          <p:nvSpPr>
            <p:cNvPr id="47" name="直接连接符 46"/>
            <p:cNvSpPr/>
            <p:nvPr/>
          </p:nvSpPr>
          <p:spPr>
            <a:xfrm>
              <a:off x="11058" y="9013"/>
              <a:ext cx="792" cy="455"/>
            </a:xfrm>
            <a:prstGeom prst="line">
              <a:avLst/>
            </a:prstGeom>
            <a:ln w="28575" cap="flat" cmpd="sng">
              <a:solidFill>
                <a:srgbClr val="0000FF"/>
              </a:solidFill>
              <a:prstDash val="solid"/>
              <a:round/>
              <a:headEnd type="none" w="med" len="med"/>
              <a:tailEnd type="none" w="med" len="med"/>
            </a:ln>
          </p:spPr>
        </p:sp>
        <p:sp>
          <p:nvSpPr>
            <p:cNvPr id="48" name="直接连接符 47"/>
            <p:cNvSpPr/>
            <p:nvPr/>
          </p:nvSpPr>
          <p:spPr>
            <a:xfrm flipV="1">
              <a:off x="12530" y="8900"/>
              <a:ext cx="795" cy="680"/>
            </a:xfrm>
            <a:prstGeom prst="line">
              <a:avLst/>
            </a:prstGeom>
            <a:ln w="28575" cap="flat" cmpd="sng">
              <a:solidFill>
                <a:srgbClr val="0000FF"/>
              </a:solidFill>
              <a:prstDash val="solid"/>
              <a:round/>
              <a:headEnd type="none" w="med" len="med"/>
              <a:tailEnd type="none" w="med" len="med"/>
            </a:ln>
          </p:spPr>
        </p:sp>
        <p:grpSp>
          <p:nvGrpSpPr>
            <p:cNvPr id="49" name="组合 48"/>
            <p:cNvGrpSpPr/>
            <p:nvPr/>
          </p:nvGrpSpPr>
          <p:grpSpPr>
            <a:xfrm>
              <a:off x="285" y="1546"/>
              <a:ext cx="4578" cy="5598"/>
              <a:chOff x="306" y="877"/>
              <a:chExt cx="4578" cy="5598"/>
            </a:xfrm>
          </p:grpSpPr>
          <p:pic>
            <p:nvPicPr>
              <p:cNvPr id="50" name="图片 49" descr="arpanet"/>
              <p:cNvPicPr>
                <a:picLocks noChangeAspect="1"/>
              </p:cNvPicPr>
              <p:nvPr/>
            </p:nvPicPr>
            <p:blipFill>
              <a:blip r:embed="rId5"/>
              <a:stretch>
                <a:fillRect/>
              </a:stretch>
            </p:blipFill>
            <p:spPr>
              <a:xfrm>
                <a:off x="306" y="3344"/>
                <a:ext cx="4231" cy="3131"/>
              </a:xfrm>
              <a:prstGeom prst="rect">
                <a:avLst/>
              </a:prstGeom>
            </p:spPr>
          </p:pic>
          <p:sp>
            <p:nvSpPr>
              <p:cNvPr id="51" name="文本框 50"/>
              <p:cNvSpPr txBox="1"/>
              <p:nvPr/>
            </p:nvSpPr>
            <p:spPr>
              <a:xfrm>
                <a:off x="395" y="1729"/>
                <a:ext cx="4489" cy="1199"/>
              </a:xfrm>
              <a:prstGeom prst="rect">
                <a:avLst/>
              </a:prstGeom>
              <a:noFill/>
            </p:spPr>
            <p:txBody>
              <a:bodyPr wrap="square" rtlCol="0" anchor="t">
                <a:spAutoFit/>
              </a:bodyPr>
              <a:lstStyle/>
              <a:p>
                <a:pPr algn="ctr"/>
                <a:r>
                  <a:rPr lang="zh-CN" altLang="en-US" sz="2000" b="1"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People Talk to Machine</a:t>
                </a:r>
              </a:p>
              <a:p>
                <a:pPr algn="ctr"/>
                <a:r>
                  <a:rPr lang="zh-CN" altLang="en-US" sz="2000" b="1"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人和机器说话</a:t>
                </a:r>
              </a:p>
            </p:txBody>
          </p:sp>
          <p:sp>
            <p:nvSpPr>
              <p:cNvPr id="52" name="文本框 51"/>
              <p:cNvSpPr txBox="1"/>
              <p:nvPr/>
            </p:nvSpPr>
            <p:spPr>
              <a:xfrm>
                <a:off x="598" y="877"/>
                <a:ext cx="4082" cy="625"/>
              </a:xfrm>
              <a:prstGeom prst="rect">
                <a:avLst/>
              </a:prstGeom>
              <a:noFill/>
            </p:spPr>
            <p:txBody>
              <a:bodyPr wrap="square" rtlCol="0" anchor="t">
                <a:spAutoFit/>
              </a:bodyPr>
              <a:lstStyle/>
              <a:p>
                <a:pPr algn="ctr"/>
                <a:r>
                  <a:rPr lang="en-US" altLang="zh-CN"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1946-1969</a:t>
                </a:r>
              </a:p>
            </p:txBody>
          </p:sp>
        </p:grpSp>
        <p:grpSp>
          <p:nvGrpSpPr>
            <p:cNvPr id="53" name="组合 52"/>
            <p:cNvGrpSpPr/>
            <p:nvPr/>
          </p:nvGrpSpPr>
          <p:grpSpPr>
            <a:xfrm>
              <a:off x="4872" y="1546"/>
              <a:ext cx="5174" cy="5675"/>
              <a:chOff x="4872" y="953"/>
              <a:chExt cx="5174" cy="5675"/>
            </a:xfrm>
          </p:grpSpPr>
          <p:pic>
            <p:nvPicPr>
              <p:cNvPr id="54" name="图片 53"/>
              <p:cNvPicPr>
                <a:picLocks noChangeAspect="1"/>
              </p:cNvPicPr>
              <p:nvPr/>
            </p:nvPicPr>
            <p:blipFill>
              <a:blip r:embed="rId6"/>
              <a:stretch>
                <a:fillRect/>
              </a:stretch>
            </p:blipFill>
            <p:spPr>
              <a:xfrm>
                <a:off x="4872" y="3344"/>
                <a:ext cx="4766" cy="3284"/>
              </a:xfrm>
              <a:prstGeom prst="rect">
                <a:avLst/>
              </a:prstGeom>
            </p:spPr>
          </p:pic>
          <p:sp>
            <p:nvSpPr>
              <p:cNvPr id="55" name="文本框 54"/>
              <p:cNvSpPr txBox="1"/>
              <p:nvPr/>
            </p:nvSpPr>
            <p:spPr>
              <a:xfrm>
                <a:off x="4884" y="1743"/>
                <a:ext cx="5162" cy="1199"/>
              </a:xfrm>
              <a:prstGeom prst="rect">
                <a:avLst/>
              </a:prstGeom>
              <a:noFill/>
            </p:spPr>
            <p:txBody>
              <a:bodyPr wrap="square" rtlCol="0" anchor="t">
                <a:spAutoFit/>
              </a:bodyPr>
              <a:lstStyle/>
              <a:p>
                <a:pPr marL="0" indent="0" algn="ctr">
                  <a:lnSpc>
                    <a:spcPct val="100000"/>
                  </a:lnSpc>
                  <a:buNone/>
                </a:pPr>
                <a:r>
                  <a:rPr lang="zh-CN" altLang="en-US" sz="2000" b="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Machines Talk to Machines</a:t>
                </a:r>
              </a:p>
              <a:p>
                <a:pPr marL="0" indent="0" algn="ctr">
                  <a:lnSpc>
                    <a:spcPct val="100000"/>
                  </a:lnSpc>
                  <a:buNone/>
                </a:pPr>
                <a:r>
                  <a:rPr lang="zh-CN" altLang="en-US" sz="2000" b="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机器和机器说话</a:t>
                </a:r>
              </a:p>
            </p:txBody>
          </p:sp>
          <p:sp>
            <p:nvSpPr>
              <p:cNvPr id="56" name="文本框 55"/>
              <p:cNvSpPr txBox="1"/>
              <p:nvPr/>
            </p:nvSpPr>
            <p:spPr>
              <a:xfrm>
                <a:off x="5272" y="953"/>
                <a:ext cx="4082" cy="625"/>
              </a:xfrm>
              <a:prstGeom prst="rect">
                <a:avLst/>
              </a:prstGeom>
              <a:noFill/>
            </p:spPr>
            <p:txBody>
              <a:bodyPr wrap="square" rtlCol="0" anchor="t">
                <a:spAutoFit/>
              </a:bodyPr>
              <a:lstStyle/>
              <a:p>
                <a:pPr algn="ctr"/>
                <a:r>
                  <a:rPr lang="en-US" altLang="zh-CN"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1970-1995-</a:t>
                </a:r>
                <a:r>
                  <a:rPr lang="zh-CN" altLang="en-US"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今</a:t>
                </a:r>
              </a:p>
            </p:txBody>
          </p:sp>
        </p:grpSp>
        <p:grpSp>
          <p:nvGrpSpPr>
            <p:cNvPr id="57" name="组合 56"/>
            <p:cNvGrpSpPr/>
            <p:nvPr/>
          </p:nvGrpSpPr>
          <p:grpSpPr>
            <a:xfrm>
              <a:off x="9900" y="1546"/>
              <a:ext cx="4333" cy="5598"/>
              <a:chOff x="9900" y="831"/>
              <a:chExt cx="4333" cy="5598"/>
            </a:xfrm>
          </p:grpSpPr>
          <p:pic>
            <p:nvPicPr>
              <p:cNvPr id="58" name="图片 57" descr="M2M"/>
              <p:cNvPicPr>
                <a:picLocks noChangeAspect="1"/>
              </p:cNvPicPr>
              <p:nvPr/>
            </p:nvPicPr>
            <p:blipFill>
              <a:blip r:embed="rId7"/>
              <a:stretch>
                <a:fillRect/>
              </a:stretch>
            </p:blipFill>
            <p:spPr>
              <a:xfrm>
                <a:off x="9900" y="3543"/>
                <a:ext cx="4333" cy="2886"/>
              </a:xfrm>
              <a:prstGeom prst="rect">
                <a:avLst/>
              </a:prstGeom>
            </p:spPr>
          </p:pic>
          <p:sp>
            <p:nvSpPr>
              <p:cNvPr id="59" name="文本框 58"/>
              <p:cNvSpPr txBox="1"/>
              <p:nvPr/>
            </p:nvSpPr>
            <p:spPr>
              <a:xfrm>
                <a:off x="10315" y="1683"/>
                <a:ext cx="3528" cy="1199"/>
              </a:xfrm>
              <a:prstGeom prst="rect">
                <a:avLst/>
              </a:prstGeom>
              <a:noFill/>
            </p:spPr>
            <p:txBody>
              <a:bodyPr wrap="square" rtlCol="0" anchor="t">
                <a:spAutoFit/>
              </a:bodyPr>
              <a:lstStyle/>
              <a:p>
                <a:pPr algn="ctr"/>
                <a:r>
                  <a:rPr lang="zh-CN" altLang="en-US" sz="2000" b="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人通过网络化的设备</a:t>
                </a:r>
              </a:p>
              <a:p>
                <a:pPr algn="ctr"/>
                <a:r>
                  <a:rPr lang="zh-CN" altLang="en-US" sz="2000" b="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与自然界对话</a:t>
                </a:r>
              </a:p>
            </p:txBody>
          </p:sp>
          <p:sp>
            <p:nvSpPr>
              <p:cNvPr id="60" name="文本框 59"/>
              <p:cNvSpPr txBox="1"/>
              <p:nvPr/>
            </p:nvSpPr>
            <p:spPr>
              <a:xfrm>
                <a:off x="9900" y="831"/>
                <a:ext cx="4082" cy="625"/>
              </a:xfrm>
              <a:prstGeom prst="rect">
                <a:avLst/>
              </a:prstGeom>
              <a:noFill/>
            </p:spPr>
            <p:txBody>
              <a:bodyPr wrap="square" rtlCol="0" anchor="t">
                <a:spAutoFit/>
              </a:bodyPr>
              <a:lstStyle/>
              <a:p>
                <a:pPr algn="ctr"/>
                <a:r>
                  <a:rPr lang="en-US" altLang="zh-CN"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2000-</a:t>
                </a:r>
                <a:r>
                  <a:rPr lang="zh-CN" altLang="en-US"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今</a:t>
                </a:r>
              </a:p>
            </p:txBody>
          </p:sp>
        </p:grpSp>
      </p:grpSp>
      <p:sp>
        <p:nvSpPr>
          <p:cNvPr id="3" name="文本框 2"/>
          <p:cNvSpPr txBox="1"/>
          <p:nvPr/>
        </p:nvSpPr>
        <p:spPr>
          <a:xfrm>
            <a:off x="102235" y="6492875"/>
            <a:ext cx="2380615" cy="337185"/>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物联网起源、概念</a:t>
            </a:r>
          </a:p>
        </p:txBody>
      </p:sp>
      <p:sp>
        <p:nvSpPr>
          <p:cNvPr id="61" name="灯片编号占位符 3">
            <a:extLst>
              <a:ext uri="{FF2B5EF4-FFF2-40B4-BE49-F238E27FC236}">
                <a16:creationId xmlns:a16="http://schemas.microsoft.com/office/drawing/2014/main" id="{F90F246C-A0EB-8F41-AFC2-54E3568AE230}"/>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a:t>
            </a:fld>
            <a:endParaRPr kumimoji="1"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30000"/>
              </a:lnSpc>
            </a:pP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典型区块链网络：以太坊</a:t>
            </a:r>
            <a:r>
              <a:rPr lang="en-US" altLang="zh-CN" sz="3600" dirty="0">
                <a:solidFill>
                  <a:srgbClr val="000000"/>
                </a:solidFill>
                <a:latin typeface="微软雅黑" panose="020B0503020204020204" pitchFamily="34" charset="-122"/>
                <a:ea typeface="微软雅黑" panose="020B0503020204020204" pitchFamily="34" charset="-122"/>
                <a:cs typeface="+mn-cs"/>
                <a:sym typeface="+mn-ea"/>
              </a:rPr>
              <a:t>P2P</a:t>
            </a: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网络</a:t>
            </a:r>
            <a:endParaRPr lang="zh-CN" altLang="zh-CN" sz="3600" dirty="0">
              <a:solidFill>
                <a:srgbClr val="000000"/>
              </a:solidFill>
              <a:latin typeface="微软雅黑" panose="020B0503020204020204" pitchFamily="34" charset="-122"/>
              <a:ea typeface="微软雅黑" panose="020B0503020204020204" pitchFamily="34" charset="-122"/>
              <a:cs typeface="+mn-cs"/>
              <a:sym typeface="+mn-ea"/>
            </a:endParaRPr>
          </a:p>
        </p:txBody>
      </p:sp>
      <p:sp>
        <p:nvSpPr>
          <p:cNvPr id="6" name="内容占位符 5"/>
          <p:cNvSpPr>
            <a:spLocks noGrp="1"/>
          </p:cNvSpPr>
          <p:nvPr>
            <p:ph idx="1"/>
          </p:nvPr>
        </p:nvSpPr>
        <p:spPr/>
        <p:txBody>
          <a:bodyPr/>
          <a:lstStyle/>
          <a:p>
            <a:endParaRPr lang="zh-CN" altLang="en-US" dirty="0"/>
          </a:p>
        </p:txBody>
      </p:sp>
      <p:pic>
        <p:nvPicPr>
          <p:cNvPr id="9" name="图片 8" descr="K桶"/>
          <p:cNvPicPr/>
          <p:nvPr/>
        </p:nvPicPr>
        <p:blipFill>
          <a:blip r:embed="rId4"/>
          <a:stretch>
            <a:fillRect/>
          </a:stretch>
        </p:blipFill>
        <p:spPr>
          <a:xfrm>
            <a:off x="47328" y="3648370"/>
            <a:ext cx="5952661" cy="2804966"/>
          </a:xfrm>
          <a:prstGeom prst="rect">
            <a:avLst/>
          </a:prstGeom>
        </p:spPr>
      </p:pic>
      <p:pic>
        <p:nvPicPr>
          <p:cNvPr id="3" name="图片 2"/>
          <p:cNvPicPr>
            <a:picLocks noChangeAspect="1"/>
          </p:cNvPicPr>
          <p:nvPr/>
        </p:nvPicPr>
        <p:blipFill>
          <a:blip r:embed="rId5"/>
          <a:stretch>
            <a:fillRect/>
          </a:stretch>
        </p:blipFill>
        <p:spPr>
          <a:xfrm>
            <a:off x="5999989" y="3648370"/>
            <a:ext cx="6096000" cy="2804966"/>
          </a:xfrm>
          <a:prstGeom prst="rect">
            <a:avLst/>
          </a:prstGeom>
        </p:spPr>
      </p:pic>
      <p:sp>
        <p:nvSpPr>
          <p:cNvPr id="4" name="矩形 3"/>
          <p:cNvSpPr/>
          <p:nvPr/>
        </p:nvSpPr>
        <p:spPr>
          <a:xfrm>
            <a:off x="-20743" y="1244212"/>
            <a:ext cx="12116732" cy="241912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lnSpc>
                <a:spcPct val="120000"/>
              </a:lnSpc>
            </a:pPr>
            <a:r>
              <a:rPr lang="zh-CN" altLang="en-US" b="1" dirty="0"/>
              <a:t>以太坊</a:t>
            </a:r>
            <a:r>
              <a:rPr lang="en-US" altLang="zh-CN" b="1" dirty="0"/>
              <a:t>P2P</a:t>
            </a:r>
            <a:r>
              <a:rPr lang="zh-CN" altLang="en-US" b="1" dirty="0"/>
              <a:t>网络结构</a:t>
            </a:r>
            <a:endParaRPr lang="en-US" altLang="zh-CN" dirty="0"/>
          </a:p>
          <a:p>
            <a:pPr marL="342900" indent="-342900" algn="just">
              <a:lnSpc>
                <a:spcPct val="120000"/>
              </a:lnSpc>
              <a:buFont typeface="Arial" panose="020B0604020202020204" pitchFamily="34" charset="0"/>
              <a:buChar char="•"/>
            </a:pPr>
            <a:r>
              <a:rPr lang="zh-CN" altLang="en-US" kern="100" dirty="0">
                <a:latin typeface="+mj-ea"/>
                <a:ea typeface="+mj-ea"/>
                <a:cs typeface="Times New Roman" panose="02020603050405020304" pitchFamily="18" charset="0"/>
              </a:rPr>
              <a:t>以太坊底层分布式网络为</a:t>
            </a:r>
            <a:r>
              <a:rPr lang="zh-CN" altLang="en-US" kern="100" dirty="0">
                <a:solidFill>
                  <a:srgbClr val="FF0000"/>
                </a:solidFill>
                <a:latin typeface="+mj-ea"/>
                <a:ea typeface="+mj-ea"/>
                <a:cs typeface="Times New Roman" panose="02020603050405020304" pitchFamily="18" charset="0"/>
              </a:rPr>
              <a:t>有结构全分布式Kademlia</a:t>
            </a:r>
            <a:r>
              <a:rPr lang="en-US" altLang="zh-CN" kern="100" dirty="0">
                <a:solidFill>
                  <a:srgbClr val="FF0000"/>
                </a:solidFill>
                <a:latin typeface="+mj-ea"/>
                <a:ea typeface="+mj-ea"/>
                <a:cs typeface="Times New Roman" panose="02020603050405020304" pitchFamily="18" charset="0"/>
              </a:rPr>
              <a:t>-like</a:t>
            </a:r>
            <a:r>
              <a:rPr lang="zh-CN" altLang="en-US" kern="100" dirty="0">
                <a:latin typeface="+mj-ea"/>
                <a:ea typeface="+mj-ea"/>
                <a:cs typeface="Times New Roman" panose="02020603050405020304" pitchFamily="18" charset="0"/>
              </a:rPr>
              <a:t>网络，简称KAD。采用经典</a:t>
            </a:r>
            <a:r>
              <a:rPr lang="zh-CN" altLang="en-US" kern="100" dirty="0">
                <a:solidFill>
                  <a:srgbClr val="FF0000"/>
                </a:solidFill>
                <a:latin typeface="+mj-ea"/>
                <a:ea typeface="+mj-ea"/>
                <a:cs typeface="Times New Roman" panose="02020603050405020304" pitchFamily="18" charset="0"/>
              </a:rPr>
              <a:t>分布式哈希(DHT)</a:t>
            </a:r>
            <a:r>
              <a:rPr lang="zh-CN" altLang="en-US" kern="100" dirty="0">
                <a:latin typeface="+mj-ea"/>
                <a:ea typeface="+mj-ea"/>
                <a:cs typeface="Times New Roman" panose="02020603050405020304" pitchFamily="18" charset="0"/>
              </a:rPr>
              <a:t>技术，以</a:t>
            </a:r>
            <a:r>
              <a:rPr lang="zh-CN" altLang="en-US" kern="100" dirty="0">
                <a:solidFill>
                  <a:srgbClr val="FF0000"/>
                </a:solidFill>
                <a:latin typeface="+mj-ea"/>
                <a:ea typeface="+mj-ea"/>
                <a:cs typeface="Times New Roman" panose="02020603050405020304" pitchFamily="18" charset="0"/>
              </a:rPr>
              <a:t>异或运算为距离度量基础</a:t>
            </a:r>
            <a:endParaRPr lang="en-US" altLang="zh-CN" kern="100" dirty="0">
              <a:latin typeface="+mj-ea"/>
              <a:ea typeface="+mj-ea"/>
              <a:cs typeface="Times New Roman" panose="02020603050405020304" pitchFamily="18" charset="0"/>
            </a:endParaRPr>
          </a:p>
          <a:p>
            <a:pPr marL="342900" indent="-342900" algn="just">
              <a:lnSpc>
                <a:spcPct val="120000"/>
              </a:lnSpc>
              <a:buFont typeface="Arial" panose="020B0604020202020204" pitchFamily="34" charset="0"/>
              <a:buChar char="•"/>
            </a:pPr>
            <a:r>
              <a:rPr lang="zh-CN" altLang="en-US" kern="100" dirty="0">
                <a:latin typeface="+mj-ea"/>
                <a:ea typeface="+mj-ea"/>
                <a:cs typeface="Times New Roman" panose="02020603050405020304" pitchFamily="18" charset="0"/>
              </a:rPr>
              <a:t>在以太坊KAD网络中，每个节点都具有一个唯一的</a:t>
            </a:r>
            <a:r>
              <a:rPr lang="en-US" altLang="zh-CN" kern="100" dirty="0">
                <a:latin typeface="+mj-ea"/>
                <a:ea typeface="+mj-ea"/>
                <a:cs typeface="Times New Roman" panose="02020603050405020304" pitchFamily="18" charset="0"/>
              </a:rPr>
              <a:t>node</a:t>
            </a:r>
            <a:r>
              <a:rPr lang="zh-CN" altLang="en-US" kern="100" dirty="0">
                <a:latin typeface="+mj-ea"/>
                <a:ea typeface="+mj-ea"/>
                <a:cs typeface="Times New Roman" panose="02020603050405020304" pitchFamily="18" charset="0"/>
              </a:rPr>
              <a:t> ID，任意两个节点之间的</a:t>
            </a:r>
            <a:r>
              <a:rPr lang="zh-CN" altLang="en-US" kern="100" dirty="0">
                <a:solidFill>
                  <a:srgbClr val="FF0000"/>
                </a:solidFill>
                <a:latin typeface="+mj-ea"/>
                <a:ea typeface="+mj-ea"/>
                <a:cs typeface="Times New Roman" panose="02020603050405020304" pitchFamily="18" charset="0"/>
              </a:rPr>
              <a:t>逻辑距离通过对节点ID进行异或计算</a:t>
            </a:r>
            <a:r>
              <a:rPr lang="zh-CN" altLang="en-US" kern="100" dirty="0">
                <a:latin typeface="+mj-ea"/>
                <a:ea typeface="+mj-ea"/>
                <a:cs typeface="Times New Roman" panose="02020603050405020304" pitchFamily="18" charset="0"/>
              </a:rPr>
              <a:t>得到</a:t>
            </a:r>
            <a:endParaRPr lang="en-US" altLang="zh-CN" kern="100" dirty="0">
              <a:latin typeface="+mj-ea"/>
              <a:ea typeface="+mj-ea"/>
              <a:cs typeface="Times New Roman" panose="02020603050405020304" pitchFamily="18" charset="0"/>
            </a:endParaRPr>
          </a:p>
          <a:p>
            <a:pPr marL="342900" indent="-342900" algn="just">
              <a:lnSpc>
                <a:spcPct val="120000"/>
              </a:lnSpc>
              <a:buFont typeface="Arial" panose="020B0604020202020204" pitchFamily="34" charset="0"/>
              <a:buChar char="•"/>
            </a:pPr>
            <a:r>
              <a:rPr lang="zh-CN" altLang="en-US" kern="100" dirty="0">
                <a:latin typeface="+mj-ea"/>
                <a:ea typeface="+mj-ea"/>
                <a:cs typeface="Times New Roman" panose="02020603050405020304" pitchFamily="18" charset="0"/>
              </a:rPr>
              <a:t>KAD的</a:t>
            </a:r>
            <a:r>
              <a:rPr lang="zh-CN" altLang="en-US" kern="100" dirty="0">
                <a:solidFill>
                  <a:srgbClr val="FF0000"/>
                </a:solidFill>
                <a:latin typeface="+mj-ea"/>
                <a:ea typeface="+mj-ea"/>
                <a:cs typeface="Times New Roman" panose="02020603050405020304" pitchFamily="18" charset="0"/>
              </a:rPr>
              <a:t>路由表是通过K桶存储</a:t>
            </a:r>
            <a:r>
              <a:rPr lang="zh-CN" altLang="en-US" kern="100" dirty="0">
                <a:latin typeface="+mj-ea"/>
                <a:ea typeface="+mj-ea"/>
                <a:cs typeface="Times New Roman" panose="02020603050405020304" pitchFamily="18" charset="0"/>
              </a:rPr>
              <a:t>，记录了节点</a:t>
            </a:r>
            <a:r>
              <a:rPr lang="en-US" altLang="zh-CN" kern="100" dirty="0">
                <a:latin typeface="+mj-ea"/>
                <a:ea typeface="+mj-ea"/>
                <a:cs typeface="Times New Roman" panose="02020603050405020304" pitchFamily="18" charset="0"/>
              </a:rPr>
              <a:t>endpoint(</a:t>
            </a:r>
            <a:r>
              <a:rPr lang="zh-CN" altLang="en-US" kern="100" dirty="0">
                <a:latin typeface="+mj-ea"/>
                <a:ea typeface="+mj-ea"/>
                <a:cs typeface="Times New Roman" panose="02020603050405020304" pitchFamily="18" charset="0"/>
              </a:rPr>
              <a:t>NodeId、</a:t>
            </a:r>
            <a:r>
              <a:rPr lang="en-US" altLang="zh-CN" kern="100" dirty="0">
                <a:latin typeface="+mj-ea"/>
                <a:ea typeface="+mj-ea"/>
                <a:cs typeface="Times New Roman" panose="02020603050405020304" pitchFamily="18" charset="0"/>
              </a:rPr>
              <a:t>IP</a:t>
            </a:r>
            <a:r>
              <a:rPr lang="zh-CN" altLang="en-US" kern="100" dirty="0">
                <a:latin typeface="+mj-ea"/>
                <a:ea typeface="+mj-ea"/>
                <a:cs typeface="Times New Roman" panose="02020603050405020304" pitchFamily="18" charset="0"/>
              </a:rPr>
              <a:t>、</a:t>
            </a:r>
            <a:r>
              <a:rPr lang="en-US" altLang="zh-CN" kern="100" dirty="0">
                <a:latin typeface="+mj-ea"/>
                <a:ea typeface="+mj-ea"/>
                <a:cs typeface="Times New Roman" panose="02020603050405020304" pitchFamily="18" charset="0"/>
              </a:rPr>
              <a:t>PORT)</a:t>
            </a:r>
            <a:r>
              <a:rPr lang="zh-CN" altLang="en-US" kern="100" dirty="0">
                <a:latin typeface="+mj-ea"/>
                <a:ea typeface="+mj-ea"/>
                <a:cs typeface="Times New Roman" panose="02020603050405020304" pitchFamily="18" charset="0"/>
              </a:rPr>
              <a:t>等信息。</a:t>
            </a:r>
          </a:p>
          <a:p>
            <a:pPr marL="342900" indent="-342900" algn="just">
              <a:lnSpc>
                <a:spcPct val="120000"/>
              </a:lnSpc>
              <a:buFont typeface="Arial" panose="020B0604020202020204" pitchFamily="34" charset="0"/>
              <a:buChar char="•"/>
            </a:pPr>
            <a:r>
              <a:rPr lang="zh-CN" altLang="en-US" kern="100" dirty="0">
                <a:latin typeface="+mj-ea"/>
                <a:ea typeface="+mj-ea"/>
                <a:cs typeface="Times New Roman" panose="02020603050405020304" pitchFamily="18" charset="0"/>
              </a:rPr>
              <a:t>在以太坊网络中节点之间通过查询随机目标</a:t>
            </a:r>
            <a:r>
              <a:rPr lang="en-US" altLang="zh-CN" kern="100" dirty="0">
                <a:latin typeface="+mj-ea"/>
                <a:ea typeface="+mj-ea"/>
                <a:cs typeface="Times New Roman" panose="02020603050405020304" pitchFamily="18" charset="0"/>
              </a:rPr>
              <a:t>ID</a:t>
            </a:r>
            <a:r>
              <a:rPr lang="zh-CN" altLang="en-US" kern="100" dirty="0">
                <a:latin typeface="+mj-ea"/>
                <a:ea typeface="+mj-ea"/>
                <a:cs typeface="Times New Roman" panose="02020603050405020304" pitchFamily="18" charset="0"/>
              </a:rPr>
              <a:t>进行网络</a:t>
            </a:r>
            <a:r>
              <a:rPr lang="en-US" altLang="zh-CN" kern="100" dirty="0">
                <a:latin typeface="+mj-ea"/>
                <a:ea typeface="+mj-ea"/>
                <a:cs typeface="Times New Roman" panose="02020603050405020304" pitchFamily="18" charset="0"/>
              </a:rPr>
              <a:t>endpoint</a:t>
            </a:r>
            <a:r>
              <a:rPr lang="zh-CN" altLang="en-US" kern="100" dirty="0">
                <a:latin typeface="+mj-ea"/>
                <a:ea typeface="+mj-ea"/>
                <a:cs typeface="Times New Roman" panose="02020603050405020304" pitchFamily="18" charset="0"/>
              </a:rPr>
              <a:t>路由交换，从而完成节点发现</a:t>
            </a:r>
          </a:p>
        </p:txBody>
      </p:sp>
      <p:sp>
        <p:nvSpPr>
          <p:cNvPr id="7" name="文本框 6">
            <a:extLst>
              <a:ext uri="{FF2B5EF4-FFF2-40B4-BE49-F238E27FC236}">
                <a16:creationId xmlns:a16="http://schemas.microsoft.com/office/drawing/2014/main" id="{CA0021F9-FE2B-476C-A056-E7154DDA5D2F}"/>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
        <p:nvSpPr>
          <p:cNvPr id="8" name="灯片编号占位符 3">
            <a:extLst>
              <a:ext uri="{FF2B5EF4-FFF2-40B4-BE49-F238E27FC236}">
                <a16:creationId xmlns:a16="http://schemas.microsoft.com/office/drawing/2014/main" id="{7ACD92AF-4AA0-894E-A3DD-4C22F886778B}"/>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90</a:t>
            </a:fld>
            <a:endParaRPr kumimoji="1" lang="zh-CN" altLang="en-US" dirty="0"/>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30000"/>
              </a:lnSpc>
            </a:pPr>
            <a:r>
              <a:rPr lang="en-US" altLang="zh-CN" sz="3600" dirty="0" err="1">
                <a:solidFill>
                  <a:srgbClr val="000000"/>
                </a:solidFill>
                <a:latin typeface="微软雅黑" panose="020B0503020204020204" pitchFamily="34" charset="-122"/>
                <a:ea typeface="微软雅黑" panose="020B0503020204020204" pitchFamily="34" charset="-122"/>
                <a:cs typeface="+mn-cs"/>
                <a:sym typeface="+mn-ea"/>
              </a:rPr>
              <a:t>Kademlia</a:t>
            </a: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算法（以太坊网络基础）</a:t>
            </a:r>
            <a:endParaRPr lang="zh-CN" altLang="zh-CN" sz="3600" dirty="0">
              <a:solidFill>
                <a:srgbClr val="000000"/>
              </a:solidFill>
              <a:latin typeface="微软雅黑" panose="020B0503020204020204" pitchFamily="34" charset="-122"/>
              <a:ea typeface="微软雅黑" panose="020B0503020204020204" pitchFamily="34" charset="-122"/>
              <a:cs typeface="+mn-cs"/>
              <a:sym typeface="+mn-ea"/>
            </a:endParaRPr>
          </a:p>
        </p:txBody>
      </p:sp>
      <p:sp>
        <p:nvSpPr>
          <p:cNvPr id="6" name="内容占位符 5"/>
          <p:cNvSpPr>
            <a:spLocks noGrp="1"/>
          </p:cNvSpPr>
          <p:nvPr>
            <p:ph idx="1"/>
          </p:nvPr>
        </p:nvSpPr>
        <p:spPr>
          <a:xfrm>
            <a:off x="752742" y="1257150"/>
            <a:ext cx="10515600" cy="4586694"/>
          </a:xfrm>
        </p:spPr>
        <p:txBody>
          <a:bodyPr/>
          <a:lstStyle/>
          <a:p>
            <a:r>
              <a:rPr lang="en-US" altLang="zh-CN" dirty="0" err="1"/>
              <a:t>Kademlia</a:t>
            </a:r>
            <a:r>
              <a:rPr lang="zh-CN" altLang="en-US" dirty="0"/>
              <a:t>算法是一种分布式存储及路由的算法，是分布式散列表（</a:t>
            </a:r>
            <a:r>
              <a:rPr lang="en-US" altLang="zh-CN" dirty="0"/>
              <a:t>DHT</a:t>
            </a:r>
            <a:r>
              <a:rPr lang="zh-CN" altLang="en-US" dirty="0"/>
              <a:t>，</a:t>
            </a:r>
            <a:r>
              <a:rPr lang="en-US" altLang="zh-CN" dirty="0"/>
              <a:t>Distributed Hash Table</a:t>
            </a:r>
            <a:r>
              <a:rPr lang="zh-CN" altLang="en-US" dirty="0"/>
              <a:t>）的一种</a:t>
            </a:r>
            <a:endParaRPr lang="en-US" altLang="zh-CN" dirty="0"/>
          </a:p>
          <a:p>
            <a:r>
              <a:rPr lang="en-US" altLang="zh-CN" dirty="0" err="1"/>
              <a:t>Kademlia</a:t>
            </a:r>
            <a:r>
              <a:rPr lang="zh-CN" altLang="en-US" dirty="0"/>
              <a:t>将网络设计为具有</a:t>
            </a:r>
            <a:r>
              <a:rPr lang="en-US" altLang="zh-CN" dirty="0"/>
              <a:t>160</a:t>
            </a:r>
            <a:r>
              <a:rPr lang="zh-CN" altLang="en-US" dirty="0"/>
              <a:t>层的二叉树，树最末端的每个叶子看作为节点，节点在树中的位置由同样是</a:t>
            </a:r>
            <a:r>
              <a:rPr lang="en-US" altLang="zh-CN" dirty="0"/>
              <a:t>160bit</a:t>
            </a:r>
            <a:r>
              <a:rPr lang="zh-CN" altLang="en-US" dirty="0"/>
              <a:t>的节点</a:t>
            </a:r>
            <a:r>
              <a:rPr lang="en-US" altLang="zh-CN" dirty="0"/>
              <a:t>ID</a:t>
            </a:r>
            <a:r>
              <a:rPr lang="zh-CN" altLang="en-US" dirty="0"/>
              <a:t>决定</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9" y="3268442"/>
            <a:ext cx="4420783" cy="229425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592" y="3318115"/>
            <a:ext cx="4298535" cy="2252551"/>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0024" y="3446735"/>
            <a:ext cx="3381199" cy="1995309"/>
          </a:xfrm>
          <a:prstGeom prst="rect">
            <a:avLst/>
          </a:prstGeom>
        </p:spPr>
      </p:pic>
      <p:sp>
        <p:nvSpPr>
          <p:cNvPr id="10" name="矩形 9"/>
          <p:cNvSpPr/>
          <p:nvPr/>
        </p:nvSpPr>
        <p:spPr>
          <a:xfrm>
            <a:off x="1653666" y="5487450"/>
            <a:ext cx="1107996" cy="369332"/>
          </a:xfrm>
          <a:prstGeom prst="rect">
            <a:avLst/>
          </a:prstGeom>
        </p:spPr>
        <p:txBody>
          <a:bodyPr wrap="none">
            <a:spAutoFit/>
          </a:bodyPr>
          <a:lstStyle/>
          <a:p>
            <a:r>
              <a:rPr lang="zh-CN" altLang="en-US" dirty="0">
                <a:solidFill>
                  <a:srgbClr val="000000"/>
                </a:solidFill>
                <a:latin typeface="PingFang SC"/>
              </a:rPr>
              <a:t>映射规则</a:t>
            </a:r>
            <a:endParaRPr lang="zh-CN" altLang="en-US" b="0" i="0" dirty="0">
              <a:solidFill>
                <a:srgbClr val="000000"/>
              </a:solidFill>
              <a:effectLst/>
              <a:latin typeface="PingFang SC"/>
            </a:endParaRPr>
          </a:p>
        </p:txBody>
      </p:sp>
      <p:sp>
        <p:nvSpPr>
          <p:cNvPr id="11" name="矩形 10"/>
          <p:cNvSpPr/>
          <p:nvPr/>
        </p:nvSpPr>
        <p:spPr>
          <a:xfrm>
            <a:off x="1284803" y="5937848"/>
            <a:ext cx="1845721"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t>将所有节点</a:t>
            </a:r>
            <a:r>
              <a:rPr lang="en-US" altLang="zh-CN" sz="1600" dirty="0"/>
              <a:t>ID</a:t>
            </a:r>
            <a:r>
              <a:rPr lang="zh-CN" altLang="en-US" sz="1600" dirty="0"/>
              <a:t>编码</a:t>
            </a:r>
          </a:p>
        </p:txBody>
      </p:sp>
      <p:sp>
        <p:nvSpPr>
          <p:cNvPr id="12" name="矩形 11"/>
          <p:cNvSpPr/>
          <p:nvPr/>
        </p:nvSpPr>
        <p:spPr>
          <a:xfrm>
            <a:off x="5417914" y="5435671"/>
            <a:ext cx="1338828" cy="369332"/>
          </a:xfrm>
          <a:prstGeom prst="rect">
            <a:avLst/>
          </a:prstGeom>
        </p:spPr>
        <p:txBody>
          <a:bodyPr wrap="none">
            <a:spAutoFit/>
          </a:bodyPr>
          <a:lstStyle/>
          <a:p>
            <a:r>
              <a:rPr lang="zh-CN" altLang="en-US" dirty="0">
                <a:solidFill>
                  <a:srgbClr val="000000"/>
                </a:solidFill>
                <a:latin typeface="PingFang SC"/>
              </a:rPr>
              <a:t>二叉树拆分</a:t>
            </a:r>
            <a:endParaRPr lang="zh-CN" altLang="en-US" b="0" i="0" dirty="0">
              <a:solidFill>
                <a:srgbClr val="000000"/>
              </a:solidFill>
              <a:effectLst/>
              <a:latin typeface="PingFang SC"/>
            </a:endParaRPr>
          </a:p>
        </p:txBody>
      </p:sp>
      <p:sp>
        <p:nvSpPr>
          <p:cNvPr id="13" name="矩形 12"/>
          <p:cNvSpPr/>
          <p:nvPr/>
        </p:nvSpPr>
        <p:spPr>
          <a:xfrm>
            <a:off x="5164467" y="5926184"/>
            <a:ext cx="1845721"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dirty="0"/>
              <a:t>路由递归查找</a:t>
            </a:r>
          </a:p>
        </p:txBody>
      </p:sp>
      <p:sp>
        <p:nvSpPr>
          <p:cNvPr id="14" name="矩形 13"/>
          <p:cNvSpPr/>
          <p:nvPr/>
        </p:nvSpPr>
        <p:spPr>
          <a:xfrm>
            <a:off x="9231327" y="5487450"/>
            <a:ext cx="1699504" cy="369332"/>
          </a:xfrm>
          <a:prstGeom prst="rect">
            <a:avLst/>
          </a:prstGeom>
        </p:spPr>
        <p:txBody>
          <a:bodyPr wrap="none">
            <a:spAutoFit/>
          </a:bodyPr>
          <a:lstStyle/>
          <a:p>
            <a:r>
              <a:rPr lang="en-US" altLang="zh-CN" dirty="0">
                <a:solidFill>
                  <a:srgbClr val="000000"/>
                </a:solidFill>
                <a:latin typeface="PingFang SC"/>
              </a:rPr>
              <a:t>K-bucket </a:t>
            </a:r>
            <a:r>
              <a:rPr lang="zh-CN" altLang="en-US" dirty="0">
                <a:solidFill>
                  <a:srgbClr val="000000"/>
                </a:solidFill>
                <a:latin typeface="PingFang SC"/>
              </a:rPr>
              <a:t>机制</a:t>
            </a:r>
          </a:p>
        </p:txBody>
      </p:sp>
      <p:sp>
        <p:nvSpPr>
          <p:cNvPr id="15" name="矩形 14"/>
          <p:cNvSpPr/>
          <p:nvPr/>
        </p:nvSpPr>
        <p:spPr>
          <a:xfrm>
            <a:off x="9077018" y="5937848"/>
            <a:ext cx="1845721"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dirty="0"/>
              <a:t>保证健壮性</a:t>
            </a:r>
          </a:p>
        </p:txBody>
      </p:sp>
      <p:sp>
        <p:nvSpPr>
          <p:cNvPr id="16" name="文本框 15">
            <a:extLst>
              <a:ext uri="{FF2B5EF4-FFF2-40B4-BE49-F238E27FC236}">
                <a16:creationId xmlns:a16="http://schemas.microsoft.com/office/drawing/2014/main" id="{AAFF6B55-1699-408D-9715-76CAD4C10C6F}"/>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
        <p:nvSpPr>
          <p:cNvPr id="17" name="灯片编号占位符 3">
            <a:extLst>
              <a:ext uri="{FF2B5EF4-FFF2-40B4-BE49-F238E27FC236}">
                <a16:creationId xmlns:a16="http://schemas.microsoft.com/office/drawing/2014/main" id="{AF2294C6-B2FD-CF4D-AB8B-A1BE953FDCCB}"/>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91</a:t>
            </a:fld>
            <a:endParaRPr kumimoji="1" lang="zh-CN" altLang="en-US" dirty="0"/>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30000"/>
              </a:lnSpc>
            </a:pPr>
            <a:r>
              <a:rPr lang="zh-CN" altLang="en-US" sz="3600" dirty="0">
                <a:solidFill>
                  <a:srgbClr val="000000"/>
                </a:solidFill>
                <a:latin typeface="微软雅黑" panose="020B0503020204020204" pitchFamily="34" charset="-122"/>
                <a:ea typeface="微软雅黑" panose="020B0503020204020204" pitchFamily="34" charset="-122"/>
                <a:cs typeface="+mn-cs"/>
                <a:sym typeface="+mn-ea"/>
              </a:rPr>
              <a:t>典型区块链网络：超级账本</a:t>
            </a:r>
            <a:r>
              <a:rPr lang="en-US" altLang="zh-CN" sz="3600" dirty="0">
                <a:solidFill>
                  <a:srgbClr val="000000"/>
                </a:solidFill>
                <a:latin typeface="微软雅黑" panose="020B0503020204020204" pitchFamily="34" charset="-122"/>
                <a:ea typeface="微软雅黑" panose="020B0503020204020204" pitchFamily="34" charset="-122"/>
                <a:cs typeface="+mn-cs"/>
                <a:sym typeface="+mn-ea"/>
              </a:rPr>
              <a:t>(</a:t>
            </a:r>
            <a:r>
              <a:rPr lang="en-US" altLang="zh-CN" sz="3600" dirty="0"/>
              <a:t>Fabric</a:t>
            </a:r>
            <a:r>
              <a:rPr lang="en-US" altLang="zh-CN" sz="3600" dirty="0">
                <a:solidFill>
                  <a:srgbClr val="000000"/>
                </a:solidFill>
                <a:latin typeface="微软雅黑" panose="020B0503020204020204" pitchFamily="34" charset="-122"/>
                <a:ea typeface="微软雅黑" panose="020B0503020204020204" pitchFamily="34" charset="-122"/>
                <a:cs typeface="+mn-cs"/>
                <a:sym typeface="+mn-ea"/>
              </a:rPr>
              <a:t>)</a:t>
            </a:r>
            <a:endParaRPr lang="zh-CN" altLang="zh-CN" sz="3600" dirty="0">
              <a:solidFill>
                <a:srgbClr val="000000"/>
              </a:solidFill>
              <a:latin typeface="微软雅黑" panose="020B0503020204020204" pitchFamily="34" charset="-122"/>
              <a:ea typeface="微软雅黑" panose="020B0503020204020204" pitchFamily="34" charset="-122"/>
              <a:cs typeface="+mn-cs"/>
              <a:sym typeface="+mn-ea"/>
            </a:endParaRPr>
          </a:p>
        </p:txBody>
      </p:sp>
      <p:sp>
        <p:nvSpPr>
          <p:cNvPr id="4" name="矩形 3"/>
          <p:cNvSpPr/>
          <p:nvPr/>
        </p:nvSpPr>
        <p:spPr>
          <a:xfrm>
            <a:off x="-20743" y="1244212"/>
            <a:ext cx="12116732" cy="20867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285750" indent="-285750" algn="just">
              <a:lnSpc>
                <a:spcPct val="120000"/>
              </a:lnSpc>
              <a:buFont typeface="Arial" panose="020B0604020202020204" pitchFamily="34" charset="0"/>
              <a:buChar char="•"/>
            </a:pPr>
            <a:r>
              <a:rPr lang="en-US" altLang="zh-CN" dirty="0"/>
              <a:t>Fabric</a:t>
            </a:r>
            <a:r>
              <a:rPr lang="zh-CN" altLang="en-US" dirty="0"/>
              <a:t>作为企业级区块链应用（联盟链）， 各节点权限是不同的， 交易处理必须经过超级节点才能完成</a:t>
            </a:r>
            <a:endParaRPr lang="en-US" altLang="zh-CN" dirty="0"/>
          </a:p>
          <a:p>
            <a:pPr marL="285750" indent="-285750" algn="just">
              <a:lnSpc>
                <a:spcPct val="120000"/>
              </a:lnSpc>
              <a:buFont typeface="Arial" panose="020B0604020202020204" pitchFamily="34" charset="0"/>
              <a:buChar char="•"/>
            </a:pPr>
            <a:r>
              <a:rPr lang="en-US" altLang="zh-CN" dirty="0"/>
              <a:t>Fabric</a:t>
            </a:r>
            <a:r>
              <a:rPr lang="zh-CN" altLang="en-US" dirty="0"/>
              <a:t>采用</a:t>
            </a:r>
            <a:r>
              <a:rPr lang="en-US" altLang="zh-CN" dirty="0"/>
              <a:t>Gossip</a:t>
            </a:r>
            <a:r>
              <a:rPr lang="zh-CN" altLang="en-US" dirty="0"/>
              <a:t>作为</a:t>
            </a:r>
            <a:r>
              <a:rPr lang="en-US" altLang="zh-CN" dirty="0"/>
              <a:t>P2P</a:t>
            </a:r>
            <a:r>
              <a:rPr lang="zh-CN" altLang="en-US" dirty="0"/>
              <a:t>网络传播协议</a:t>
            </a:r>
            <a:r>
              <a:rPr lang="en-US" altLang="zh-CN" dirty="0"/>
              <a:t>, Gossip</a:t>
            </a:r>
            <a:r>
              <a:rPr lang="zh-CN" altLang="en-US" dirty="0"/>
              <a:t>支持超级节点网络架构，超级节点具有稳定的网络服务和计算处理能力，负责</a:t>
            </a:r>
            <a:r>
              <a:rPr lang="en-US" altLang="zh-CN" dirty="0"/>
              <a:t>Fabric</a:t>
            </a:r>
            <a:r>
              <a:rPr lang="zh-CN" altLang="en-US" dirty="0"/>
              <a:t>的交易排序和新区块广播功能， 维护网络信息更新、 节点列表管理等内容</a:t>
            </a:r>
            <a:endParaRPr lang="en-US" altLang="zh-CN" dirty="0"/>
          </a:p>
          <a:p>
            <a:pPr marL="285750" indent="-285750" algn="just">
              <a:lnSpc>
                <a:spcPct val="120000"/>
              </a:lnSpc>
              <a:buFont typeface="Arial" panose="020B0604020202020204" pitchFamily="34" charset="0"/>
              <a:buChar char="•"/>
            </a:pPr>
            <a:r>
              <a:rPr lang="en-US" altLang="zh-CN" dirty="0"/>
              <a:t>Gossip</a:t>
            </a:r>
            <a:r>
              <a:rPr lang="zh-CN" altLang="en-US" dirty="0"/>
              <a:t>通信过程是由</a:t>
            </a:r>
            <a:r>
              <a:rPr lang="zh-CN" altLang="en-US" b="1" dirty="0"/>
              <a:t>种子节点</a:t>
            </a:r>
            <a:r>
              <a:rPr lang="zh-CN" altLang="en-US" dirty="0"/>
              <a:t>发起，当更新时，它会随机的选择周围几个节点散播消息，收到消息的节点也会重复该过程，直至最终网络中所有的节点都收到了消息，因此它是一个</a:t>
            </a:r>
            <a:r>
              <a:rPr lang="zh-CN" altLang="en-US" b="1" dirty="0"/>
              <a:t>最终一致性</a:t>
            </a:r>
            <a:r>
              <a:rPr lang="zh-CN" altLang="en-US" dirty="0"/>
              <a:t>协议。</a:t>
            </a:r>
            <a:endParaRPr lang="en-US" altLang="zh-CN" dirty="0"/>
          </a:p>
          <a:p>
            <a:pPr marL="285750" indent="-285750" algn="just">
              <a:lnSpc>
                <a:spcPct val="120000"/>
              </a:lnSpc>
              <a:buFont typeface="Arial" panose="020B0604020202020204" pitchFamily="34" charset="0"/>
              <a:buChar char="•"/>
            </a:pPr>
            <a:endParaRPr lang="zh-CN" altLang="en-US" kern="100" dirty="0">
              <a:latin typeface="+mj-ea"/>
              <a:ea typeface="+mj-ea"/>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272831" y="3605687"/>
            <a:ext cx="5609524" cy="2552381"/>
          </a:xfrm>
          <a:prstGeom prst="rect">
            <a:avLst/>
          </a:prstGeom>
        </p:spPr>
      </p:pic>
      <p:sp>
        <p:nvSpPr>
          <p:cNvPr id="8" name="矩形 7"/>
          <p:cNvSpPr/>
          <p:nvPr/>
        </p:nvSpPr>
        <p:spPr>
          <a:xfrm>
            <a:off x="902147" y="6163164"/>
            <a:ext cx="4350892"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1600" dirty="0"/>
              <a:t>Gossip</a:t>
            </a:r>
            <a:r>
              <a:rPr lang="zh-CN" altLang="en-US" sz="1600" dirty="0"/>
              <a:t>协议启动流程</a:t>
            </a: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1580" y="3055327"/>
            <a:ext cx="5037727" cy="3567639"/>
          </a:xfrm>
          <a:prstGeom prst="rect">
            <a:avLst/>
          </a:prstGeom>
        </p:spPr>
      </p:pic>
      <p:sp>
        <p:nvSpPr>
          <p:cNvPr id="10" name="矩形 9"/>
          <p:cNvSpPr/>
          <p:nvPr/>
        </p:nvSpPr>
        <p:spPr>
          <a:xfrm>
            <a:off x="6883601" y="6390095"/>
            <a:ext cx="4350892"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600" dirty="0"/>
              <a:t>基于</a:t>
            </a:r>
            <a:r>
              <a:rPr lang="en-US" altLang="zh-CN" sz="1600" dirty="0"/>
              <a:t>Gossip</a:t>
            </a:r>
            <a:r>
              <a:rPr lang="zh-CN" altLang="en-US" sz="1600" dirty="0"/>
              <a:t>的通信路径</a:t>
            </a:r>
          </a:p>
        </p:txBody>
      </p:sp>
      <p:sp>
        <p:nvSpPr>
          <p:cNvPr id="9" name="文本框 8">
            <a:extLst>
              <a:ext uri="{FF2B5EF4-FFF2-40B4-BE49-F238E27FC236}">
                <a16:creationId xmlns:a16="http://schemas.microsoft.com/office/drawing/2014/main" id="{35886244-4809-46CD-A264-3FF2AB1055D9}"/>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
        <p:nvSpPr>
          <p:cNvPr id="11" name="灯片编号占位符 3">
            <a:extLst>
              <a:ext uri="{FF2B5EF4-FFF2-40B4-BE49-F238E27FC236}">
                <a16:creationId xmlns:a16="http://schemas.microsoft.com/office/drawing/2014/main" id="{9D4DF410-BE4A-DC44-989B-C8D8B0B700BA}"/>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92</a:t>
            </a:fld>
            <a:endParaRPr kumimoji="1" lang="zh-CN" altLang="en-US" dirty="0"/>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区块链使用的</a:t>
            </a:r>
            <a:r>
              <a:rPr lang="en-US" altLang="zh-CN" dirty="0"/>
              <a:t>P2P</a:t>
            </a:r>
            <a:r>
              <a:rPr lang="zh-CN" altLang="en-US" dirty="0"/>
              <a:t>网络对比</a:t>
            </a:r>
          </a:p>
        </p:txBody>
      </p:sp>
      <p:sp>
        <p:nvSpPr>
          <p:cNvPr id="3" name="内容占位符 2"/>
          <p:cNvSpPr>
            <a:spLocks noGrp="1"/>
          </p:cNvSpPr>
          <p:nvPr>
            <p:ph idx="1"/>
          </p:nvPr>
        </p:nvSpPr>
        <p:spPr/>
        <p:txBody>
          <a:bodyPr/>
          <a:lstStyle/>
          <a:p>
            <a:r>
              <a:rPr lang="zh-CN" altLang="en-US" dirty="0"/>
              <a:t>从五个维度来评价</a:t>
            </a:r>
            <a:r>
              <a:rPr lang="en-US" altLang="zh-CN" dirty="0"/>
              <a:t>P2P</a:t>
            </a:r>
            <a:r>
              <a:rPr lang="zh-CN" altLang="en-US" dirty="0"/>
              <a:t>网络的优劣：去中心化程度、节点接入网络效率、安全性、隐私保护、应用的丰富程度</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93</a:t>
            </a:fld>
            <a:endParaRPr kumimoji="1" lang="zh-CN" altLang="en-US" dirty="0"/>
          </a:p>
        </p:txBody>
      </p:sp>
      <p:pic>
        <p:nvPicPr>
          <p:cNvPr id="5" name="图片 4"/>
          <p:cNvPicPr>
            <a:picLocks noChangeAspect="1"/>
          </p:cNvPicPr>
          <p:nvPr/>
        </p:nvPicPr>
        <p:blipFill>
          <a:blip r:embed="rId2"/>
          <a:stretch>
            <a:fillRect/>
          </a:stretch>
        </p:blipFill>
        <p:spPr>
          <a:xfrm>
            <a:off x="585751" y="2698108"/>
            <a:ext cx="5558525" cy="2447619"/>
          </a:xfrm>
          <a:prstGeom prst="rect">
            <a:avLst/>
          </a:prstGeom>
        </p:spPr>
      </p:pic>
      <p:pic>
        <p:nvPicPr>
          <p:cNvPr id="6" name="图片 5"/>
          <p:cNvPicPr>
            <a:picLocks noChangeAspect="1"/>
          </p:cNvPicPr>
          <p:nvPr/>
        </p:nvPicPr>
        <p:blipFill>
          <a:blip r:embed="rId3"/>
          <a:stretch>
            <a:fillRect/>
          </a:stretch>
        </p:blipFill>
        <p:spPr>
          <a:xfrm>
            <a:off x="6096000" y="2698108"/>
            <a:ext cx="5209524" cy="2447619"/>
          </a:xfrm>
          <a:prstGeom prst="rect">
            <a:avLst/>
          </a:prstGeom>
        </p:spPr>
      </p:pic>
      <p:sp>
        <p:nvSpPr>
          <p:cNvPr id="7" name="矩形 6"/>
          <p:cNvSpPr/>
          <p:nvPr/>
        </p:nvSpPr>
        <p:spPr>
          <a:xfrm>
            <a:off x="2022264" y="5689359"/>
            <a:ext cx="7506056"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Wingdings" panose="05000000000000000000" pitchFamily="2" charset="2"/>
              <a:buChar char="u"/>
            </a:pPr>
            <a:r>
              <a:rPr lang="zh-CN" altLang="en-US" dirty="0"/>
              <a:t>银行类系统网络虽然并非</a:t>
            </a:r>
            <a:r>
              <a:rPr lang="en-US" altLang="zh-CN" dirty="0"/>
              <a:t>P2P</a:t>
            </a:r>
            <a:r>
              <a:rPr lang="zh-CN" altLang="en-US" dirty="0"/>
              <a:t>网络，但作为典型的中心 化网络，非常适合用来和使用去中心化网络的区块链来进行对比</a:t>
            </a:r>
          </a:p>
        </p:txBody>
      </p:sp>
      <p:sp>
        <p:nvSpPr>
          <p:cNvPr id="8" name="文本框 7">
            <a:extLst>
              <a:ext uri="{FF2B5EF4-FFF2-40B4-BE49-F238E27FC236}">
                <a16:creationId xmlns:a16="http://schemas.microsoft.com/office/drawing/2014/main" id="{4324BE9E-104C-4901-AA53-68C0EA0EC109}"/>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区块链网络带来的安全问题</a:t>
            </a:r>
          </a:p>
        </p:txBody>
      </p:sp>
      <p:sp>
        <p:nvSpPr>
          <p:cNvPr id="3" name="内容占位符 2"/>
          <p:cNvSpPr>
            <a:spLocks noGrp="1"/>
          </p:cNvSpPr>
          <p:nvPr>
            <p:ph idx="1"/>
          </p:nvPr>
        </p:nvSpPr>
        <p:spPr/>
        <p:txBody>
          <a:bodyPr>
            <a:normAutofit/>
          </a:bodyPr>
          <a:lstStyle/>
          <a:p>
            <a:r>
              <a:rPr lang="zh-CN" altLang="en-US" sz="2000" dirty="0"/>
              <a:t>区块链的信息传播主要依赖于其点对点传输的特性，采用</a:t>
            </a:r>
            <a:r>
              <a:rPr lang="en-US" altLang="zh-CN" sz="2000" dirty="0"/>
              <a:t>P2P</a:t>
            </a:r>
            <a:r>
              <a:rPr lang="zh-CN" altLang="en-US" sz="2000" dirty="0"/>
              <a:t>式的网络架构，寻找适宜的节点进行信息传播。同样可能遭到日食攻击（</a:t>
            </a:r>
            <a:r>
              <a:rPr lang="en-US" altLang="zh-CN" sz="2000" dirty="0"/>
              <a:t>eclipse</a:t>
            </a:r>
            <a:r>
              <a:rPr lang="zh-CN" altLang="en-US" sz="2000" dirty="0"/>
              <a:t>）、窃听攻击和</a:t>
            </a:r>
            <a:r>
              <a:rPr lang="en-US" altLang="zh-CN" sz="2000" dirty="0"/>
              <a:t>BGP</a:t>
            </a:r>
            <a:r>
              <a:rPr lang="zh-CN" altLang="en-US" sz="2000" dirty="0"/>
              <a:t>劫持等攻击。</a:t>
            </a:r>
          </a:p>
          <a:p>
            <a:r>
              <a:rPr lang="zh-CN" altLang="en-US" sz="2000" dirty="0"/>
              <a:t>由波士顿大学和匹兹堡大学的研究人员共同撰写的论文</a:t>
            </a:r>
            <a:r>
              <a:rPr lang="en-US" altLang="zh-CN" sz="2000" dirty="0"/>
              <a:t>《Eclipse Attacks on Bitcoin’s Peer-to-Peer Network ∗》</a:t>
            </a:r>
            <a:r>
              <a:rPr lang="zh-CN" altLang="en-US" sz="2000" dirty="0"/>
              <a:t>，描述了一个名为“日食攻击”（</a:t>
            </a:r>
            <a:r>
              <a:rPr lang="en-US" altLang="zh-CN" sz="2000" dirty="0"/>
              <a:t>eclipse attack</a:t>
            </a:r>
            <a:r>
              <a:rPr lang="zh-CN" altLang="en-US" sz="2000" dirty="0"/>
              <a:t>）的安全漏洞，日食攻击是其他节点实施的网络层面攻击，其攻击手段是，囤积和霸占受害者的点对点连接时隙（</a:t>
            </a:r>
            <a:r>
              <a:rPr lang="en-US" altLang="zh-CN" sz="2000" dirty="0"/>
              <a:t>slot</a:t>
            </a:r>
            <a:r>
              <a:rPr lang="zh-CN" altLang="en-US" sz="2000" dirty="0"/>
              <a:t>），将该节点保留在一个隔离的网络中。研究人员在</a:t>
            </a:r>
            <a:r>
              <a:rPr lang="en-US" altLang="zh-CN" sz="2000" dirty="0"/>
              <a:t>2018</a:t>
            </a:r>
            <a:r>
              <a:rPr lang="zh-CN" altLang="en-US" sz="2000" dirty="0"/>
              <a:t>年</a:t>
            </a:r>
            <a:r>
              <a:rPr lang="en-US" altLang="zh-CN" sz="2000" dirty="0"/>
              <a:t>1</a:t>
            </a:r>
            <a:r>
              <a:rPr lang="zh-CN" altLang="en-US" sz="2000" dirty="0"/>
              <a:t>月</a:t>
            </a:r>
            <a:r>
              <a:rPr lang="en-US" altLang="zh-CN" sz="2000" dirty="0"/>
              <a:t>9</a:t>
            </a:r>
            <a:r>
              <a:rPr lang="zh-CN" altLang="en-US" sz="2000" dirty="0"/>
              <a:t>日向以太坊透露了他们的攻击，以太坊的开发者已经发布了一个补丁</a:t>
            </a:r>
            <a:r>
              <a:rPr lang="en-US" altLang="zh-CN" sz="2000" dirty="0"/>
              <a:t>——</a:t>
            </a:r>
            <a:r>
              <a:rPr lang="en-US" altLang="zh-CN" sz="2000" dirty="0" err="1"/>
              <a:t>Geth</a:t>
            </a:r>
            <a:r>
              <a:rPr lang="en-US" altLang="zh-CN" sz="2000" dirty="0"/>
              <a:t> v1.8.1——</a:t>
            </a:r>
            <a:r>
              <a:rPr lang="zh-CN" altLang="en-US" sz="2000" dirty="0"/>
              <a:t>来修复网络。</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94</a:t>
            </a:fld>
            <a:endParaRPr kumimoji="1"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736" y="4351053"/>
            <a:ext cx="5058715" cy="1389366"/>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4451" y="3912172"/>
            <a:ext cx="6121467" cy="2626740"/>
          </a:xfrm>
          <a:prstGeom prst="rect">
            <a:avLst/>
          </a:prstGeom>
        </p:spPr>
      </p:pic>
      <p:sp>
        <p:nvSpPr>
          <p:cNvPr id="7" name="文本框 6">
            <a:extLst>
              <a:ext uri="{FF2B5EF4-FFF2-40B4-BE49-F238E27FC236}">
                <a16:creationId xmlns:a16="http://schemas.microsoft.com/office/drawing/2014/main" id="{8D3B7BBE-F300-42F7-9C1B-D0354B2D88A7}"/>
              </a:ext>
            </a:extLst>
          </p:cNvPr>
          <p:cNvSpPr txBox="1"/>
          <p:nvPr/>
        </p:nvSpPr>
        <p:spPr>
          <a:xfrm>
            <a:off x="-1" y="6492874"/>
            <a:ext cx="2104373"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区块链与区块链网络</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endParaRPr lang="zh-CN" altLang="en-US" dirty="0"/>
          </a:p>
        </p:txBody>
      </p:sp>
      <p:sp>
        <p:nvSpPr>
          <p:cNvPr id="3" name="内容占位符 2"/>
          <p:cNvSpPr>
            <a:spLocks noGrp="1"/>
          </p:cNvSpPr>
          <p:nvPr>
            <p:ph idx="1"/>
          </p:nvPr>
        </p:nvSpPr>
        <p:spPr/>
        <p:txBody>
          <a:bodyPr>
            <a:normAutofit/>
          </a:bodyPr>
          <a:lstStyle/>
          <a:p>
            <a:r>
              <a:rPr lang="zh-CN" altLang="en-US" dirty="0"/>
              <a:t>物联网 </a:t>
            </a:r>
            <a:endParaRPr lang="en-US" altLang="zh-CN" dirty="0"/>
          </a:p>
          <a:p>
            <a:r>
              <a:rPr kumimoji="1" lang="zh-CN" altLang="en-US" dirty="0"/>
              <a:t>工业互联网</a:t>
            </a:r>
            <a:endParaRPr lang="zh-CN" altLang="en-US" dirty="0"/>
          </a:p>
          <a:p>
            <a:r>
              <a:rPr kumimoji="1" lang="zh-CN" altLang="en-US" dirty="0"/>
              <a:t>命名数据网络</a:t>
            </a:r>
            <a:r>
              <a:rPr kumimoji="1" lang="en-US" altLang="zh-CN" dirty="0"/>
              <a:t>NDN</a:t>
            </a:r>
            <a:endParaRPr kumimoji="1" lang="zh-CN" altLang="en-US" dirty="0"/>
          </a:p>
          <a:p>
            <a:pPr>
              <a:lnSpc>
                <a:spcPct val="130000"/>
              </a:lnSpc>
            </a:pPr>
            <a:r>
              <a:rPr kumimoji="1" lang="zh-CN" altLang="en-US" dirty="0"/>
              <a:t>软件定义网络</a:t>
            </a:r>
            <a:r>
              <a:rPr kumimoji="1" lang="en-US" altLang="zh-CN" dirty="0"/>
              <a:t>SDN</a:t>
            </a:r>
          </a:p>
          <a:p>
            <a:pPr>
              <a:lnSpc>
                <a:spcPct val="130000"/>
              </a:lnSpc>
            </a:pPr>
            <a:r>
              <a:rPr lang="zh-CN" altLang="en-US" dirty="0"/>
              <a:t>网络与机器学习</a:t>
            </a:r>
            <a:endParaRPr lang="en-US" altLang="zh-CN" dirty="0"/>
          </a:p>
          <a:p>
            <a:pPr>
              <a:lnSpc>
                <a:spcPct val="130000"/>
              </a:lnSpc>
            </a:pPr>
            <a:r>
              <a:rPr lang="zh-CN" altLang="en-US" dirty="0"/>
              <a:t>区块链与区块链网络</a:t>
            </a:r>
            <a:endParaRPr lang="en-US" altLang="zh-CN" dirty="0"/>
          </a:p>
          <a:p>
            <a:pPr>
              <a:lnSpc>
                <a:spcPct val="130000"/>
              </a:lnSpc>
            </a:pPr>
            <a:r>
              <a:rPr lang="zh-CN" altLang="en-US" dirty="0">
                <a:solidFill>
                  <a:srgbClr val="FF0000"/>
                </a:solidFill>
              </a:rPr>
              <a:t>网络测量新技术</a:t>
            </a:r>
          </a:p>
          <a:p>
            <a:pPr>
              <a:lnSpc>
                <a:spcPct val="130000"/>
              </a:lnSpc>
            </a:pP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95</a:t>
            </a:fld>
            <a:endParaRPr kumimoji="1" lang="zh-CN" altLang="en-US" dirty="0"/>
          </a:p>
        </p:txBody>
      </p:sp>
      <p:sp>
        <p:nvSpPr>
          <p:cNvPr id="5" name="矩形标注 5"/>
          <p:cNvSpPr/>
          <p:nvPr/>
        </p:nvSpPr>
        <p:spPr>
          <a:xfrm>
            <a:off x="6375400" y="2439268"/>
            <a:ext cx="4793127" cy="2181517"/>
          </a:xfrm>
          <a:prstGeom prst="wedgeRectCallout">
            <a:avLst>
              <a:gd name="adj1" fmla="val -103645"/>
              <a:gd name="adj2" fmla="val 8059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为什么要网络测量</a:t>
            </a:r>
            <a:endParaRPr lang="en-US" altLang="zh-CN" sz="2400" dirty="0">
              <a:solidFill>
                <a:schemeClr val="tx1"/>
              </a:solidFill>
            </a:endParaRPr>
          </a:p>
          <a:p>
            <a:r>
              <a:rPr lang="zh-CN" altLang="en-US" sz="2400" dirty="0">
                <a:solidFill>
                  <a:schemeClr val="tx1"/>
                </a:solidFill>
              </a:rPr>
              <a:t>主动测量</a:t>
            </a:r>
            <a:endParaRPr lang="en-US" altLang="zh-CN" sz="2400" dirty="0">
              <a:solidFill>
                <a:schemeClr val="tx1"/>
              </a:solidFill>
            </a:endParaRPr>
          </a:p>
          <a:p>
            <a:r>
              <a:rPr lang="zh-CN" altLang="en-US" sz="2400" dirty="0">
                <a:solidFill>
                  <a:schemeClr val="tx1"/>
                </a:solidFill>
              </a:rPr>
              <a:t>被动测量</a:t>
            </a:r>
            <a:endParaRPr lang="en-US" altLang="zh-CN" sz="2400" dirty="0">
              <a:solidFill>
                <a:schemeClr val="tx1"/>
              </a:solidFill>
            </a:endParaRPr>
          </a:p>
          <a:p>
            <a:r>
              <a:rPr lang="zh-CN" altLang="en-US" sz="2400" dirty="0">
                <a:solidFill>
                  <a:schemeClr val="tx1"/>
                </a:solidFill>
              </a:rPr>
              <a:t>人工智能在网络测量上的应用</a:t>
            </a:r>
            <a:endParaRPr lang="en-US" altLang="zh-CN" sz="2400" dirty="0">
              <a:solidFill>
                <a:schemeClr val="tx1"/>
              </a:solidFill>
            </a:endParaRPr>
          </a:p>
          <a:p>
            <a:r>
              <a:rPr lang="zh-CN" altLang="en-US" sz="2400" dirty="0">
                <a:solidFill>
                  <a:schemeClr val="tx1"/>
                </a:solidFill>
              </a:rPr>
              <a:t>新型网络测量（包含工业互联网测量、</a:t>
            </a:r>
            <a:r>
              <a:rPr kumimoji="1" lang="en-US" altLang="zh-CN" sz="2400" dirty="0">
                <a:solidFill>
                  <a:schemeClr val="tx1"/>
                </a:solidFill>
              </a:rPr>
              <a:t>SDN</a:t>
            </a:r>
            <a:r>
              <a:rPr lang="zh-CN" altLang="en-US" sz="2400" dirty="0">
                <a:solidFill>
                  <a:schemeClr val="tx1"/>
                </a:solidFill>
              </a:rPr>
              <a:t>测量）</a:t>
            </a:r>
            <a:endParaRPr lang="en-US" altLang="zh-CN" sz="2400" dirty="0">
              <a:solidFill>
                <a:schemeClr val="tx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775" y="1344930"/>
            <a:ext cx="10614025" cy="5203825"/>
          </a:xfrm>
        </p:spPr>
        <p:txBody>
          <a:bodyPr>
            <a:normAutofit/>
          </a:bodyPr>
          <a:lstStyle/>
          <a:p>
            <a:pPr>
              <a:lnSpc>
                <a:spcPct val="120000"/>
              </a:lnSpc>
            </a:pPr>
            <a:r>
              <a:rPr kumimoji="1" lang="zh-CN" altLang="en-US" dirty="0"/>
              <a:t> 网络测量可得的数据信息</a:t>
            </a:r>
          </a:p>
          <a:p>
            <a:pPr marL="0" indent="0">
              <a:lnSpc>
                <a:spcPct val="120000"/>
              </a:lnSpc>
              <a:buNone/>
            </a:pPr>
            <a:endParaRPr kumimoji="1" lang="zh-CN" altLang="en-US" dirty="0"/>
          </a:p>
        </p:txBody>
      </p:sp>
      <p:sp>
        <p:nvSpPr>
          <p:cNvPr id="11" name="页脚占位符 10"/>
          <p:cNvSpPr>
            <a:spLocks noGrp="1"/>
          </p:cNvSpPr>
          <p:nvPr>
            <p:ph type="ftr" sz="quarter" idx="11"/>
          </p:nvPr>
        </p:nvSpPr>
        <p:spPr>
          <a:xfrm>
            <a:off x="2338705" y="6376670"/>
            <a:ext cx="5741670" cy="365125"/>
          </a:xfrm>
        </p:spPr>
        <p:txBody>
          <a:bodyPr/>
          <a:lstStyle/>
          <a:p>
            <a:r>
              <a:rPr kumimoji="1" lang="zh-CN" altLang="en-US" dirty="0"/>
              <a:t>引自：</a:t>
            </a:r>
            <a:r>
              <a:rPr lang="en-US" altLang="zh-CN" dirty="0">
                <a:sym typeface="+mn-ea"/>
              </a:rPr>
              <a:t>2020</a:t>
            </a:r>
            <a:r>
              <a:rPr lang="zh-CN" altLang="en-US" dirty="0">
                <a:sym typeface="+mn-ea"/>
              </a:rPr>
              <a:t>年</a:t>
            </a:r>
            <a:r>
              <a:rPr lang="en-US" altLang="zh-CN" dirty="0">
                <a:sym typeface="+mn-ea"/>
              </a:rPr>
              <a:t>CNNIC</a:t>
            </a:r>
            <a:r>
              <a:rPr lang="zh-CN" altLang="en-US" dirty="0">
                <a:sym typeface="+mn-ea"/>
              </a:rPr>
              <a:t>发布的《第</a:t>
            </a:r>
            <a:r>
              <a:rPr lang="en-US" altLang="zh-CN" dirty="0">
                <a:sym typeface="+mn-ea"/>
              </a:rPr>
              <a:t>47</a:t>
            </a:r>
            <a:r>
              <a:rPr lang="zh-CN" altLang="en-US" dirty="0">
                <a:sym typeface="+mn-ea"/>
              </a:rPr>
              <a:t>次中国互联网发展报告》</a:t>
            </a:r>
            <a:endParaRPr kumimoji="1" lang="zh-CN" altLang="en-US" dirty="0"/>
          </a:p>
        </p:txBody>
      </p:sp>
      <p:pic>
        <p:nvPicPr>
          <p:cNvPr id="4" name="图片 3"/>
          <p:cNvPicPr>
            <a:picLocks noChangeAspect="1"/>
          </p:cNvPicPr>
          <p:nvPr>
            <p:custDataLst>
              <p:tags r:id="rId1"/>
            </p:custDataLst>
          </p:nvPr>
        </p:nvPicPr>
        <p:blipFill>
          <a:blip r:embed="rId4"/>
          <a:stretch>
            <a:fillRect/>
          </a:stretch>
        </p:blipFill>
        <p:spPr>
          <a:xfrm>
            <a:off x="992624" y="1889702"/>
            <a:ext cx="3797717" cy="2001028"/>
          </a:xfrm>
          <a:prstGeom prst="rect">
            <a:avLst/>
          </a:prstGeom>
          <a:ln>
            <a:noFill/>
          </a:ln>
        </p:spPr>
      </p:pic>
      <p:pic>
        <p:nvPicPr>
          <p:cNvPr id="5" name="图片 4"/>
          <p:cNvPicPr>
            <a:picLocks noChangeAspect="1"/>
          </p:cNvPicPr>
          <p:nvPr/>
        </p:nvPicPr>
        <p:blipFill>
          <a:blip r:embed="rId5"/>
          <a:stretch>
            <a:fillRect/>
          </a:stretch>
        </p:blipFill>
        <p:spPr>
          <a:xfrm>
            <a:off x="5194985" y="1987821"/>
            <a:ext cx="3333750" cy="2104088"/>
          </a:xfrm>
          <a:prstGeom prst="rect">
            <a:avLst/>
          </a:prstGeom>
        </p:spPr>
      </p:pic>
      <p:sp>
        <p:nvSpPr>
          <p:cNvPr id="8" name="文本框 7"/>
          <p:cNvSpPr txBox="1"/>
          <p:nvPr/>
        </p:nvSpPr>
        <p:spPr>
          <a:xfrm>
            <a:off x="8484870" y="2092488"/>
            <a:ext cx="3707130" cy="3708708"/>
          </a:xfrm>
          <a:prstGeom prst="rect">
            <a:avLst/>
          </a:prstGeom>
          <a:noFill/>
        </p:spPr>
        <p:txBody>
          <a:bodyPr wrap="square" rtlCol="0">
            <a:spAutoFit/>
          </a:bodyPr>
          <a:lstStyle/>
          <a:p>
            <a:pPr marL="342900" indent="-342900" fontAlgn="auto">
              <a:spcAft>
                <a:spcPts val="600"/>
              </a:spcAft>
              <a:buSzPct val="6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通过</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IPV6</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地址发现技术，展示了每年</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IPV6</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地址数量的增长量。</a:t>
            </a:r>
          </a:p>
          <a:p>
            <a:pPr marL="342900" indent="-342900" fontAlgn="auto">
              <a:spcAft>
                <a:spcPts val="600"/>
              </a:spcAft>
              <a:buSzPct val="6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展示了</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分类占比。</a:t>
            </a:r>
          </a:p>
          <a:p>
            <a:pPr marL="342900" indent="-342900" fontAlgn="auto">
              <a:spcAft>
                <a:spcPts val="600"/>
              </a:spcAft>
              <a:buSzPct val="6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展示</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100Mbps</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宽带接入用户占比每年的增量。</a:t>
            </a:r>
          </a:p>
          <a:p>
            <a:pPr marL="342900" indent="-342900" fontAlgn="auto">
              <a:spcAft>
                <a:spcPts val="600"/>
              </a:spcAft>
              <a:buSzPct val="60000"/>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使用表格展示了</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年使用不同顶级域名的域名数量及占比。</a:t>
            </a:r>
          </a:p>
        </p:txBody>
      </p:sp>
      <p:pic>
        <p:nvPicPr>
          <p:cNvPr id="7" name="图片 6"/>
          <p:cNvPicPr>
            <a:picLocks noChangeAspect="1"/>
          </p:cNvPicPr>
          <p:nvPr/>
        </p:nvPicPr>
        <p:blipFill>
          <a:blip r:embed="rId6"/>
          <a:stretch>
            <a:fillRect/>
          </a:stretch>
        </p:blipFill>
        <p:spPr>
          <a:xfrm>
            <a:off x="5264487" y="4329217"/>
            <a:ext cx="3195873" cy="1982230"/>
          </a:xfrm>
          <a:prstGeom prst="rect">
            <a:avLst/>
          </a:prstGeom>
        </p:spPr>
      </p:pic>
      <p:pic>
        <p:nvPicPr>
          <p:cNvPr id="10" name="图片 9"/>
          <p:cNvPicPr>
            <a:picLocks noChangeAspect="1"/>
          </p:cNvPicPr>
          <p:nvPr/>
        </p:nvPicPr>
        <p:blipFill>
          <a:blip r:embed="rId7"/>
          <a:stretch>
            <a:fillRect/>
          </a:stretch>
        </p:blipFill>
        <p:spPr>
          <a:xfrm>
            <a:off x="992624" y="4147525"/>
            <a:ext cx="3707130" cy="2134015"/>
          </a:xfrm>
          <a:prstGeom prst="rect">
            <a:avLst/>
          </a:prstGeom>
        </p:spPr>
      </p:pic>
      <p:sp>
        <p:nvSpPr>
          <p:cNvPr id="14" name="标题 1"/>
          <p:cNvSpPr>
            <a:spLocks noGrp="1"/>
          </p:cNvSpPr>
          <p:nvPr>
            <p:ph type="title"/>
          </p:nvPr>
        </p:nvSpPr>
        <p:spPr>
          <a:xfrm>
            <a:off x="1307508" y="365126"/>
            <a:ext cx="8220812" cy="879086"/>
          </a:xfrm>
        </p:spPr>
        <p:txBody>
          <a:bodyPr>
            <a:normAutofit/>
          </a:bodyPr>
          <a:lstStyle/>
          <a:p>
            <a:r>
              <a:rPr lang="zh-CN" altLang="en-US" dirty="0">
                <a:sym typeface="+mn-ea"/>
              </a:rPr>
              <a:t>网络测量初探</a:t>
            </a:r>
            <a:endParaRPr lang="zh-CN" altLang="en-US" sz="3200" dirty="0">
              <a:sym typeface="+mn-ea"/>
            </a:endParaRPr>
          </a:p>
        </p:txBody>
      </p:sp>
      <p:sp>
        <p:nvSpPr>
          <p:cNvPr id="16" name="文本框 15"/>
          <p:cNvSpPr txBox="1"/>
          <p:nvPr/>
        </p:nvSpPr>
        <p:spPr>
          <a:xfrm>
            <a:off x="624197" y="1972612"/>
            <a:ext cx="537327" cy="369332"/>
          </a:xfrm>
          <a:prstGeom prst="rect">
            <a:avLst/>
          </a:prstGeom>
          <a:noFill/>
        </p:spPr>
        <p:txBody>
          <a:bodyPr wrap="none" rtlCol="0">
            <a:spAutoFit/>
          </a:bodyPr>
          <a:lstStyle/>
          <a:p>
            <a:r>
              <a:rPr lang="zh-CN" altLang="en-US" dirty="0"/>
              <a:t>图</a:t>
            </a:r>
            <a:r>
              <a:rPr lang="en-US" altLang="zh-CN" dirty="0"/>
              <a:t>1</a:t>
            </a:r>
            <a:endParaRPr lang="zh-CN" altLang="en-US" dirty="0"/>
          </a:p>
        </p:txBody>
      </p:sp>
      <p:sp>
        <p:nvSpPr>
          <p:cNvPr id="17" name="文本框 16"/>
          <p:cNvSpPr txBox="1"/>
          <p:nvPr/>
        </p:nvSpPr>
        <p:spPr>
          <a:xfrm>
            <a:off x="4771744" y="1936068"/>
            <a:ext cx="537327" cy="369332"/>
          </a:xfrm>
          <a:prstGeom prst="rect">
            <a:avLst/>
          </a:prstGeom>
          <a:noFill/>
        </p:spPr>
        <p:txBody>
          <a:bodyPr wrap="none" rtlCol="0">
            <a:spAutoFit/>
          </a:bodyPr>
          <a:lstStyle/>
          <a:p>
            <a:r>
              <a:rPr lang="zh-CN" altLang="en-US" dirty="0"/>
              <a:t>图</a:t>
            </a:r>
            <a:r>
              <a:rPr lang="en-US" altLang="zh-CN" dirty="0"/>
              <a:t>2</a:t>
            </a:r>
            <a:endParaRPr lang="zh-CN" altLang="en-US" dirty="0"/>
          </a:p>
        </p:txBody>
      </p:sp>
      <p:sp>
        <p:nvSpPr>
          <p:cNvPr id="18" name="文本框 17"/>
          <p:cNvSpPr txBox="1"/>
          <p:nvPr/>
        </p:nvSpPr>
        <p:spPr>
          <a:xfrm>
            <a:off x="629086" y="4165056"/>
            <a:ext cx="537327" cy="369332"/>
          </a:xfrm>
          <a:prstGeom prst="rect">
            <a:avLst/>
          </a:prstGeom>
          <a:noFill/>
        </p:spPr>
        <p:txBody>
          <a:bodyPr wrap="none" rtlCol="0">
            <a:spAutoFit/>
          </a:bodyPr>
          <a:lstStyle/>
          <a:p>
            <a:r>
              <a:rPr lang="zh-CN" altLang="en-US" dirty="0"/>
              <a:t>图</a:t>
            </a:r>
            <a:r>
              <a:rPr lang="en-US" altLang="zh-CN" dirty="0"/>
              <a:t>3</a:t>
            </a:r>
            <a:endParaRPr lang="zh-CN" altLang="en-US" dirty="0"/>
          </a:p>
        </p:txBody>
      </p:sp>
      <p:sp>
        <p:nvSpPr>
          <p:cNvPr id="19" name="文本框 18"/>
          <p:cNvSpPr txBox="1"/>
          <p:nvPr/>
        </p:nvSpPr>
        <p:spPr>
          <a:xfrm>
            <a:off x="4771288" y="4293087"/>
            <a:ext cx="537327" cy="369332"/>
          </a:xfrm>
          <a:prstGeom prst="rect">
            <a:avLst/>
          </a:prstGeom>
          <a:noFill/>
        </p:spPr>
        <p:txBody>
          <a:bodyPr wrap="none" rtlCol="0">
            <a:spAutoFit/>
          </a:bodyPr>
          <a:lstStyle/>
          <a:p>
            <a:r>
              <a:rPr lang="zh-CN" altLang="en-US" dirty="0"/>
              <a:t>图</a:t>
            </a:r>
            <a:r>
              <a:rPr lang="en-US" altLang="zh-CN" dirty="0"/>
              <a:t>4</a:t>
            </a:r>
            <a:endParaRPr lang="zh-CN" altLang="en-US" dirty="0"/>
          </a:p>
        </p:txBody>
      </p:sp>
      <p:sp>
        <p:nvSpPr>
          <p:cNvPr id="15" name="文本框 14">
            <a:extLst>
              <a:ext uri="{FF2B5EF4-FFF2-40B4-BE49-F238E27FC236}">
                <a16:creationId xmlns:a16="http://schemas.microsoft.com/office/drawing/2014/main" id="{C2F7FE0F-7457-481A-AA10-363651B48816}"/>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
        <p:nvSpPr>
          <p:cNvPr id="20" name="灯片编号占位符 3">
            <a:extLst>
              <a:ext uri="{FF2B5EF4-FFF2-40B4-BE49-F238E27FC236}">
                <a16:creationId xmlns:a16="http://schemas.microsoft.com/office/drawing/2014/main" id="{97FA11F9-7F1E-844B-A277-84542A4BB4A9}"/>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96</a:t>
            </a:fld>
            <a:endParaRPr kumimoji="1"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网络测量的起源和概念</a:t>
            </a:r>
            <a:endParaRPr kumimoji="1" lang="zh-CN" altLang="en-US" dirty="0"/>
          </a:p>
        </p:txBody>
      </p:sp>
      <p:grpSp>
        <p:nvGrpSpPr>
          <p:cNvPr id="6" name="组合 5"/>
          <p:cNvGrpSpPr/>
          <p:nvPr/>
        </p:nvGrpSpPr>
        <p:grpSpPr>
          <a:xfrm>
            <a:off x="327083" y="2872472"/>
            <a:ext cx="6687922" cy="3543559"/>
            <a:chOff x="780" y="2192"/>
            <a:chExt cx="12883" cy="6685"/>
          </a:xfrm>
        </p:grpSpPr>
        <p:sp>
          <p:nvSpPr>
            <p:cNvPr id="9218" name="任意多边形 305156"/>
            <p:cNvSpPr>
              <a:spLocks noEditPoints="1"/>
            </p:cNvSpPr>
            <p:nvPr/>
          </p:nvSpPr>
          <p:spPr>
            <a:xfrm>
              <a:off x="780" y="2867"/>
              <a:ext cx="8730" cy="6010"/>
            </a:xfrm>
            <a:custGeom>
              <a:avLst/>
              <a:gdLst/>
              <a:ahLst/>
              <a:cxnLst/>
              <a:rect l="0" t="0" r="0" b="0"/>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rgbClr val="CC66FF"/>
                </a:gs>
                <a:gs pos="100000">
                  <a:srgbClr val="800080"/>
                </a:gs>
              </a:gsLst>
              <a:lin ang="2700000" scaled="1"/>
              <a:tileRect/>
            </a:gradFill>
            <a:ln w="28575">
              <a:noFill/>
            </a:ln>
            <a:effectLst>
              <a:outerShdw dist="206741" dir="8249373" algn="ctr" rotWithShape="0">
                <a:schemeClr val="bg2">
                  <a:alpha val="50000"/>
                </a:schemeClr>
              </a:outerShdw>
            </a:effectLst>
          </p:spPr>
          <p:txBody>
            <a:bodyPr/>
            <a:lstStyle/>
            <a:p>
              <a:endParaRPr lang="zh-CN" altLang="en-US" sz="1600">
                <a:solidFill>
                  <a:schemeClr val="tx1"/>
                </a:solidFill>
                <a:latin typeface="微软雅黑" panose="020B0503020204020204" pitchFamily="34" charset="-122"/>
                <a:ea typeface="微软雅黑" panose="020B0503020204020204" pitchFamily="34" charset="-122"/>
              </a:endParaRPr>
            </a:p>
          </p:txBody>
        </p:sp>
        <p:grpSp>
          <p:nvGrpSpPr>
            <p:cNvPr id="305200" name="组合 305199"/>
            <p:cNvGrpSpPr/>
            <p:nvPr/>
          </p:nvGrpSpPr>
          <p:grpSpPr>
            <a:xfrm>
              <a:off x="2778" y="6288"/>
              <a:ext cx="2155" cy="2402"/>
              <a:chOff x="703" y="2478"/>
              <a:chExt cx="862" cy="961"/>
            </a:xfrm>
          </p:grpSpPr>
          <p:sp>
            <p:nvSpPr>
              <p:cNvPr id="9220" name="椭圆 305159"/>
              <p:cNvSpPr/>
              <p:nvPr/>
            </p:nvSpPr>
            <p:spPr>
              <a:xfrm>
                <a:off x="703" y="2478"/>
                <a:ext cx="862" cy="870"/>
              </a:xfrm>
              <a:prstGeom prst="ellipse">
                <a:avLst/>
              </a:prstGeom>
              <a:gradFill rotWithShape="1">
                <a:gsLst>
                  <a:gs pos="0">
                    <a:srgbClr val="636869"/>
                  </a:gs>
                  <a:gs pos="100000">
                    <a:srgbClr val="D6E1E2"/>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grpSp>
            <p:nvGrpSpPr>
              <p:cNvPr id="9221" name="组合 305195"/>
              <p:cNvGrpSpPr/>
              <p:nvPr/>
            </p:nvGrpSpPr>
            <p:grpSpPr>
              <a:xfrm>
                <a:off x="713" y="2483"/>
                <a:ext cx="842" cy="956"/>
                <a:chOff x="713" y="2483"/>
                <a:chExt cx="842" cy="956"/>
              </a:xfrm>
            </p:grpSpPr>
            <p:sp>
              <p:nvSpPr>
                <p:cNvPr id="9222" name="椭圆 305158"/>
                <p:cNvSpPr/>
                <p:nvPr/>
              </p:nvSpPr>
              <p:spPr>
                <a:xfrm rot="-723406">
                  <a:off x="738" y="3099"/>
                  <a:ext cx="727" cy="340"/>
                </a:xfrm>
                <a:prstGeom prst="ellipse">
                  <a:avLst/>
                </a:prstGeom>
                <a:solidFill>
                  <a:srgbClr val="0F2145">
                    <a:alpha val="29999"/>
                  </a:srgbClr>
                </a:soli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23" name="椭圆 305160"/>
                <p:cNvSpPr/>
                <p:nvPr/>
              </p:nvSpPr>
              <p:spPr>
                <a:xfrm>
                  <a:off x="713" y="2483"/>
                  <a:ext cx="842" cy="848"/>
                </a:xfrm>
                <a:prstGeom prst="ellipse">
                  <a:avLst/>
                </a:prstGeom>
                <a:gradFill rotWithShape="1">
                  <a:gsLst>
                    <a:gs pos="0">
                      <a:srgbClr val="D6E1E2">
                        <a:alpha val="0"/>
                      </a:srgbClr>
                    </a:gs>
                    <a:gs pos="100000">
                      <a:srgbClr val="F1F5F5"/>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grpSp>
          <p:sp>
            <p:nvSpPr>
              <p:cNvPr id="9224" name="椭圆 305161"/>
              <p:cNvSpPr/>
              <p:nvPr/>
            </p:nvSpPr>
            <p:spPr>
              <a:xfrm>
                <a:off x="722" y="2491"/>
                <a:ext cx="773" cy="729"/>
              </a:xfrm>
              <a:prstGeom prst="ellipse">
                <a:avLst/>
              </a:prstGeom>
              <a:gradFill rotWithShape="1">
                <a:gsLst>
                  <a:gs pos="0">
                    <a:srgbClr val="AAB2B3"/>
                  </a:gs>
                  <a:gs pos="100000">
                    <a:srgbClr val="D6E1E2">
                      <a:alpha val="48000"/>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grpSp>
            <p:nvGrpSpPr>
              <p:cNvPr id="9225" name="组合 305196"/>
              <p:cNvGrpSpPr/>
              <p:nvPr/>
            </p:nvGrpSpPr>
            <p:grpSpPr>
              <a:xfrm>
                <a:off x="748" y="2619"/>
                <a:ext cx="681" cy="538"/>
                <a:chOff x="748" y="2619"/>
                <a:chExt cx="681" cy="538"/>
              </a:xfrm>
            </p:grpSpPr>
            <p:sp>
              <p:nvSpPr>
                <p:cNvPr id="9226" name="椭圆 305162"/>
                <p:cNvSpPr/>
                <p:nvPr/>
              </p:nvSpPr>
              <p:spPr>
                <a:xfrm>
                  <a:off x="769" y="2619"/>
                  <a:ext cx="659" cy="538"/>
                </a:xfrm>
                <a:prstGeom prst="ellipse">
                  <a:avLst/>
                </a:prstGeom>
                <a:gradFill rotWithShape="1">
                  <a:gsLst>
                    <a:gs pos="0">
                      <a:srgbClr val="FFFFFF"/>
                    </a:gs>
                    <a:gs pos="100000">
                      <a:srgbClr val="D6E1E2">
                        <a:alpha val="37999"/>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27" name="文本框 305163"/>
                <p:cNvSpPr txBox="1"/>
                <p:nvPr/>
              </p:nvSpPr>
              <p:spPr>
                <a:xfrm>
                  <a:off x="748" y="2770"/>
                  <a:ext cx="681" cy="263"/>
                </a:xfrm>
                <a:prstGeom prst="rect">
                  <a:avLst/>
                </a:prstGeom>
                <a:noFill/>
                <a:ln w="9525">
                  <a:noFill/>
                </a:ln>
              </p:spPr>
              <p:txBody>
                <a:bodyPr anchor="t">
                  <a:spAutoFit/>
                </a:bodyPr>
                <a:lstStyle/>
                <a:p>
                  <a:pPr algn="ct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目前</a:t>
                  </a:r>
                </a:p>
              </p:txBody>
            </p:sp>
          </p:grpSp>
        </p:grpSp>
        <p:grpSp>
          <p:nvGrpSpPr>
            <p:cNvPr id="305165" name="组合 305164"/>
            <p:cNvGrpSpPr/>
            <p:nvPr/>
          </p:nvGrpSpPr>
          <p:grpSpPr>
            <a:xfrm>
              <a:off x="1075" y="4795"/>
              <a:ext cx="1883" cy="1853"/>
              <a:chOff x="880" y="2112"/>
              <a:chExt cx="955" cy="1008"/>
            </a:xfrm>
          </p:grpSpPr>
          <p:sp>
            <p:nvSpPr>
              <p:cNvPr id="9229" name="椭圆 305165"/>
              <p:cNvSpPr/>
              <p:nvPr/>
            </p:nvSpPr>
            <p:spPr>
              <a:xfrm rot="-772996">
                <a:off x="928" y="2736"/>
                <a:ext cx="714" cy="384"/>
              </a:xfrm>
              <a:prstGeom prst="ellipse">
                <a:avLst/>
              </a:prstGeom>
              <a:solidFill>
                <a:srgbClr val="0F2145">
                  <a:alpha val="29999"/>
                </a:srgbClr>
              </a:soli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grpSp>
            <p:nvGrpSpPr>
              <p:cNvPr id="9230" name="组合 305166"/>
              <p:cNvGrpSpPr/>
              <p:nvPr/>
            </p:nvGrpSpPr>
            <p:grpSpPr>
              <a:xfrm>
                <a:off x="880" y="2112"/>
                <a:ext cx="955" cy="908"/>
                <a:chOff x="732" y="2112"/>
                <a:chExt cx="931" cy="860"/>
              </a:xfrm>
            </p:grpSpPr>
            <p:sp>
              <p:nvSpPr>
                <p:cNvPr id="9231" name="椭圆 305167"/>
                <p:cNvSpPr/>
                <p:nvPr/>
              </p:nvSpPr>
              <p:spPr>
                <a:xfrm>
                  <a:off x="732" y="2112"/>
                  <a:ext cx="842" cy="860"/>
                </a:xfrm>
                <a:prstGeom prst="ellipse">
                  <a:avLst/>
                </a:prstGeom>
                <a:gradFill rotWithShape="1">
                  <a:gsLst>
                    <a:gs pos="0">
                      <a:srgbClr val="636869"/>
                    </a:gs>
                    <a:gs pos="100000">
                      <a:srgbClr val="D6E1E2"/>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2" name="椭圆 305168"/>
                <p:cNvSpPr/>
                <p:nvPr/>
              </p:nvSpPr>
              <p:spPr>
                <a:xfrm>
                  <a:off x="743" y="2117"/>
                  <a:ext cx="821" cy="838"/>
                </a:xfrm>
                <a:prstGeom prst="ellipse">
                  <a:avLst/>
                </a:prstGeom>
                <a:gradFill rotWithShape="1">
                  <a:gsLst>
                    <a:gs pos="0">
                      <a:srgbClr val="D6E1E2">
                        <a:alpha val="0"/>
                      </a:srgbClr>
                    </a:gs>
                    <a:gs pos="100000">
                      <a:srgbClr val="F1F5F5"/>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3" name="椭圆 305169"/>
                <p:cNvSpPr/>
                <p:nvPr/>
              </p:nvSpPr>
              <p:spPr>
                <a:xfrm>
                  <a:off x="751" y="2125"/>
                  <a:ext cx="781" cy="784"/>
                </a:xfrm>
                <a:prstGeom prst="ellipse">
                  <a:avLst/>
                </a:prstGeom>
                <a:gradFill rotWithShape="1">
                  <a:gsLst>
                    <a:gs pos="0">
                      <a:srgbClr val="AAB2B3"/>
                    </a:gs>
                    <a:gs pos="100000">
                      <a:srgbClr val="D6E1E2">
                        <a:alpha val="48000"/>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4" name="椭圆 305170"/>
                <p:cNvSpPr/>
                <p:nvPr/>
              </p:nvSpPr>
              <p:spPr>
                <a:xfrm>
                  <a:off x="795" y="2147"/>
                  <a:ext cx="695" cy="636"/>
                </a:xfrm>
                <a:prstGeom prst="ellipse">
                  <a:avLst/>
                </a:prstGeom>
                <a:gradFill rotWithShape="1">
                  <a:gsLst>
                    <a:gs pos="0">
                      <a:srgbClr val="FFFFFF"/>
                    </a:gs>
                    <a:gs pos="100000">
                      <a:srgbClr val="D6E1E2">
                        <a:alpha val="37999"/>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5" name="文本框 305171"/>
                <p:cNvSpPr txBox="1"/>
                <p:nvPr/>
              </p:nvSpPr>
              <p:spPr>
                <a:xfrm>
                  <a:off x="751" y="2390"/>
                  <a:ext cx="912" cy="302"/>
                </a:xfrm>
                <a:prstGeom prst="rect">
                  <a:avLst/>
                </a:prstGeom>
                <a:noFill/>
                <a:ln w="9525">
                  <a:noFill/>
                </a:ln>
              </p:spPr>
              <p:txBody>
                <a:bodyPr wrap="square" anchor="t">
                  <a:spAutoFit/>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1997</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p>
              </p:txBody>
            </p:sp>
          </p:grpSp>
        </p:grpSp>
        <p:grpSp>
          <p:nvGrpSpPr>
            <p:cNvPr id="305173" name="组合 305172"/>
            <p:cNvGrpSpPr/>
            <p:nvPr/>
          </p:nvGrpSpPr>
          <p:grpSpPr>
            <a:xfrm>
              <a:off x="1285" y="3150"/>
              <a:ext cx="1823" cy="1590"/>
              <a:chOff x="805" y="1248"/>
              <a:chExt cx="803" cy="727"/>
            </a:xfrm>
          </p:grpSpPr>
          <p:sp>
            <p:nvSpPr>
              <p:cNvPr id="9237" name="椭圆 305173"/>
              <p:cNvSpPr/>
              <p:nvPr/>
            </p:nvSpPr>
            <p:spPr>
              <a:xfrm>
                <a:off x="816" y="1630"/>
                <a:ext cx="576" cy="336"/>
              </a:xfrm>
              <a:prstGeom prst="ellipse">
                <a:avLst/>
              </a:prstGeom>
              <a:solidFill>
                <a:srgbClr val="0F2145">
                  <a:alpha val="29999"/>
                </a:srgbClr>
              </a:soli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8" name="椭圆 305174"/>
              <p:cNvSpPr/>
              <p:nvPr/>
            </p:nvSpPr>
            <p:spPr>
              <a:xfrm>
                <a:off x="864" y="1248"/>
                <a:ext cx="645" cy="645"/>
              </a:xfrm>
              <a:prstGeom prst="ellipse">
                <a:avLst/>
              </a:prstGeom>
              <a:gradFill rotWithShape="1">
                <a:gsLst>
                  <a:gs pos="0">
                    <a:srgbClr val="636869"/>
                  </a:gs>
                  <a:gs pos="100000">
                    <a:srgbClr val="D6E1E2"/>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39" name="椭圆 305175"/>
              <p:cNvSpPr/>
              <p:nvPr/>
            </p:nvSpPr>
            <p:spPr>
              <a:xfrm>
                <a:off x="872" y="1251"/>
                <a:ext cx="630" cy="630"/>
              </a:xfrm>
              <a:prstGeom prst="ellipse">
                <a:avLst/>
              </a:prstGeom>
              <a:gradFill rotWithShape="1">
                <a:gsLst>
                  <a:gs pos="0">
                    <a:srgbClr val="D6E1E2">
                      <a:alpha val="0"/>
                    </a:srgbClr>
                  </a:gs>
                  <a:gs pos="100000">
                    <a:srgbClr val="F1F5F5"/>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0" name="椭圆 305176"/>
              <p:cNvSpPr/>
              <p:nvPr/>
            </p:nvSpPr>
            <p:spPr>
              <a:xfrm>
                <a:off x="879" y="1258"/>
                <a:ext cx="656" cy="717"/>
              </a:xfrm>
              <a:prstGeom prst="ellipse">
                <a:avLst/>
              </a:prstGeom>
              <a:gradFill rotWithShape="1">
                <a:gsLst>
                  <a:gs pos="0">
                    <a:srgbClr val="AAB2B3"/>
                  </a:gs>
                  <a:gs pos="100000">
                    <a:srgbClr val="D6E1E2">
                      <a:alpha val="48000"/>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2" name="文本框 305178"/>
              <p:cNvSpPr txBox="1"/>
              <p:nvPr/>
            </p:nvSpPr>
            <p:spPr>
              <a:xfrm>
                <a:off x="805" y="1447"/>
                <a:ext cx="803" cy="268"/>
              </a:xfrm>
              <a:prstGeom prst="rect">
                <a:avLst/>
              </a:prstGeom>
              <a:noFill/>
              <a:ln w="9525">
                <a:noFill/>
              </a:ln>
            </p:spPr>
            <p:txBody>
              <a:bodyPr wrap="square" anchor="t">
                <a:spAutoFit/>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1996</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p>
            </p:txBody>
          </p:sp>
        </p:grpSp>
        <p:grpSp>
          <p:nvGrpSpPr>
            <p:cNvPr id="305180" name="组合 305179"/>
            <p:cNvGrpSpPr/>
            <p:nvPr/>
          </p:nvGrpSpPr>
          <p:grpSpPr>
            <a:xfrm>
              <a:off x="3265" y="2192"/>
              <a:ext cx="1461" cy="1200"/>
              <a:chOff x="1614" y="960"/>
              <a:chExt cx="584" cy="480"/>
            </a:xfrm>
          </p:grpSpPr>
          <p:sp>
            <p:nvSpPr>
              <p:cNvPr id="9244" name="椭圆 305180"/>
              <p:cNvSpPr/>
              <p:nvPr/>
            </p:nvSpPr>
            <p:spPr>
              <a:xfrm>
                <a:off x="1614" y="1296"/>
                <a:ext cx="432" cy="144"/>
              </a:xfrm>
              <a:prstGeom prst="ellipse">
                <a:avLst/>
              </a:prstGeom>
              <a:solidFill>
                <a:srgbClr val="0F2145">
                  <a:alpha val="29999"/>
                </a:srgbClr>
              </a:soli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5" name="椭圆 305181"/>
              <p:cNvSpPr/>
              <p:nvPr/>
            </p:nvSpPr>
            <p:spPr>
              <a:xfrm>
                <a:off x="1691" y="960"/>
                <a:ext cx="430" cy="430"/>
              </a:xfrm>
              <a:prstGeom prst="ellipse">
                <a:avLst/>
              </a:prstGeom>
              <a:gradFill rotWithShape="1">
                <a:gsLst>
                  <a:gs pos="0">
                    <a:srgbClr val="636869"/>
                  </a:gs>
                  <a:gs pos="100000">
                    <a:srgbClr val="D6E1E2"/>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6" name="椭圆 305182"/>
              <p:cNvSpPr/>
              <p:nvPr/>
            </p:nvSpPr>
            <p:spPr>
              <a:xfrm>
                <a:off x="1690" y="960"/>
                <a:ext cx="455" cy="480"/>
              </a:xfrm>
              <a:prstGeom prst="ellipse">
                <a:avLst/>
              </a:prstGeom>
              <a:gradFill rotWithShape="1">
                <a:gsLst>
                  <a:gs pos="0">
                    <a:srgbClr val="D6E1E2">
                      <a:alpha val="0"/>
                    </a:srgbClr>
                  </a:gs>
                  <a:gs pos="100000">
                    <a:srgbClr val="F1F5F5"/>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7" name="椭圆 305183"/>
              <p:cNvSpPr/>
              <p:nvPr/>
            </p:nvSpPr>
            <p:spPr>
              <a:xfrm>
                <a:off x="1701" y="966"/>
                <a:ext cx="399" cy="392"/>
              </a:xfrm>
              <a:prstGeom prst="ellipse">
                <a:avLst/>
              </a:prstGeom>
              <a:gradFill rotWithShape="1">
                <a:gsLst>
                  <a:gs pos="0">
                    <a:srgbClr val="AAB2B3"/>
                  </a:gs>
                  <a:gs pos="100000">
                    <a:srgbClr val="D6E1E2">
                      <a:alpha val="48000"/>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8" name="椭圆 305184"/>
              <p:cNvSpPr/>
              <p:nvPr/>
            </p:nvSpPr>
            <p:spPr>
              <a:xfrm>
                <a:off x="1724" y="978"/>
                <a:ext cx="355" cy="317"/>
              </a:xfrm>
              <a:prstGeom prst="ellipse">
                <a:avLst/>
              </a:prstGeom>
              <a:gradFill rotWithShape="1">
                <a:gsLst>
                  <a:gs pos="0">
                    <a:srgbClr val="FFFFFF"/>
                  </a:gs>
                  <a:gs pos="100000">
                    <a:srgbClr val="D6E1E2">
                      <a:alpha val="37999"/>
                    </a:srgbClr>
                  </a:gs>
                </a:gsLst>
                <a:lin ang="5400000" scaled="1"/>
                <a:tileRect/>
              </a:gradFill>
              <a:ln w="9525">
                <a:noFill/>
              </a:ln>
            </p:spPr>
            <p:txBody>
              <a:bodyPr anchor="t"/>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9249" name="文本框 305185"/>
              <p:cNvSpPr txBox="1"/>
              <p:nvPr/>
            </p:nvSpPr>
            <p:spPr>
              <a:xfrm>
                <a:off x="1614" y="1101"/>
                <a:ext cx="584" cy="192"/>
              </a:xfrm>
              <a:prstGeom prst="rect">
                <a:avLst/>
              </a:prstGeom>
              <a:noFill/>
              <a:ln w="9525">
                <a:noFill/>
              </a:ln>
            </p:spPr>
            <p:txBody>
              <a:bodyPr wrap="square" anchor="t">
                <a:spAutoFit/>
              </a:bodyPr>
              <a:lstStyle/>
              <a:p>
                <a:pPr algn="ct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1995</a:t>
                </a: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p>
            </p:txBody>
          </p:sp>
        </p:grpSp>
        <p:sp>
          <p:nvSpPr>
            <p:cNvPr id="305187" name="AutoShape 7"/>
            <p:cNvSpPr/>
            <p:nvPr/>
          </p:nvSpPr>
          <p:spPr>
            <a:xfrm>
              <a:off x="5065" y="2391"/>
              <a:ext cx="8598" cy="759"/>
            </a:xfrm>
            <a:prstGeom prst="roundRect">
              <a:avLst>
                <a:gd name="adj" fmla="val 12023"/>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05190" name="矩形 305189"/>
            <p:cNvSpPr/>
            <p:nvPr/>
          </p:nvSpPr>
          <p:spPr>
            <a:xfrm>
              <a:off x="5273" y="2338"/>
              <a:ext cx="8390" cy="480"/>
            </a:xfrm>
            <a:prstGeom prst="rect">
              <a:avLst/>
            </a:prstGeom>
            <a:noFill/>
            <a:ln w="9525">
              <a:noFill/>
            </a:ln>
            <a:effectLst>
              <a:prstShdw prst="shdw17" dist="17961" dir="2699999">
                <a:srgbClr val="5C5C99"/>
              </a:prstShdw>
            </a:effectLst>
          </p:spPr>
          <p:txBody>
            <a:bodyPr anchor="t">
              <a:spAutoFit/>
            </a:bodyPr>
            <a:lstStyle/>
            <a:p>
              <a:pPr>
                <a:buClr>
                  <a:srgbClr val="FF9900"/>
                </a:buClr>
                <a:buSzPct val="70000"/>
                <a:buFont typeface="Wingdings" panose="05000000000000000000" pitchFamily="2" charset="2"/>
                <a:buChar char="l"/>
              </a:pP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美国自然科学基金会</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(NSF)</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开始着手对互联网进行系统的测量</a:t>
              </a:r>
              <a:endPar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5191" name="AutoShape 7"/>
            <p:cNvSpPr/>
            <p:nvPr/>
          </p:nvSpPr>
          <p:spPr>
            <a:xfrm>
              <a:off x="3914" y="3405"/>
              <a:ext cx="9363" cy="1200"/>
            </a:xfrm>
            <a:prstGeom prst="roundRect">
              <a:avLst>
                <a:gd name="adj" fmla="val 12023"/>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05192" name="矩形 305191"/>
            <p:cNvSpPr/>
            <p:nvPr/>
          </p:nvSpPr>
          <p:spPr>
            <a:xfrm>
              <a:off x="4065" y="3503"/>
              <a:ext cx="9062" cy="800"/>
            </a:xfrm>
            <a:prstGeom prst="rect">
              <a:avLst/>
            </a:prstGeom>
            <a:noFill/>
            <a:ln w="9525">
              <a:noFill/>
            </a:ln>
            <a:effectLst>
              <a:prstShdw prst="shdw17" dist="17961" dir="2699999">
                <a:srgbClr val="5C5C99"/>
              </a:prstShdw>
            </a:effectLst>
          </p:spPr>
          <p:txBody>
            <a:bodyPr wrap="square" anchor="t">
              <a:spAutoFit/>
            </a:bodyPr>
            <a:lstStyle/>
            <a:p>
              <a:pPr>
                <a:buClr>
                  <a:srgbClr val="FF9900"/>
                </a:buClr>
                <a:buSzPct val="70000"/>
                <a:buFont typeface="Wingdings" panose="05000000000000000000" pitchFamily="2" charset="2"/>
                <a:buChar char="l"/>
              </a:pP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美国国家应用网络研究实验室在</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NSF的支持下召开了互联网统计与指标分析</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工作，</a:t>
              </a:r>
              <a:r>
                <a:rPr lang="en-US" altLang="zh-CN"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这标志着大规模、系统化网络性能测量的开始</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5193" name="AutoShape 7"/>
            <p:cNvSpPr/>
            <p:nvPr/>
          </p:nvSpPr>
          <p:spPr>
            <a:xfrm>
              <a:off x="2825" y="4881"/>
              <a:ext cx="10773" cy="1583"/>
            </a:xfrm>
            <a:prstGeom prst="roundRect">
              <a:avLst>
                <a:gd name="adj" fmla="val 12023"/>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05194" name="矩形 305193"/>
            <p:cNvSpPr/>
            <p:nvPr/>
          </p:nvSpPr>
          <p:spPr>
            <a:xfrm>
              <a:off x="3015" y="4893"/>
              <a:ext cx="10460" cy="1121"/>
            </a:xfrm>
            <a:prstGeom prst="rect">
              <a:avLst/>
            </a:prstGeom>
            <a:noFill/>
            <a:ln w="9525">
              <a:noFill/>
            </a:ln>
            <a:effectLst>
              <a:prstShdw prst="shdw17" dist="17961" dir="2699999">
                <a:srgbClr val="5C5C99"/>
              </a:prstShdw>
            </a:effectLst>
          </p:spPr>
          <p:txBody>
            <a:bodyPr wrap="square" anchor="t">
              <a:spAutoFit/>
            </a:bodyPr>
            <a:lstStyle/>
            <a:p>
              <a:pPr>
                <a:buClr>
                  <a:srgbClr val="FF9900"/>
                </a:buClr>
                <a:buSzPct val="70000"/>
                <a:buFont typeface="Wingdings" panose="05000000000000000000" pitchFamily="2" charset="2"/>
                <a:buChar char="l"/>
              </a:pP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互联网数据分析合作组织</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CAIDA)</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在美国加州大学圣地亚哥分校超级计算中心成立</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对网络测量的相关理论和方法展开系统研究</a:t>
              </a: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IETF成立IP性能指标工作组</a:t>
              </a:r>
              <a:r>
                <a:rPr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(IPPM-WG), 对 </a:t>
              </a:r>
              <a:r>
                <a:rPr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IP网络性能测量框架、指标定义与指标测量方法进行研究</a:t>
              </a:r>
              <a:endPar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5198" name="AutoShape 7"/>
            <p:cNvSpPr/>
            <p:nvPr/>
          </p:nvSpPr>
          <p:spPr>
            <a:xfrm>
              <a:off x="5158" y="6865"/>
              <a:ext cx="8505" cy="1553"/>
            </a:xfrm>
            <a:prstGeom prst="roundRect">
              <a:avLst>
                <a:gd name="adj" fmla="val 12023"/>
              </a:avLst>
            </a:prstGeom>
            <a:solidFill>
              <a:schemeClr val="bg1"/>
            </a:solidFill>
            <a:ln w="28575" cap="flat" cmpd="sng">
              <a:solidFill>
                <a:srgbClr val="FF9900"/>
              </a:solidFill>
              <a:prstDash val="solid"/>
              <a:round/>
              <a:headEnd type="none" w="med" len="med"/>
              <a:tailEnd type="none" w="med" len="med"/>
            </a:ln>
          </p:spPr>
          <p:txBody>
            <a:bodyPr lIns="38567" tIns="30853" rIns="38567" bIns="30853" anchor="t"/>
            <a:lstStyle/>
            <a:p>
              <a:pPr marL="196850" indent="-196850" defTabSz="873125"/>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05199" name="矩形 305198"/>
            <p:cNvSpPr/>
            <p:nvPr/>
          </p:nvSpPr>
          <p:spPr>
            <a:xfrm>
              <a:off x="5160" y="6988"/>
              <a:ext cx="8314" cy="1121"/>
            </a:xfrm>
            <a:prstGeom prst="rect">
              <a:avLst/>
            </a:prstGeom>
            <a:noFill/>
            <a:ln w="9525">
              <a:noFill/>
            </a:ln>
            <a:effectLst>
              <a:prstShdw prst="shdw17" dist="17961" dir="2699999">
                <a:srgbClr val="5C5C99"/>
              </a:prstShdw>
            </a:effectLst>
          </p:spPr>
          <p:txBody>
            <a:bodyPr wrap="square" anchor="t">
              <a:spAutoFit/>
            </a:bodyPr>
            <a:lstStyle/>
            <a:p>
              <a:pPr>
                <a:buClr>
                  <a:srgbClr val="FF9900"/>
                </a:buClr>
                <a:buSzPct val="70000"/>
                <a:buFont typeface="Wingdings" panose="05000000000000000000" pitchFamily="2" charset="2"/>
                <a:buChar char="l"/>
              </a:pPr>
              <a:r>
                <a:rPr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国际上许多科研组织和大学都成立了与网络测量相关的组织, 建立了多个网络测量体系, 借助其广泛分布的测量站点,在全球范围内对 Interent的性能状况进行监测和分析</a:t>
              </a:r>
            </a:p>
          </p:txBody>
        </p:sp>
      </p:grpSp>
      <p:sp>
        <p:nvSpPr>
          <p:cNvPr id="4" name="内容占位符 3"/>
          <p:cNvSpPr>
            <a:spLocks noGrp="1"/>
          </p:cNvSpPr>
          <p:nvPr>
            <p:ph idx="1"/>
          </p:nvPr>
        </p:nvSpPr>
        <p:spPr>
          <a:xfrm>
            <a:off x="761717" y="1388733"/>
            <a:ext cx="10478770" cy="1518285"/>
          </a:xfrm>
        </p:spPr>
        <p:txBody>
          <a:bodyPr>
            <a:normAutofit lnSpcReduction="10000"/>
          </a:bodyPr>
          <a:lstStyle/>
          <a:p>
            <a:pPr>
              <a:lnSpc>
                <a:spcPct val="120000"/>
              </a:lnSpc>
            </a:pPr>
            <a:r>
              <a:rPr kumimoji="1" lang="zh-CN" altLang="en-US" dirty="0"/>
              <a:t> 网络测量概念</a:t>
            </a:r>
            <a:endParaRPr kumimoji="1" lang="en-US" altLang="zh-CN" dirty="0"/>
          </a:p>
          <a:p>
            <a:pPr marL="0" indent="0">
              <a:lnSpc>
                <a:spcPct val="120000"/>
              </a:lnSpc>
              <a:spcBef>
                <a:spcPts val="800"/>
              </a:spcBef>
              <a:buNone/>
            </a:pPr>
            <a:r>
              <a:rPr lang="en-US" altLang="zh-CN" sz="2400" dirty="0"/>
              <a:t>       </a:t>
            </a:r>
            <a:r>
              <a:rPr lang="zh-CN" altLang="en-US" sz="2400" dirty="0"/>
              <a:t>网络测量是按照一定的方法和技术，利用软件或硬件工具来量度网络的运行状态、表征网络特性的一系列活动的总和。</a:t>
            </a:r>
            <a:endParaRPr lang="zh-CN" altLang="en-US" dirty="0"/>
          </a:p>
          <a:p>
            <a:pPr>
              <a:lnSpc>
                <a:spcPct val="120000"/>
              </a:lnSpc>
            </a:pP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rcRect l="14288" t="22185" r="2335"/>
          <a:stretch>
            <a:fillRect/>
          </a:stretch>
        </p:blipFill>
        <p:spPr>
          <a:xfrm>
            <a:off x="7321530" y="4823152"/>
            <a:ext cx="3948706" cy="1945005"/>
          </a:xfrm>
          <a:prstGeom prst="rect">
            <a:avLst/>
          </a:prstGeom>
        </p:spPr>
      </p:pic>
      <p:pic>
        <p:nvPicPr>
          <p:cNvPr id="7" name="图片 6"/>
          <p:cNvPicPr>
            <a:picLocks noChangeAspect="1"/>
          </p:cNvPicPr>
          <p:nvPr/>
        </p:nvPicPr>
        <p:blipFill>
          <a:blip r:embed="rId4"/>
          <a:srcRect l="5043" t="28022" r="4340" b="7475"/>
          <a:stretch>
            <a:fillRect/>
          </a:stretch>
        </p:blipFill>
        <p:spPr>
          <a:xfrm>
            <a:off x="7296590" y="2903494"/>
            <a:ext cx="4463460" cy="1683394"/>
          </a:xfrm>
          <a:prstGeom prst="rect">
            <a:avLst/>
          </a:prstGeom>
        </p:spPr>
      </p:pic>
      <p:sp>
        <p:nvSpPr>
          <p:cNvPr id="11" name="内容占位符 3"/>
          <p:cNvSpPr>
            <a:spLocks noGrp="1"/>
          </p:cNvSpPr>
          <p:nvPr/>
        </p:nvSpPr>
        <p:spPr>
          <a:xfrm>
            <a:off x="1877587" y="6346143"/>
            <a:ext cx="2436794" cy="514784"/>
          </a:xfrm>
          <a:prstGeom prst="rect">
            <a:avLst/>
          </a:prstGeom>
        </p:spPr>
        <p:txBody>
          <a:bodyPr vert="horz" lIns="91440" tIns="45720" rIns="91440" bIns="45720" rtlCol="0">
            <a:norm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30505">
              <a:lnSpc>
                <a:spcPct val="120000"/>
              </a:lnSpc>
              <a:buFont typeface="Arial" panose="020B0604020202020204" pitchFamily="34" charset="0"/>
              <a:buChar char="•"/>
            </a:pPr>
            <a:r>
              <a:rPr kumimoji="1" lang="zh-CN" altLang="en-US" sz="2200" dirty="0"/>
              <a:t>技术起源   </a:t>
            </a:r>
          </a:p>
          <a:p>
            <a:pPr>
              <a:lnSpc>
                <a:spcPct val="120000"/>
              </a:lnSpc>
              <a:buSzPct val="95000"/>
              <a:buFont typeface="Wingdings" panose="05000000000000000000" charset="0"/>
              <a:buChar char="l"/>
            </a:pPr>
            <a:endParaRPr lang="zh-CN" altLang="en-US" sz="1800" dirty="0"/>
          </a:p>
          <a:p>
            <a:pPr>
              <a:lnSpc>
                <a:spcPct val="120000"/>
              </a:lnSpc>
            </a:pPr>
            <a:endParaRPr kumimoji="1" lang="zh-CN" altLang="en-US" sz="1800" dirty="0"/>
          </a:p>
        </p:txBody>
      </p:sp>
      <p:sp>
        <p:nvSpPr>
          <p:cNvPr id="12" name="内容占位符 3"/>
          <p:cNvSpPr>
            <a:spLocks noGrp="1"/>
          </p:cNvSpPr>
          <p:nvPr/>
        </p:nvSpPr>
        <p:spPr>
          <a:xfrm>
            <a:off x="9655754" y="4703693"/>
            <a:ext cx="2708784" cy="679941"/>
          </a:xfrm>
          <a:prstGeom prst="rect">
            <a:avLst/>
          </a:prstGeom>
        </p:spPr>
        <p:txBody>
          <a:bodyPr vert="horz" lIns="91440" tIns="45720" rIns="91440" bIns="45720" rtlCol="0">
            <a:norm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30505">
              <a:lnSpc>
                <a:spcPct val="120000"/>
              </a:lnSpc>
              <a:buFont typeface="Arial" panose="020B0604020202020204" pitchFamily="34" charset="0"/>
              <a:buChar char="•"/>
            </a:pPr>
            <a:r>
              <a:rPr kumimoji="1" lang="zh-CN" altLang="en-US" sz="2200" dirty="0"/>
              <a:t>网络测量分类 </a:t>
            </a:r>
          </a:p>
          <a:p>
            <a:pPr indent="-230505">
              <a:lnSpc>
                <a:spcPct val="120000"/>
              </a:lnSpc>
              <a:buFont typeface="Arial" panose="020B0604020202020204" pitchFamily="34" charset="0"/>
              <a:buChar char="•"/>
            </a:pPr>
            <a:endParaRPr kumimoji="1" lang="zh-CN" altLang="en-US" sz="2200" dirty="0"/>
          </a:p>
          <a:p>
            <a:pPr indent="-230505">
              <a:lnSpc>
                <a:spcPct val="120000"/>
              </a:lnSpc>
              <a:buFont typeface="Arial" panose="020B0604020202020204" pitchFamily="34" charset="0"/>
              <a:buChar char="•"/>
            </a:pPr>
            <a:endParaRPr kumimoji="1" lang="zh-CN" altLang="en-US" sz="2200" dirty="0"/>
          </a:p>
        </p:txBody>
      </p:sp>
      <p:sp>
        <p:nvSpPr>
          <p:cNvPr id="13" name="内容占位符 3"/>
          <p:cNvSpPr>
            <a:spLocks noGrp="1"/>
          </p:cNvSpPr>
          <p:nvPr/>
        </p:nvSpPr>
        <p:spPr>
          <a:xfrm>
            <a:off x="9659183" y="6111633"/>
            <a:ext cx="2378710" cy="537845"/>
          </a:xfrm>
          <a:prstGeom prst="rect">
            <a:avLst/>
          </a:prstGeom>
        </p:spPr>
        <p:txBody>
          <a:bodyPr vert="horz" lIns="91440" tIns="45720" rIns="91440" bIns="45720" rtlCol="0">
            <a:norm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30505">
              <a:lnSpc>
                <a:spcPct val="120000"/>
              </a:lnSpc>
              <a:buFont typeface="Arial" panose="020B0604020202020204" pitchFamily="34" charset="0"/>
              <a:buChar char="•"/>
            </a:pPr>
            <a:r>
              <a:rPr kumimoji="1" lang="zh-CN" altLang="en-US" sz="2200" dirty="0"/>
              <a:t>网络测量指标 </a:t>
            </a:r>
          </a:p>
          <a:p>
            <a:pPr indent="-230505">
              <a:lnSpc>
                <a:spcPct val="120000"/>
              </a:lnSpc>
              <a:buFont typeface="Arial" panose="020B0604020202020204" pitchFamily="34" charset="0"/>
              <a:buChar char="•"/>
            </a:pPr>
            <a:endParaRPr kumimoji="1" lang="zh-CN" altLang="en-US" sz="2200" dirty="0"/>
          </a:p>
          <a:p>
            <a:pPr indent="-230505">
              <a:lnSpc>
                <a:spcPct val="120000"/>
              </a:lnSpc>
              <a:buFont typeface="Arial" panose="020B0604020202020204" pitchFamily="34" charset="0"/>
              <a:buChar char="•"/>
            </a:pPr>
            <a:endParaRPr kumimoji="1" lang="zh-CN" altLang="en-US" sz="2200" dirty="0"/>
          </a:p>
        </p:txBody>
      </p:sp>
      <p:sp>
        <p:nvSpPr>
          <p:cNvPr id="50" name="文本框 49">
            <a:extLst>
              <a:ext uri="{FF2B5EF4-FFF2-40B4-BE49-F238E27FC236}">
                <a16:creationId xmlns:a16="http://schemas.microsoft.com/office/drawing/2014/main" id="{644518CD-02AA-40B4-9A00-C331B63B875F}"/>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
        <p:nvSpPr>
          <p:cNvPr id="51" name="灯片编号占位符 3">
            <a:extLst>
              <a:ext uri="{FF2B5EF4-FFF2-40B4-BE49-F238E27FC236}">
                <a16:creationId xmlns:a16="http://schemas.microsoft.com/office/drawing/2014/main" id="{243DF414-4C6C-C349-B047-EF85ABE85A82}"/>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pPr/>
              <a:t>97</a:t>
            </a:fld>
            <a:endParaRPr kumimoji="1"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t>网络测量的重要性</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pPr/>
              <a:t>98</a:t>
            </a:fld>
            <a:endParaRPr kumimoji="1" lang="zh-CN" altLang="en-US" dirty="0"/>
          </a:p>
        </p:txBody>
      </p:sp>
      <p:sp>
        <p:nvSpPr>
          <p:cNvPr id="5" name="内容占位符 2"/>
          <p:cNvSpPr>
            <a:spLocks noGrp="1"/>
          </p:cNvSpPr>
          <p:nvPr/>
        </p:nvSpPr>
        <p:spPr>
          <a:xfrm>
            <a:off x="1219073" y="2089603"/>
            <a:ext cx="6628130" cy="2470150"/>
          </a:xfrm>
          <a:prstGeom prst="rect">
            <a:avLst/>
          </a:prstGeom>
          <a:ln w="6350" cmpd="sng">
            <a:no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150" indent="-311150">
              <a:lnSpc>
                <a:spcPct val="110000"/>
              </a:lnSpc>
            </a:pPr>
            <a:r>
              <a:rPr kumimoji="1" lang="zh-CN" altLang="en-US" sz="2400" dirty="0"/>
              <a:t>以</a:t>
            </a:r>
            <a:r>
              <a:rPr kumimoji="1" lang="en-US" altLang="zh-CN" sz="2400" dirty="0"/>
              <a:t>TCP/IP</a:t>
            </a:r>
            <a:r>
              <a:rPr kumimoji="1" lang="zh-CN" altLang="en-US" sz="2400" dirty="0"/>
              <a:t>架构为主的网络流量爆炸式增长</a:t>
            </a:r>
          </a:p>
          <a:p>
            <a:pPr marL="0" indent="0">
              <a:lnSpc>
                <a:spcPct val="110000"/>
              </a:lnSpc>
              <a:buNone/>
            </a:pPr>
            <a:r>
              <a:rPr kumimoji="1" lang="zh-CN" altLang="en-US" sz="2400" dirty="0"/>
              <a:t>截至</a:t>
            </a:r>
            <a:r>
              <a:rPr kumimoji="1" lang="en-US" altLang="zh-CN" sz="2400" dirty="0"/>
              <a:t>2020</a:t>
            </a:r>
            <a:r>
              <a:rPr kumimoji="1" lang="zh-CN" altLang="en-US" sz="2400" dirty="0"/>
              <a:t>年</a:t>
            </a:r>
            <a:r>
              <a:rPr kumimoji="1" lang="en-US" altLang="zh-CN" sz="2400" dirty="0"/>
              <a:t>6</a:t>
            </a:r>
            <a:r>
              <a:rPr kumimoji="1" lang="zh-CN" altLang="en-US" sz="2400" dirty="0"/>
              <a:t>月：</a:t>
            </a:r>
          </a:p>
          <a:p>
            <a:pPr lvl="1">
              <a:lnSpc>
                <a:spcPct val="110000"/>
              </a:lnSpc>
            </a:pPr>
            <a:r>
              <a:rPr kumimoji="1" lang="zh-CN" altLang="en-US" dirty="0"/>
              <a:t>网民规模</a:t>
            </a:r>
            <a:r>
              <a:rPr kumimoji="1" lang="zh-CN" altLang="en-US" b="1" dirty="0">
                <a:solidFill>
                  <a:srgbClr val="C00000"/>
                </a:solidFill>
              </a:rPr>
              <a:t>9.40亿</a:t>
            </a:r>
            <a:r>
              <a:rPr kumimoji="1" lang="zh-CN" altLang="en-US" dirty="0"/>
              <a:t>，互联网普及率达67.0%</a:t>
            </a:r>
          </a:p>
          <a:p>
            <a:pPr lvl="1">
              <a:lnSpc>
                <a:spcPct val="110000"/>
              </a:lnSpc>
            </a:pPr>
            <a:r>
              <a:rPr kumimoji="1" lang="zh-CN" altLang="en-US" dirty="0"/>
              <a:t>IPv4地址数量38</a:t>
            </a:r>
            <a:r>
              <a:rPr kumimoji="1" lang="en-US" altLang="zh-CN" dirty="0"/>
              <a:t>907</a:t>
            </a:r>
            <a:r>
              <a:rPr kumimoji="1" lang="zh-CN" altLang="en-US" dirty="0"/>
              <a:t>万个，IPv6地址数量</a:t>
            </a:r>
            <a:r>
              <a:rPr kumimoji="1" lang="zh-CN" altLang="en-US" b="1" dirty="0">
                <a:solidFill>
                  <a:srgbClr val="C00000"/>
                </a:solidFill>
              </a:rPr>
              <a:t>全球第一</a:t>
            </a:r>
            <a:endParaRPr kumimoji="1" lang="zh-CN" altLang="en-US" dirty="0"/>
          </a:p>
          <a:p>
            <a:pPr marL="457200" lvl="1" indent="0">
              <a:lnSpc>
                <a:spcPct val="110000"/>
              </a:lnSpc>
              <a:buNone/>
            </a:pPr>
            <a:endParaRPr kumimoji="1" lang="zh-CN" altLang="en-US" dirty="0"/>
          </a:p>
          <a:p>
            <a:pPr lvl="1">
              <a:lnSpc>
                <a:spcPct val="110000"/>
              </a:lnSpc>
            </a:pPr>
            <a:endParaRPr kumimoji="1" lang="zh-CN" altLang="en-US" dirty="0"/>
          </a:p>
          <a:p>
            <a:pPr lvl="1">
              <a:lnSpc>
                <a:spcPct val="110000"/>
              </a:lnSpc>
            </a:pPr>
            <a:endParaRPr kumimoji="1" lang="zh-CN" altLang="en-US" dirty="0"/>
          </a:p>
          <a:p>
            <a:pPr marL="457200" lvl="1" indent="0">
              <a:lnSpc>
                <a:spcPct val="110000"/>
              </a:lnSpc>
              <a:buNone/>
            </a:pPr>
            <a:endParaRPr kumimoji="1" lang="zh-CN" altLang="en-US" dirty="0"/>
          </a:p>
        </p:txBody>
      </p:sp>
      <p:sp>
        <p:nvSpPr>
          <p:cNvPr id="24" name="内容占位符 2"/>
          <p:cNvSpPr>
            <a:spLocks noGrp="1"/>
          </p:cNvSpPr>
          <p:nvPr/>
        </p:nvSpPr>
        <p:spPr>
          <a:xfrm>
            <a:off x="1219073" y="4522470"/>
            <a:ext cx="6445885" cy="1877695"/>
          </a:xfrm>
          <a:prstGeom prst="rect">
            <a:avLst/>
          </a:prstGeom>
          <a:ln w="6350" cmpd="sng">
            <a:noFill/>
            <a:prstDash val="solid"/>
          </a:ln>
        </p:spPr>
        <p:txBody>
          <a:bodyPr vert="horz" lIns="91440" tIns="45720" rIns="91440" bIns="45720" rtlCol="0">
            <a:normAutofit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150" indent="-311150">
              <a:lnSpc>
                <a:spcPct val="110000"/>
              </a:lnSpc>
            </a:pPr>
            <a:r>
              <a:rPr kumimoji="1" lang="zh-CN" altLang="en-US" sz="2400" dirty="0"/>
              <a:t>但是，</a:t>
            </a:r>
            <a:r>
              <a:rPr kumimoji="1" lang="en-US" altLang="zh-CN" sz="2400" dirty="0"/>
              <a:t>IP</a:t>
            </a:r>
            <a:r>
              <a:rPr kumimoji="1" lang="zh-CN" altLang="en-US" sz="2400" dirty="0"/>
              <a:t>网络存在一些</a:t>
            </a:r>
            <a:r>
              <a:rPr kumimoji="1" lang="zh-CN" altLang="en-US" sz="2400" b="1" dirty="0">
                <a:solidFill>
                  <a:srgbClr val="C00000"/>
                </a:solidFill>
                <a:sym typeface="+mn-ea"/>
              </a:rPr>
              <a:t>固有的缺陷</a:t>
            </a:r>
            <a:endParaRPr kumimoji="1" lang="zh-CN" altLang="en-US" sz="2400" dirty="0"/>
          </a:p>
          <a:p>
            <a:pPr lvl="1">
              <a:lnSpc>
                <a:spcPct val="110000"/>
              </a:lnSpc>
            </a:pPr>
            <a:r>
              <a:rPr kumimoji="1" lang="zh-CN" altLang="en-US" dirty="0"/>
              <a:t>服务质量难以保证</a:t>
            </a:r>
          </a:p>
          <a:p>
            <a:pPr lvl="1">
              <a:lnSpc>
                <a:spcPct val="110000"/>
              </a:lnSpc>
            </a:pPr>
            <a:r>
              <a:rPr kumimoji="1" lang="zh-CN" altLang="en-US" dirty="0"/>
              <a:t>无法确保网络安全</a:t>
            </a:r>
          </a:p>
          <a:p>
            <a:pPr lvl="1">
              <a:lnSpc>
                <a:spcPct val="110000"/>
              </a:lnSpc>
            </a:pPr>
            <a:r>
              <a:rPr kumimoji="1" lang="en-US" altLang="zh-CN" dirty="0"/>
              <a:t>......</a:t>
            </a:r>
            <a:endParaRPr kumimoji="1" lang="zh-CN" altLang="en-US" dirty="0"/>
          </a:p>
          <a:p>
            <a:pPr marL="457200" lvl="1" indent="0">
              <a:lnSpc>
                <a:spcPct val="110000"/>
              </a:lnSpc>
              <a:buNone/>
            </a:pPr>
            <a:endParaRPr kumimoji="1" lang="zh-CN" altLang="en-US" dirty="0"/>
          </a:p>
          <a:p>
            <a:pPr lvl="1">
              <a:lnSpc>
                <a:spcPct val="110000"/>
              </a:lnSpc>
            </a:pPr>
            <a:endParaRPr kumimoji="1" lang="zh-CN" altLang="en-US" dirty="0"/>
          </a:p>
          <a:p>
            <a:pPr lvl="1">
              <a:lnSpc>
                <a:spcPct val="110000"/>
              </a:lnSpc>
            </a:pPr>
            <a:endParaRPr kumimoji="1" lang="zh-CN" altLang="en-US" dirty="0"/>
          </a:p>
          <a:p>
            <a:pPr marL="457200" lvl="1" indent="0">
              <a:lnSpc>
                <a:spcPct val="110000"/>
              </a:lnSpc>
              <a:buNone/>
            </a:pPr>
            <a:endParaRPr kumimoji="1" lang="zh-CN" altLang="en-US" dirty="0"/>
          </a:p>
        </p:txBody>
      </p:sp>
      <p:pic>
        <p:nvPicPr>
          <p:cNvPr id="25" name="图片 24"/>
          <p:cNvPicPr>
            <a:picLocks noChangeAspect="1"/>
          </p:cNvPicPr>
          <p:nvPr/>
        </p:nvPicPr>
        <p:blipFill>
          <a:blip r:embed="rId3"/>
          <a:stretch>
            <a:fillRect/>
          </a:stretch>
        </p:blipFill>
        <p:spPr>
          <a:xfrm>
            <a:off x="5182870" y="454261"/>
            <a:ext cx="7062470" cy="3480435"/>
          </a:xfrm>
          <a:prstGeom prst="rect">
            <a:avLst/>
          </a:prstGeom>
        </p:spPr>
      </p:pic>
      <p:pic>
        <p:nvPicPr>
          <p:cNvPr id="29" name="图片 28"/>
          <p:cNvPicPr>
            <a:picLocks noChangeAspect="1"/>
          </p:cNvPicPr>
          <p:nvPr/>
        </p:nvPicPr>
        <p:blipFill>
          <a:blip r:embed="rId4"/>
          <a:stretch>
            <a:fillRect/>
          </a:stretch>
        </p:blipFill>
        <p:spPr>
          <a:xfrm>
            <a:off x="9506585" y="3504565"/>
            <a:ext cx="2626995" cy="3111500"/>
          </a:xfrm>
          <a:prstGeom prst="rect">
            <a:avLst/>
          </a:prstGeom>
        </p:spPr>
      </p:pic>
      <p:sp>
        <p:nvSpPr>
          <p:cNvPr id="30" name="右箭头 29"/>
          <p:cNvSpPr/>
          <p:nvPr/>
        </p:nvSpPr>
        <p:spPr>
          <a:xfrm>
            <a:off x="6499098" y="4724400"/>
            <a:ext cx="2043430" cy="671830"/>
          </a:xfrm>
          <a:prstGeom prst="right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内容占位符 2"/>
          <p:cNvSpPr>
            <a:spLocks noGrp="1"/>
          </p:cNvSpPr>
          <p:nvPr/>
        </p:nvSpPr>
        <p:spPr>
          <a:xfrm>
            <a:off x="8686800" y="3874135"/>
            <a:ext cx="6445885" cy="1877695"/>
          </a:xfrm>
          <a:prstGeom prst="rect">
            <a:avLst/>
          </a:prstGeom>
          <a:ln w="6350" cmpd="sng">
            <a:no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dirty="0">
                <a:solidFill>
                  <a:srgbClr val="7030A0"/>
                </a:solidFill>
                <a:sym typeface="+mn-ea"/>
              </a:rPr>
              <a:t>网络测量</a:t>
            </a:r>
            <a:endParaRPr kumimoji="1" lang="zh-CN" altLang="en-US" dirty="0"/>
          </a:p>
          <a:p>
            <a:pPr marL="457200" lvl="1" indent="0">
              <a:lnSpc>
                <a:spcPct val="110000"/>
              </a:lnSpc>
              <a:buNone/>
            </a:pPr>
            <a:endParaRPr kumimoji="1" lang="zh-CN" altLang="en-US" dirty="0"/>
          </a:p>
          <a:p>
            <a:pPr lvl="1">
              <a:lnSpc>
                <a:spcPct val="110000"/>
              </a:lnSpc>
            </a:pPr>
            <a:endParaRPr kumimoji="1" lang="zh-CN" altLang="en-US" dirty="0"/>
          </a:p>
          <a:p>
            <a:pPr lvl="1">
              <a:lnSpc>
                <a:spcPct val="110000"/>
              </a:lnSpc>
            </a:pPr>
            <a:endParaRPr kumimoji="1" lang="zh-CN" altLang="en-US" dirty="0"/>
          </a:p>
          <a:p>
            <a:pPr marL="457200" lvl="1" indent="0">
              <a:lnSpc>
                <a:spcPct val="110000"/>
              </a:lnSpc>
              <a:buNone/>
            </a:pPr>
            <a:endParaRPr kumimoji="1" lang="zh-CN" altLang="en-US" dirty="0"/>
          </a:p>
        </p:txBody>
      </p:sp>
      <p:sp>
        <p:nvSpPr>
          <p:cNvPr id="33" name="内容占位符 2"/>
          <p:cNvSpPr>
            <a:spLocks noGrp="1"/>
          </p:cNvSpPr>
          <p:nvPr/>
        </p:nvSpPr>
        <p:spPr>
          <a:xfrm>
            <a:off x="6222238" y="4498975"/>
            <a:ext cx="6445885" cy="1768475"/>
          </a:xfrm>
          <a:prstGeom prst="rect">
            <a:avLst/>
          </a:prstGeom>
          <a:ln w="6350" cmpd="sng">
            <a:no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kumimoji="1" lang="zh-CN" altLang="en-US" sz="2400" dirty="0"/>
              <a:t>如何检测这些问题？</a:t>
            </a:r>
          </a:p>
          <a:p>
            <a:pPr marL="0" indent="0">
              <a:lnSpc>
                <a:spcPct val="110000"/>
              </a:lnSpc>
              <a:buNone/>
            </a:pPr>
            <a:endParaRPr kumimoji="1" lang="zh-CN" altLang="en-US" sz="2400" dirty="0"/>
          </a:p>
          <a:p>
            <a:pPr marL="0" indent="0">
              <a:lnSpc>
                <a:spcPct val="110000"/>
              </a:lnSpc>
              <a:buNone/>
            </a:pPr>
            <a:r>
              <a:rPr kumimoji="1" lang="zh-CN" altLang="en-US" sz="2400" dirty="0">
                <a:sym typeface="+mn-ea"/>
              </a:rPr>
              <a:t>如何解决这些问题？</a:t>
            </a:r>
            <a:endParaRPr kumimoji="1" lang="zh-CN" altLang="en-US" dirty="0"/>
          </a:p>
          <a:p>
            <a:pPr marL="0" indent="0">
              <a:lnSpc>
                <a:spcPct val="110000"/>
              </a:lnSpc>
              <a:buNone/>
            </a:pPr>
            <a:endParaRPr kumimoji="1" lang="zh-CN" altLang="en-US" dirty="0"/>
          </a:p>
          <a:p>
            <a:pPr lvl="1">
              <a:lnSpc>
                <a:spcPct val="110000"/>
              </a:lnSpc>
            </a:pPr>
            <a:endParaRPr kumimoji="1" lang="zh-CN" altLang="en-US" dirty="0"/>
          </a:p>
          <a:p>
            <a:pPr marL="457200" lvl="1" indent="0">
              <a:lnSpc>
                <a:spcPct val="110000"/>
              </a:lnSpc>
              <a:buNone/>
            </a:pPr>
            <a:endParaRPr kumimoji="1" lang="zh-CN" altLang="en-US" dirty="0"/>
          </a:p>
        </p:txBody>
      </p:sp>
      <p:sp>
        <p:nvSpPr>
          <p:cNvPr id="11" name="页脚占位符 10"/>
          <p:cNvSpPr>
            <a:spLocks noGrp="1"/>
          </p:cNvSpPr>
          <p:nvPr>
            <p:ph type="ftr" sz="quarter" idx="11"/>
          </p:nvPr>
        </p:nvSpPr>
        <p:spPr>
          <a:xfrm>
            <a:off x="2945130" y="6400165"/>
            <a:ext cx="5741670" cy="365125"/>
          </a:xfrm>
        </p:spPr>
        <p:txBody>
          <a:bodyPr/>
          <a:lstStyle/>
          <a:p>
            <a:r>
              <a:rPr kumimoji="1" lang="zh-CN" altLang="en-US"/>
              <a:t>引自：</a:t>
            </a:r>
            <a:r>
              <a:rPr lang="en-US" altLang="zh-CN">
                <a:sym typeface="+mn-ea"/>
              </a:rPr>
              <a:t>2020</a:t>
            </a:r>
            <a:r>
              <a:rPr lang="zh-CN" altLang="en-US">
                <a:sym typeface="+mn-ea"/>
              </a:rPr>
              <a:t>年</a:t>
            </a:r>
            <a:r>
              <a:rPr lang="en-US" altLang="zh-CN">
                <a:sym typeface="+mn-ea"/>
              </a:rPr>
              <a:t>CNNIC</a:t>
            </a:r>
            <a:r>
              <a:rPr lang="zh-CN" altLang="en-US">
                <a:sym typeface="+mn-ea"/>
              </a:rPr>
              <a:t>发布的《第</a:t>
            </a:r>
            <a:r>
              <a:rPr lang="en-US" altLang="zh-CN">
                <a:sym typeface="+mn-ea"/>
              </a:rPr>
              <a:t>47</a:t>
            </a:r>
            <a:r>
              <a:rPr lang="zh-CN" altLang="en-US">
                <a:sym typeface="+mn-ea"/>
              </a:rPr>
              <a:t>次中国互联网发展报告》</a:t>
            </a:r>
            <a:endParaRPr kumimoji="1" lang="zh-CN" altLang="en-US" dirty="0"/>
          </a:p>
        </p:txBody>
      </p:sp>
      <p:grpSp>
        <p:nvGrpSpPr>
          <p:cNvPr id="4" name="组合 3"/>
          <p:cNvGrpSpPr/>
          <p:nvPr/>
        </p:nvGrpSpPr>
        <p:grpSpPr>
          <a:xfrm>
            <a:off x="541191" y="2939415"/>
            <a:ext cx="5709920" cy="3825875"/>
            <a:chOff x="541191" y="2939415"/>
            <a:chExt cx="5709920" cy="3825875"/>
          </a:xfrm>
        </p:grpSpPr>
        <p:pic>
          <p:nvPicPr>
            <p:cNvPr id="27" name="图片 26"/>
            <p:cNvPicPr>
              <a:picLocks noChangeAspect="1"/>
            </p:cNvPicPr>
            <p:nvPr/>
          </p:nvPicPr>
          <p:blipFill>
            <a:blip r:embed="rId5"/>
            <a:stretch>
              <a:fillRect/>
            </a:stretch>
          </p:blipFill>
          <p:spPr>
            <a:xfrm>
              <a:off x="541191" y="2939415"/>
              <a:ext cx="5709920" cy="3825875"/>
            </a:xfrm>
            <a:prstGeom prst="rect">
              <a:avLst/>
            </a:prstGeom>
          </p:spPr>
        </p:pic>
        <p:sp>
          <p:nvSpPr>
            <p:cNvPr id="9" name="文本占位符 2"/>
            <p:cNvSpPr txBox="1"/>
            <p:nvPr/>
          </p:nvSpPr>
          <p:spPr bwMode="auto">
            <a:xfrm>
              <a:off x="867347" y="6298729"/>
              <a:ext cx="4846955"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lstStyle>
              <a:lvl1pPr marL="0" indent="0" algn="l" rtl="0" eaLnBrk="0" fontAlgn="base" hangingPunct="0">
                <a:spcBef>
                  <a:spcPct val="20000"/>
                </a:spcBef>
                <a:spcAft>
                  <a:spcPct val="0"/>
                </a:spcAft>
                <a:buFont typeface="Arial" panose="020B0604020202020204" pitchFamily="34" charset="0"/>
                <a:buNone/>
                <a:defRPr sz="2000">
                  <a:solidFill>
                    <a:schemeClr val="tx1"/>
                  </a:solidFill>
                  <a:latin typeface="+mn-lt"/>
                  <a:ea typeface="+mn-ea"/>
                  <a:cs typeface="+mn-cs"/>
                </a:defRPr>
              </a:lvl1pPr>
              <a:lvl2pPr marL="457200" indent="0" algn="l" rtl="0" eaLnBrk="0" fontAlgn="base" hangingPunct="0">
                <a:spcBef>
                  <a:spcPct val="20000"/>
                </a:spcBef>
                <a:spcAft>
                  <a:spcPct val="0"/>
                </a:spcAft>
                <a:buFont typeface="Arial" panose="020B0604020202020204" pitchFamily="34" charset="0"/>
                <a:buNone/>
                <a:defRPr sz="1800">
                  <a:solidFill>
                    <a:schemeClr val="tx1"/>
                  </a:solidFill>
                  <a:latin typeface="+mn-lt"/>
                  <a:ea typeface="+mn-ea"/>
                </a:defRPr>
              </a:lvl2pPr>
              <a:lvl3pPr marL="914400" indent="0" algn="l" rtl="0" eaLnBrk="0" fontAlgn="base" hangingPunct="0">
                <a:spcBef>
                  <a:spcPct val="20000"/>
                </a:spcBef>
                <a:spcAft>
                  <a:spcPct val="0"/>
                </a:spcAft>
                <a:buFont typeface="Arial" panose="020B0604020202020204" pitchFamily="34" charset="0"/>
                <a:buNone/>
                <a:defRPr sz="1600">
                  <a:solidFill>
                    <a:schemeClr val="tx1"/>
                  </a:solidFill>
                  <a:latin typeface="+mn-lt"/>
                  <a:ea typeface="+mn-ea"/>
                </a:defRPr>
              </a:lvl3pPr>
              <a:lvl4pPr marL="13716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4pPr>
              <a:lvl5pPr marL="18288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5pPr>
              <a:lvl6pPr marL="22860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6pPr>
              <a:lvl7pPr marL="27432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7pPr>
              <a:lvl8pPr marL="32004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8pPr>
              <a:lvl9pPr marL="3657600" indent="0" algn="l" rtl="0" eaLnBrk="0" fontAlgn="base" hangingPunct="0">
                <a:spcBef>
                  <a:spcPct val="20000"/>
                </a:spcBef>
                <a:spcAft>
                  <a:spcPct val="0"/>
                </a:spcAft>
                <a:buFont typeface="Arial" panose="020B0604020202020204" pitchFamily="34" charset="0"/>
                <a:buNone/>
                <a:defRPr sz="1400">
                  <a:solidFill>
                    <a:schemeClr val="tx1"/>
                  </a:solidFill>
                  <a:latin typeface="+mn-lt"/>
                  <a:ea typeface="+mn-ea"/>
                </a:defRPr>
              </a:lvl9pPr>
            </a:lstStyle>
            <a:p>
              <a:pPr defTabSz="685800">
                <a:lnSpc>
                  <a:spcPct val="120000"/>
                </a:lnSpc>
                <a:buFont typeface="Wingdings" panose="05000000000000000000" pitchFamily="2" charset="2"/>
              </a:pPr>
              <a:r>
                <a:rPr kumimoji="1" lang="en-US" altLang="zh-CN" b="1" kern="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WannaCry</a:t>
              </a:r>
            </a:p>
            <a:p>
              <a:pPr defTabSz="685800">
                <a:lnSpc>
                  <a:spcPct val="120000"/>
                </a:lnSpc>
                <a:buFont typeface="Wingdings" panose="05000000000000000000" pitchFamily="2" charset="2"/>
              </a:pPr>
              <a:r>
                <a:rPr kumimoji="1" lang="zh-CN" altLang="en-US" b="1" kern="0" dirty="0">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勒索病毒</a:t>
              </a:r>
            </a:p>
          </p:txBody>
        </p:sp>
      </p:grpSp>
      <p:sp>
        <p:nvSpPr>
          <p:cNvPr id="15" name="内容占位符 2"/>
          <p:cNvSpPr>
            <a:spLocks noGrp="1"/>
          </p:cNvSpPr>
          <p:nvPr>
            <p:ph idx="1"/>
          </p:nvPr>
        </p:nvSpPr>
        <p:spPr>
          <a:xfrm>
            <a:off x="739775" y="1344931"/>
            <a:ext cx="10614025" cy="610820"/>
          </a:xfrm>
        </p:spPr>
        <p:txBody>
          <a:bodyPr>
            <a:normAutofit/>
          </a:bodyPr>
          <a:lstStyle/>
          <a:p>
            <a:pPr>
              <a:lnSpc>
                <a:spcPct val="120000"/>
              </a:lnSpc>
            </a:pPr>
            <a:r>
              <a:rPr kumimoji="1" lang="zh-CN" altLang="en-US" dirty="0"/>
              <a:t> 为什么要做网络测量</a:t>
            </a:r>
          </a:p>
          <a:p>
            <a:pPr marL="0" indent="0">
              <a:lnSpc>
                <a:spcPct val="120000"/>
              </a:lnSpc>
              <a:buNone/>
            </a:pP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linds(horizontal)">
                                      <p:cBhvr>
                                        <p:cTn id="21" dur="500"/>
                                        <p:tgtEl>
                                          <p:spTgt spid="3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blinds(horizontal)">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3" presetClass="entr" presetSubtype="1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linds(horizontal)">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bldLvl="0" animBg="1"/>
      <p:bldP spid="26" grpId="0"/>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t>网络测量的重要性</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pPr/>
              <a:t>99</a:t>
            </a:fld>
            <a:endParaRPr kumimoji="1" lang="zh-CN" altLang="en-US" dirty="0"/>
          </a:p>
        </p:txBody>
      </p:sp>
      <p:sp>
        <p:nvSpPr>
          <p:cNvPr id="5" name="内容占位符 2"/>
          <p:cNvSpPr>
            <a:spLocks noGrp="1"/>
          </p:cNvSpPr>
          <p:nvPr/>
        </p:nvSpPr>
        <p:spPr>
          <a:xfrm>
            <a:off x="676275" y="1553809"/>
            <a:ext cx="7362190" cy="3250047"/>
          </a:xfrm>
          <a:prstGeom prst="rect">
            <a:avLst/>
          </a:prstGeom>
          <a:ln w="6350" cmpd="sng">
            <a:no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kumimoji="1" lang="zh-CN" altLang="en-US" sz="2400" dirty="0"/>
          </a:p>
          <a:p>
            <a:pPr lvl="1" fontAlgn="auto">
              <a:lnSpc>
                <a:spcPct val="130000"/>
              </a:lnSpc>
              <a:buFont typeface="Arial" panose="020B0604020202020204" pitchFamily="34" charset="0"/>
              <a:buChar char="•"/>
            </a:pPr>
            <a:r>
              <a:rPr kumimoji="1" lang="zh-CN" altLang="en-US" dirty="0">
                <a:sym typeface="+mn-ea"/>
              </a:rPr>
              <a:t>深入</a:t>
            </a:r>
            <a:r>
              <a:rPr kumimoji="1" lang="zh-CN" altLang="en-US" b="1" dirty="0">
                <a:solidFill>
                  <a:srgbClr val="C00000"/>
                </a:solidFill>
                <a:sym typeface="+mn-ea"/>
              </a:rPr>
              <a:t>认识网络特性</a:t>
            </a:r>
            <a:r>
              <a:rPr kumimoji="1" lang="zh-CN" altLang="en-US" dirty="0">
                <a:sym typeface="+mn-ea"/>
              </a:rPr>
              <a:t>的重要手段</a:t>
            </a:r>
          </a:p>
          <a:p>
            <a:pPr lvl="1" fontAlgn="auto">
              <a:lnSpc>
                <a:spcPct val="130000"/>
              </a:lnSpc>
              <a:buFont typeface="Arial" panose="020B0604020202020204" pitchFamily="34" charset="0"/>
              <a:buChar char="•"/>
            </a:pPr>
            <a:r>
              <a:rPr kumimoji="1" lang="zh-CN" altLang="en-US" dirty="0">
                <a:sym typeface="+mn-ea"/>
              </a:rPr>
              <a:t>进行</a:t>
            </a:r>
            <a:r>
              <a:rPr kumimoji="1" lang="zh-CN" altLang="en-US" b="1" dirty="0">
                <a:solidFill>
                  <a:srgbClr val="C00000"/>
                </a:solidFill>
                <a:sym typeface="+mn-ea"/>
              </a:rPr>
              <a:t>网络管理</a:t>
            </a:r>
            <a:r>
              <a:rPr kumimoji="1" lang="zh-CN" altLang="en-US" dirty="0">
                <a:sym typeface="+mn-ea"/>
              </a:rPr>
              <a:t>的重要依据</a:t>
            </a:r>
          </a:p>
          <a:p>
            <a:pPr lvl="1" fontAlgn="auto">
              <a:lnSpc>
                <a:spcPct val="130000"/>
              </a:lnSpc>
              <a:buFont typeface="Arial" panose="020B0604020202020204" pitchFamily="34" charset="0"/>
              <a:buChar char="•"/>
            </a:pPr>
            <a:r>
              <a:rPr kumimoji="1" lang="zh-CN" altLang="en-US" dirty="0">
                <a:sym typeface="+mn-ea"/>
              </a:rPr>
              <a:t>进行</a:t>
            </a:r>
            <a:r>
              <a:rPr kumimoji="1" lang="zh-CN" altLang="en-US" b="1" dirty="0">
                <a:solidFill>
                  <a:srgbClr val="C00000"/>
                </a:solidFill>
                <a:sym typeface="+mn-ea"/>
              </a:rPr>
              <a:t>网络优化设计</a:t>
            </a:r>
            <a:r>
              <a:rPr kumimoji="1" lang="zh-CN" altLang="en-US" dirty="0">
                <a:sym typeface="+mn-ea"/>
              </a:rPr>
              <a:t>的主要参考</a:t>
            </a:r>
          </a:p>
          <a:p>
            <a:pPr lvl="1" fontAlgn="auto">
              <a:lnSpc>
                <a:spcPct val="130000"/>
              </a:lnSpc>
              <a:buFont typeface="Arial" panose="020B0604020202020204" pitchFamily="34" charset="0"/>
              <a:buChar char="•"/>
            </a:pPr>
            <a:r>
              <a:rPr kumimoji="1" lang="zh-CN" altLang="en-US" dirty="0">
                <a:sym typeface="+mn-ea"/>
              </a:rPr>
              <a:t>能及时</a:t>
            </a:r>
            <a:r>
              <a:rPr kumimoji="1" lang="zh-CN" altLang="en-US" b="1" dirty="0">
                <a:solidFill>
                  <a:srgbClr val="C00000"/>
                </a:solidFill>
                <a:sym typeface="+mn-ea"/>
              </a:rPr>
              <a:t>检测和预防网络攻击</a:t>
            </a:r>
            <a:r>
              <a:rPr kumimoji="1" lang="zh-CN" altLang="en-US" dirty="0">
                <a:sym typeface="+mn-ea"/>
              </a:rPr>
              <a:t>的发生</a:t>
            </a:r>
            <a:endParaRPr kumimoji="1" lang="zh-CN" altLang="en-US" sz="2400" b="1" dirty="0">
              <a:solidFill>
                <a:srgbClr val="C00000"/>
              </a:solidFill>
              <a:sym typeface="+mn-ea"/>
            </a:endParaRPr>
          </a:p>
          <a:p>
            <a:pPr marL="311150" indent="-311150">
              <a:lnSpc>
                <a:spcPct val="110000"/>
              </a:lnSpc>
            </a:pPr>
            <a:endParaRPr kumimoji="1" lang="zh-CN" altLang="en-US" sz="2400" dirty="0">
              <a:sym typeface="+mn-ea"/>
            </a:endParaRPr>
          </a:p>
          <a:p>
            <a:pPr marL="311150" indent="-311150">
              <a:lnSpc>
                <a:spcPct val="110000"/>
              </a:lnSpc>
            </a:pPr>
            <a:endParaRPr kumimoji="1" lang="zh-CN" altLang="en-US" sz="2400" dirty="0">
              <a:sym typeface="+mn-ea"/>
            </a:endParaRPr>
          </a:p>
          <a:p>
            <a:pPr marL="311150" indent="-311150">
              <a:lnSpc>
                <a:spcPct val="110000"/>
              </a:lnSpc>
            </a:pPr>
            <a:endParaRPr kumimoji="1" lang="zh-CN" altLang="en-US" sz="2400" dirty="0"/>
          </a:p>
          <a:p>
            <a:pPr marL="311150" indent="-311150">
              <a:lnSpc>
                <a:spcPct val="110000"/>
              </a:lnSpc>
            </a:pPr>
            <a:endParaRPr kumimoji="1" lang="zh-CN" altLang="en-US" sz="2400" dirty="0"/>
          </a:p>
          <a:p>
            <a:pPr marL="311150" indent="-311150">
              <a:lnSpc>
                <a:spcPct val="110000"/>
              </a:lnSpc>
            </a:pPr>
            <a:endParaRPr kumimoji="1" lang="zh-CN" altLang="en-US" sz="2400" dirty="0"/>
          </a:p>
          <a:p>
            <a:pPr marL="457200" lvl="1" indent="0">
              <a:lnSpc>
                <a:spcPct val="110000"/>
              </a:lnSpc>
              <a:buNone/>
            </a:pPr>
            <a:endParaRPr kumimoji="1" lang="zh-CN" altLang="en-US" dirty="0"/>
          </a:p>
        </p:txBody>
      </p:sp>
      <p:pic>
        <p:nvPicPr>
          <p:cNvPr id="8" name="图片 7"/>
          <p:cNvPicPr>
            <a:picLocks noChangeAspect="1"/>
          </p:cNvPicPr>
          <p:nvPr/>
        </p:nvPicPr>
        <p:blipFill>
          <a:blip r:embed="rId3"/>
          <a:stretch>
            <a:fillRect/>
          </a:stretch>
        </p:blipFill>
        <p:spPr>
          <a:xfrm>
            <a:off x="6986905" y="2827655"/>
            <a:ext cx="1285875" cy="1333500"/>
          </a:xfrm>
          <a:prstGeom prst="rect">
            <a:avLst/>
          </a:prstGeom>
        </p:spPr>
      </p:pic>
      <p:pic>
        <p:nvPicPr>
          <p:cNvPr id="9" name="图片 8"/>
          <p:cNvPicPr>
            <a:picLocks noChangeAspect="1"/>
          </p:cNvPicPr>
          <p:nvPr/>
        </p:nvPicPr>
        <p:blipFill>
          <a:blip r:embed="rId4"/>
          <a:stretch>
            <a:fillRect/>
          </a:stretch>
        </p:blipFill>
        <p:spPr>
          <a:xfrm>
            <a:off x="8787034" y="2836545"/>
            <a:ext cx="1257300" cy="1381125"/>
          </a:xfrm>
          <a:prstGeom prst="rect">
            <a:avLst/>
          </a:prstGeom>
        </p:spPr>
      </p:pic>
      <p:pic>
        <p:nvPicPr>
          <p:cNvPr id="11" name="图片 10"/>
          <p:cNvPicPr>
            <a:picLocks noChangeAspect="1"/>
          </p:cNvPicPr>
          <p:nvPr/>
        </p:nvPicPr>
        <p:blipFill>
          <a:blip r:embed="rId5"/>
          <a:stretch>
            <a:fillRect/>
          </a:stretch>
        </p:blipFill>
        <p:spPr>
          <a:xfrm>
            <a:off x="10537173" y="2884805"/>
            <a:ext cx="1304925" cy="1323975"/>
          </a:xfrm>
          <a:prstGeom prst="rect">
            <a:avLst/>
          </a:prstGeom>
        </p:spPr>
      </p:pic>
      <p:sp>
        <p:nvSpPr>
          <p:cNvPr id="14" name="文本框 13"/>
          <p:cNvSpPr txBox="1"/>
          <p:nvPr/>
        </p:nvSpPr>
        <p:spPr>
          <a:xfrm>
            <a:off x="6693535" y="4626610"/>
            <a:ext cx="1834515" cy="1198880"/>
          </a:xfrm>
          <a:prstGeom prst="rect">
            <a:avLst/>
          </a:prstGeom>
          <a:solidFill>
            <a:schemeClr val="accent4">
              <a:lumMod val="20000"/>
              <a:lumOff val="80000"/>
            </a:schemeClr>
          </a:solid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rPr>
              <a:t>识别网络中的应用、服务、行为</a:t>
            </a:r>
          </a:p>
        </p:txBody>
      </p:sp>
      <p:sp>
        <p:nvSpPr>
          <p:cNvPr id="15" name="文本框 14"/>
          <p:cNvSpPr txBox="1"/>
          <p:nvPr/>
        </p:nvSpPr>
        <p:spPr>
          <a:xfrm>
            <a:off x="10457180" y="4626610"/>
            <a:ext cx="1464913" cy="829945"/>
          </a:xfrm>
          <a:prstGeom prst="rect">
            <a:avLst/>
          </a:prstGeom>
          <a:solidFill>
            <a:schemeClr val="accent5">
              <a:lumMod val="20000"/>
              <a:lumOff val="80000"/>
            </a:schemeClr>
          </a:solidFill>
        </p:spPr>
        <p:txBody>
          <a:bodyPr wrap="square" rtlCol="0">
            <a:spAutoFit/>
          </a:bodyPr>
          <a:lstStyle/>
          <a:p>
            <a:pPr algn="l">
              <a:buClrTx/>
              <a:buSzTx/>
              <a:buFontTx/>
            </a:pPr>
            <a:r>
              <a:rPr kumimoji="1" lang="zh-CN" altLang="en-US" sz="2400" dirty="0">
                <a:latin typeface="微软雅黑" panose="020B0503020204020204" pitchFamily="34" charset="-122"/>
                <a:ea typeface="微软雅黑" panose="020B0503020204020204" pitchFamily="34" charset="-122"/>
              </a:rPr>
              <a:t>分析定位问题根源</a:t>
            </a:r>
          </a:p>
        </p:txBody>
      </p:sp>
      <p:sp>
        <p:nvSpPr>
          <p:cNvPr id="16" name="文本框 15"/>
          <p:cNvSpPr txBox="1"/>
          <p:nvPr/>
        </p:nvSpPr>
        <p:spPr>
          <a:xfrm>
            <a:off x="8602313" y="4626610"/>
            <a:ext cx="1802130" cy="1198880"/>
          </a:xfrm>
          <a:prstGeom prst="rect">
            <a:avLst/>
          </a:prstGeom>
          <a:solidFill>
            <a:schemeClr val="accent6">
              <a:lumMod val="20000"/>
              <a:lumOff val="80000"/>
            </a:schemeClr>
          </a:solidFill>
        </p:spPr>
        <p:txBody>
          <a:bodyPr wrap="square" rtlCol="0">
            <a:spAutoFit/>
          </a:bodyPr>
          <a:lstStyle/>
          <a:p>
            <a:pPr algn="l">
              <a:buClrTx/>
              <a:buSzTx/>
              <a:buFontTx/>
            </a:pPr>
            <a:r>
              <a:rPr kumimoji="1" lang="zh-CN" altLang="en-US" sz="2400" dirty="0">
                <a:latin typeface="微软雅黑" panose="020B0503020204020204" pitchFamily="34" charset="-122"/>
                <a:ea typeface="微软雅黑" panose="020B0503020204020204" pitchFamily="34" charset="-122"/>
              </a:rPr>
              <a:t>实现异常的实时监控报警</a:t>
            </a:r>
          </a:p>
        </p:txBody>
      </p:sp>
      <p:sp>
        <p:nvSpPr>
          <p:cNvPr id="17" name="内容占位符 2"/>
          <p:cNvSpPr>
            <a:spLocks noGrp="1"/>
          </p:cNvSpPr>
          <p:nvPr/>
        </p:nvSpPr>
        <p:spPr>
          <a:xfrm>
            <a:off x="6693535" y="2425700"/>
            <a:ext cx="5337503" cy="3521710"/>
          </a:xfrm>
          <a:prstGeom prst="rect">
            <a:avLst/>
          </a:prstGeom>
          <a:ln w="6350" cmpd="sng">
            <a:solidFill>
              <a:srgbClr val="5B307E"/>
            </a:solid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150" indent="-311150">
              <a:lnSpc>
                <a:spcPct val="110000"/>
              </a:lnSpc>
            </a:pPr>
            <a:endParaRPr kumimoji="1" lang="zh-CN" altLang="en-US" dirty="0"/>
          </a:p>
        </p:txBody>
      </p:sp>
      <p:sp>
        <p:nvSpPr>
          <p:cNvPr id="26" name="内容占位符 2"/>
          <p:cNvSpPr>
            <a:spLocks noGrp="1"/>
          </p:cNvSpPr>
          <p:nvPr/>
        </p:nvSpPr>
        <p:spPr>
          <a:xfrm>
            <a:off x="6798628" y="1362026"/>
            <a:ext cx="3096260" cy="593725"/>
          </a:xfrm>
          <a:prstGeom prst="rect">
            <a:avLst/>
          </a:prstGeom>
          <a:ln w="6350" cmpd="sng">
            <a:noFill/>
            <a:prstDash val="solid"/>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ym typeface="+mn-ea"/>
              </a:rPr>
              <a:t>网络测量的应用</a:t>
            </a:r>
            <a:endParaRPr kumimoji="1" lang="zh-CN" altLang="en-US" dirty="0"/>
          </a:p>
          <a:p>
            <a:pPr marL="457200" lvl="1" indent="0">
              <a:lnSpc>
                <a:spcPct val="110000"/>
              </a:lnSpc>
              <a:buNone/>
            </a:pPr>
            <a:endParaRPr kumimoji="1" lang="zh-CN" altLang="en-US" dirty="0"/>
          </a:p>
          <a:p>
            <a:pPr lvl="1">
              <a:lnSpc>
                <a:spcPct val="110000"/>
              </a:lnSpc>
            </a:pPr>
            <a:endParaRPr kumimoji="1" lang="zh-CN" altLang="en-US" dirty="0"/>
          </a:p>
          <a:p>
            <a:pPr lvl="1">
              <a:lnSpc>
                <a:spcPct val="110000"/>
              </a:lnSpc>
            </a:pPr>
            <a:endParaRPr kumimoji="1" lang="zh-CN" altLang="en-US" dirty="0"/>
          </a:p>
          <a:p>
            <a:pPr marL="457200" lvl="1" indent="0">
              <a:lnSpc>
                <a:spcPct val="110000"/>
              </a:lnSpc>
              <a:buNone/>
            </a:pPr>
            <a:endParaRPr kumimoji="1" lang="zh-CN" altLang="en-US" dirty="0"/>
          </a:p>
        </p:txBody>
      </p:sp>
      <p:sp>
        <p:nvSpPr>
          <p:cNvPr id="18" name="内容占位符 2"/>
          <p:cNvSpPr>
            <a:spLocks noGrp="1"/>
          </p:cNvSpPr>
          <p:nvPr/>
        </p:nvSpPr>
        <p:spPr>
          <a:xfrm>
            <a:off x="770614" y="4775952"/>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kumimoji="1" lang="zh-CN" altLang="en-US" sz="2400" dirty="0">
                <a:sym typeface="+mn-ea"/>
              </a:rPr>
              <a:t>目前，网络流量测量已被广泛应用于网络计费、流量工程、网络安全等领域。</a:t>
            </a:r>
            <a:endPar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内容占位符 2"/>
          <p:cNvSpPr>
            <a:spLocks noGrp="1"/>
          </p:cNvSpPr>
          <p:nvPr>
            <p:ph idx="1"/>
          </p:nvPr>
        </p:nvSpPr>
        <p:spPr>
          <a:xfrm>
            <a:off x="739775" y="1344931"/>
            <a:ext cx="10614025" cy="610820"/>
          </a:xfrm>
        </p:spPr>
        <p:txBody>
          <a:bodyPr>
            <a:normAutofit/>
          </a:bodyPr>
          <a:lstStyle/>
          <a:p>
            <a:pPr>
              <a:lnSpc>
                <a:spcPct val="120000"/>
              </a:lnSpc>
            </a:pPr>
            <a:r>
              <a:rPr kumimoji="1" lang="zh-CN" altLang="en-US" dirty="0"/>
              <a:t> 网络测量的意义</a:t>
            </a:r>
          </a:p>
          <a:p>
            <a:pPr marL="0" indent="0">
              <a:lnSpc>
                <a:spcPct val="120000"/>
              </a:lnSpc>
              <a:buNone/>
            </a:pPr>
            <a:endParaRPr kumimoji="1" lang="zh-CN" altLang="en-US" dirty="0"/>
          </a:p>
        </p:txBody>
      </p:sp>
      <p:sp>
        <p:nvSpPr>
          <p:cNvPr id="19" name="文本框 18">
            <a:extLst>
              <a:ext uri="{FF2B5EF4-FFF2-40B4-BE49-F238E27FC236}">
                <a16:creationId xmlns:a16="http://schemas.microsoft.com/office/drawing/2014/main" id="{DB7257B5-59FE-490E-A7A0-CDD6D2D6CCB9}"/>
              </a:ext>
            </a:extLst>
          </p:cNvPr>
          <p:cNvSpPr txBox="1"/>
          <p:nvPr/>
        </p:nvSpPr>
        <p:spPr>
          <a:xfrm>
            <a:off x="-1" y="6492874"/>
            <a:ext cx="1653437" cy="338554"/>
          </a:xfrm>
          <a:prstGeom prst="rect">
            <a:avLst/>
          </a:prstGeom>
          <a:noFill/>
        </p:spPr>
        <p:txBody>
          <a:bodyPr wrap="square" rtlCol="0">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网络测量新技术</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64,&quot;width&quot;:9492}"/>
</p:tagLst>
</file>

<file path=ppt/tags/tag2.xml><?xml version="1.0" encoding="utf-8"?>
<p:tagLst xmlns:a="http://schemas.openxmlformats.org/drawingml/2006/main" xmlns:r="http://schemas.openxmlformats.org/officeDocument/2006/relationships" xmlns:p="http://schemas.openxmlformats.org/presentationml/2006/main">
  <p:tag name="TIMING" val="|10|131.7|72.5|11|40.3|36.5"/>
</p:tagLst>
</file>

<file path=ppt/tags/tag3.xml><?xml version="1.0" encoding="utf-8"?>
<p:tagLst xmlns:a="http://schemas.openxmlformats.org/drawingml/2006/main" xmlns:r="http://schemas.openxmlformats.org/officeDocument/2006/relationships" xmlns:p="http://schemas.openxmlformats.org/presentationml/2006/main">
  <p:tag name="TIMING" val="|13.7|10.8|30.2|15.7|11.3"/>
</p:tagLst>
</file>

<file path=ppt/tags/tag4.xml><?xml version="1.0" encoding="utf-8"?>
<p:tagLst xmlns:a="http://schemas.openxmlformats.org/drawingml/2006/main" xmlns:r="http://schemas.openxmlformats.org/officeDocument/2006/relationships" xmlns:p="http://schemas.openxmlformats.org/presentationml/2006/main">
  <p:tag name="TIMING" val="|69.4"/>
</p:tagLst>
</file>

<file path=ppt/tags/tag5.xml><?xml version="1.0" encoding="utf-8"?>
<p:tagLst xmlns:a="http://schemas.openxmlformats.org/drawingml/2006/main" xmlns:r="http://schemas.openxmlformats.org/officeDocument/2006/relationships" xmlns:p="http://schemas.openxmlformats.org/presentationml/2006/main">
  <p:tag name="TIMING" val="|69.4"/>
</p:tagLst>
</file>

<file path=ppt/tags/tag6.xml><?xml version="1.0" encoding="utf-8"?>
<p:tagLst xmlns:a="http://schemas.openxmlformats.org/drawingml/2006/main" xmlns:r="http://schemas.openxmlformats.org/officeDocument/2006/relationships" xmlns:p="http://schemas.openxmlformats.org/presentationml/2006/main">
  <p:tag name="TIMING" val="|69.4"/>
</p:tagLst>
</file>

<file path=ppt/tags/tag7.xml><?xml version="1.0" encoding="utf-8"?>
<p:tagLst xmlns:a="http://schemas.openxmlformats.org/drawingml/2006/main" xmlns:r="http://schemas.openxmlformats.org/officeDocument/2006/relationships" xmlns:p="http://schemas.openxmlformats.org/presentationml/2006/main">
  <p:tag name="TIMING" val="|69.4"/>
</p:tagLst>
</file>

<file path=ppt/tags/tag8.xml><?xml version="1.0" encoding="utf-8"?>
<p:tagLst xmlns:a="http://schemas.openxmlformats.org/drawingml/2006/main" xmlns:r="http://schemas.openxmlformats.org/officeDocument/2006/relationships" xmlns:p="http://schemas.openxmlformats.org/presentationml/2006/main">
  <p:tag name="TIMING" val="|69.4"/>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80,&quot;width&quot;:1173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18224</Words>
  <Application>Microsoft Macintosh PowerPoint</Application>
  <PresentationFormat>宽屏</PresentationFormat>
  <Paragraphs>2120</Paragraphs>
  <Slides>124</Slides>
  <Notes>87</Notes>
  <HiddenSlides>0</HiddenSlides>
  <MMClips>1</MMClips>
  <ScaleCrop>false</ScaleCrop>
  <HeadingPairs>
    <vt:vector size="8" baseType="variant">
      <vt:variant>
        <vt:lpstr>已用的字体</vt:lpstr>
      </vt:variant>
      <vt:variant>
        <vt:i4>26</vt:i4>
      </vt:variant>
      <vt:variant>
        <vt:lpstr>主题</vt:lpstr>
      </vt:variant>
      <vt:variant>
        <vt:i4>3</vt:i4>
      </vt:variant>
      <vt:variant>
        <vt:lpstr>嵌入 OLE 服务器</vt:lpstr>
      </vt:variant>
      <vt:variant>
        <vt:i4>2</vt:i4>
      </vt:variant>
      <vt:variant>
        <vt:lpstr>幻灯片标题</vt:lpstr>
      </vt:variant>
      <vt:variant>
        <vt:i4>124</vt:i4>
      </vt:variant>
    </vt:vector>
  </HeadingPairs>
  <TitlesOfParts>
    <vt:vector size="155" baseType="lpstr">
      <vt:lpstr>等线</vt:lpstr>
      <vt:lpstr>等线 Light</vt:lpstr>
      <vt:lpstr>黑体</vt:lpstr>
      <vt:lpstr>华文细黑</vt:lpstr>
      <vt:lpstr>楷体</vt:lpstr>
      <vt:lpstr>楷体_GB2312</vt:lpstr>
      <vt:lpstr>宋体</vt:lpstr>
      <vt:lpstr>Microsoft YaHei</vt:lpstr>
      <vt:lpstr>Microsoft YaHei</vt:lpstr>
      <vt:lpstr>FZLanTingHei-L-GBK</vt:lpstr>
      <vt:lpstr>Gulim</vt:lpstr>
      <vt:lpstr>MS PGothic</vt:lpstr>
      <vt:lpstr>PingFang SC</vt:lpstr>
      <vt:lpstr>PMingLiU</vt:lpstr>
      <vt:lpstr>Arial</vt:lpstr>
      <vt:lpstr>Calibri</vt:lpstr>
      <vt:lpstr>Cambria Math</vt:lpstr>
      <vt:lpstr>Comic Sans MS</vt:lpstr>
      <vt:lpstr>Gill Sans MT</vt:lpstr>
      <vt:lpstr>Helvetica Neue</vt:lpstr>
      <vt:lpstr>Lucida Sans Unicode</vt:lpstr>
      <vt:lpstr>Menlo</vt:lpstr>
      <vt:lpstr>Tahoma</vt:lpstr>
      <vt:lpstr>Times New Roman</vt:lpstr>
      <vt:lpstr>Verdana</vt:lpstr>
      <vt:lpstr>Wingdings</vt:lpstr>
      <vt:lpstr>Office 主题​​</vt:lpstr>
      <vt:lpstr>1_Office 主题​​</vt:lpstr>
      <vt:lpstr>2_Office 主题​​</vt:lpstr>
      <vt:lpstr>CorelDRAW</vt:lpstr>
      <vt:lpstr>Acrobat Document</vt:lpstr>
      <vt:lpstr>计算机网络 教案使用说明</vt:lpstr>
      <vt:lpstr>计算机网络课程教案使用说明</vt:lpstr>
      <vt:lpstr>计算机网络课程教案使用说明</vt:lpstr>
      <vt:lpstr>计算机网络课程教案使用说明</vt:lpstr>
      <vt:lpstr>新型网络及网络新技术</vt:lpstr>
      <vt:lpstr>本章内容</vt:lpstr>
      <vt:lpstr>物联网起源、概念</vt:lpstr>
      <vt:lpstr>物联网起源、概念</vt:lpstr>
      <vt:lpstr>物联网起源、概念</vt:lpstr>
      <vt:lpstr>物联网起源、概念</vt:lpstr>
      <vt:lpstr>物联网的原理</vt:lpstr>
      <vt:lpstr>物联网的原理</vt:lpstr>
      <vt:lpstr>物联网的原理</vt:lpstr>
      <vt:lpstr>物联网关键技术</vt:lpstr>
      <vt:lpstr>物联网关键技术－感知技术</vt:lpstr>
      <vt:lpstr>物联网关键技术－感知技术</vt:lpstr>
      <vt:lpstr>物联网关键技术－数据传输技术</vt:lpstr>
      <vt:lpstr>物联网关键技术－数据传输技术</vt:lpstr>
      <vt:lpstr>物联网关键技术－智能处理</vt:lpstr>
      <vt:lpstr>本章内容</vt:lpstr>
      <vt:lpstr>工业互联网背景</vt:lpstr>
      <vt:lpstr>工业互联网内涵</vt:lpstr>
      <vt:lpstr>工业互联网与传统Internet的不同</vt:lpstr>
      <vt:lpstr>工业互联网标准</vt:lpstr>
      <vt:lpstr>工业互联网体系架构</vt:lpstr>
      <vt:lpstr>工业互联网技术体系</vt:lpstr>
      <vt:lpstr>工业互联网现状</vt:lpstr>
      <vt:lpstr>工业互联网中的TSN</vt:lpstr>
      <vt:lpstr>工业互联网数据平台和云平台</vt:lpstr>
      <vt:lpstr>网络互联—工业互联网发展趋势</vt:lpstr>
      <vt:lpstr>目  录</vt:lpstr>
      <vt:lpstr>当前互联网发展趋势</vt:lpstr>
      <vt:lpstr>TCP/IP协议</vt:lpstr>
      <vt:lpstr>TCP/IP协议</vt:lpstr>
      <vt:lpstr>NDN的诞生与思想</vt:lpstr>
      <vt:lpstr>NDN的诞生与思想</vt:lpstr>
      <vt:lpstr>NDN的体系结构</vt:lpstr>
      <vt:lpstr>NDN的体系结构</vt:lpstr>
      <vt:lpstr>NDN的体系结构</vt:lpstr>
      <vt:lpstr>NDN的体系结构</vt:lpstr>
      <vt:lpstr>NDN的体系结构</vt:lpstr>
      <vt:lpstr>NDN的发展与挑战</vt:lpstr>
      <vt:lpstr>问题与思考</vt:lpstr>
      <vt:lpstr>本章内容</vt:lpstr>
      <vt:lpstr>SDN技术的学习目标</vt:lpstr>
      <vt:lpstr>软件定义网络SDN</vt:lpstr>
      <vt:lpstr>为什么要SDN？（传统网络的问题）</vt:lpstr>
      <vt:lpstr>为什么要SDN</vt:lpstr>
      <vt:lpstr>SDN控制平面和数据平面分离</vt:lpstr>
      <vt:lpstr>SDN分类</vt:lpstr>
      <vt:lpstr>SDN的层次</vt:lpstr>
      <vt:lpstr>SDN与OpenFlow</vt:lpstr>
      <vt:lpstr>Openflow节点匹配</vt:lpstr>
      <vt:lpstr>Openflow-交换机的底层结构</vt:lpstr>
      <vt:lpstr>Openflow例子</vt:lpstr>
      <vt:lpstr>OpenFlow转发表配置例子</vt:lpstr>
      <vt:lpstr>思考</vt:lpstr>
      <vt:lpstr>SDN仿真环境</vt:lpstr>
      <vt:lpstr>一个实际的SDN：Google B4</vt:lpstr>
      <vt:lpstr>SDN最适合的领域是数据中心</vt:lpstr>
      <vt:lpstr>本章内容</vt:lpstr>
      <vt:lpstr>网络与机器学习部分学习目标</vt:lpstr>
      <vt:lpstr>为什么要机器学习？</vt:lpstr>
      <vt:lpstr>AI技术在网络系统顶会中的广泛应用</vt:lpstr>
      <vt:lpstr>问题、挑战与思路</vt:lpstr>
      <vt:lpstr>应用层：流媒体传输优化——自适应码率</vt:lpstr>
      <vt:lpstr>流媒体传输优化</vt:lpstr>
      <vt:lpstr>应用层：云计算集群任务调度</vt:lpstr>
      <vt:lpstr>传输层：拥塞控制</vt:lpstr>
      <vt:lpstr>TCP拥塞控制</vt:lpstr>
      <vt:lpstr>TCP拥塞控制</vt:lpstr>
      <vt:lpstr>经典与现代：基于深度强化学习的拥塞控制</vt:lpstr>
      <vt:lpstr>拥塞控制的进一步思考</vt:lpstr>
      <vt:lpstr>传输层：DeepCC设计思路</vt:lpstr>
      <vt:lpstr>DeepCC：满足应用需求的多目标拥塞控制</vt:lpstr>
      <vt:lpstr>网络层：拓扑与路由</vt:lpstr>
      <vt:lpstr>路由性能评价面临的困境</vt:lpstr>
      <vt:lpstr>路由性能建模</vt:lpstr>
      <vt:lpstr>xWeaver：数据中心网络拓扑配置方案</vt:lpstr>
      <vt:lpstr>使用机器学习的一般方法</vt:lpstr>
      <vt:lpstr>总结：我们学到了什么？</vt:lpstr>
      <vt:lpstr>本章内容</vt:lpstr>
      <vt:lpstr>区块链的诞生</vt:lpstr>
      <vt:lpstr>区块链基础技术特征</vt:lpstr>
      <vt:lpstr>区块链发展现状</vt:lpstr>
      <vt:lpstr>PowerPoint 演示文稿</vt:lpstr>
      <vt:lpstr>传统P2P网络</vt:lpstr>
      <vt:lpstr>为什么区块链会选择P2P作为网络基础？</vt:lpstr>
      <vt:lpstr>典型区块链网络：比特币P2P网络</vt:lpstr>
      <vt:lpstr>典型区块链网络：以太坊P2P网络</vt:lpstr>
      <vt:lpstr>Kademlia算法（以太坊网络基础）</vt:lpstr>
      <vt:lpstr>典型区块链网络：超级账本(Fabric)</vt:lpstr>
      <vt:lpstr>区块链使用的P2P网络对比</vt:lpstr>
      <vt:lpstr>区块链网络带来的安全问题</vt:lpstr>
      <vt:lpstr>本章内容</vt:lpstr>
      <vt:lpstr>网络测量初探</vt:lpstr>
      <vt:lpstr>网络测量的起源和概念</vt:lpstr>
      <vt:lpstr>网络测量的重要性</vt:lpstr>
      <vt:lpstr>网络测量的重要性</vt:lpstr>
      <vt:lpstr>网络测量方式分类</vt:lpstr>
      <vt:lpstr>主动测量</vt:lpstr>
      <vt:lpstr>主动测量——拓扑测量</vt:lpstr>
      <vt:lpstr>主动测量——网络性能测量</vt:lpstr>
      <vt:lpstr>主动测量——流量测量</vt:lpstr>
      <vt:lpstr>主动测量的优缺点</vt:lpstr>
      <vt:lpstr>被动测量</vt:lpstr>
      <vt:lpstr>被动测量——全流量分析</vt:lpstr>
      <vt:lpstr>被动测量——流量采样</vt:lpstr>
      <vt:lpstr>被动测量——流采样技术</vt:lpstr>
      <vt:lpstr>被动测量——流量镜像</vt:lpstr>
      <vt:lpstr>被动测量的优缺点</vt:lpstr>
      <vt:lpstr>网络测量技术小结</vt:lpstr>
      <vt:lpstr>主被动结合测量</vt:lpstr>
      <vt:lpstr>人工智能在网络测量上的应用</vt:lpstr>
      <vt:lpstr>人工智能在网络测量上的应用</vt:lpstr>
      <vt:lpstr>人工智能在网络测量上的应用</vt:lpstr>
      <vt:lpstr>新型网络测量——工业互联网测量</vt:lpstr>
      <vt:lpstr>新型网络测量——工业互联网测量</vt:lpstr>
      <vt:lpstr>新型网络测量——SDN网络测量</vt:lpstr>
      <vt:lpstr>新型网络测量—— SDN网络测量</vt:lpstr>
      <vt:lpstr>新型网络测量——区块链测量</vt:lpstr>
      <vt:lpstr>新型网络测量——区块链测量</vt:lpstr>
      <vt:lpstr>致谢社区本章贡献者</vt:lpstr>
      <vt:lpstr>致谢社区本章贡献者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office user</cp:lastModifiedBy>
  <cp:revision>155</cp:revision>
  <dcterms:created xsi:type="dcterms:W3CDTF">2021-01-06T05:35:00Z</dcterms:created>
  <dcterms:modified xsi:type="dcterms:W3CDTF">2021-03-04T06:51:19Z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2052-11.1.0.10116</vt:lpwstr>
  </property>
</Properties>
</file>